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71" r:id="rId5"/>
    <p:sldId id="373" r:id="rId6"/>
    <p:sldId id="377" r:id="rId7"/>
    <p:sldId id="379" r:id="rId8"/>
    <p:sldId id="383" r:id="rId9"/>
    <p:sldId id="386" r:id="rId10"/>
    <p:sldId id="385" r:id="rId11"/>
    <p:sldId id="256" r:id="rId12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120" y="2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9" name="yt_shape_10659"/>
          <p:cNvSpPr txBox="1"/>
          <p:nvPr/>
        </p:nvSpPr>
        <p:spPr>
          <a:xfrm>
            <a:off x="540000" y="1028828"/>
            <a:ext cx="79573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已知一个或两个未知系数确定二次函数的表达式</a:t>
            </a:r>
          </a:p>
        </p:txBody>
      </p:sp>
      <p:sp>
        <p:nvSpPr>
          <p:cNvPr id="10660" name="yt_shape_10660"/>
          <p:cNvSpPr txBox="1"/>
          <p:nvPr/>
        </p:nvSpPr>
        <p:spPr>
          <a:xfrm>
            <a:off x="540000" y="1528393"/>
            <a:ext cx="107112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），则该抛物线的表达式为（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661" name="yt_table_1066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474827"/>
              </p:ext>
            </p:extLst>
          </p:nvPr>
        </p:nvGraphicFramePr>
        <p:xfrm>
          <a:off x="540000" y="2007696"/>
          <a:ext cx="3063875" cy="1901952"/>
        </p:xfrm>
        <a:graphic>
          <a:graphicData uri="http://schemas.openxmlformats.org/drawingml/2006/table">
            <a:tbl>
              <a:tblPr/>
              <a:tblGrid>
                <a:gridCol w="3063875">
                  <a:extLst>
                    <a:ext uri="{9D8B030D-6E8A-4147-A177-3AD203B41FA5}">
                      <a16:colId xmlns:a16="http://schemas.microsoft.com/office/drawing/2014/main" val="100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2"/>
                  </a:ext>
                </a:extLst>
              </a:tr>
            </a:tbl>
          </a:graphicData>
        </a:graphic>
      </p:graphicFrame>
      <p:sp>
        <p:nvSpPr>
          <p:cNvPr id="10663" name="yt_shape_10663"/>
          <p:cNvSpPr txBox="1"/>
          <p:nvPr/>
        </p:nvSpPr>
        <p:spPr>
          <a:xfrm>
            <a:off x="540119" y="39600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），且该抛物线的对称轴经过点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，则该抛物线的表达式为（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64" name="yt_table_10664" title="H_10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33944166"/>
                  </p:ext>
                </p:extLst>
              </p:nvPr>
            </p:nvGraphicFramePr>
            <p:xfrm>
              <a:off x="540000" y="4919451"/>
              <a:ext cx="5793106" cy="1270000"/>
            </p:xfrm>
            <a:graphic>
              <a:graphicData uri="http://schemas.openxmlformats.org/drawingml/2006/table">
                <a:tbl>
                  <a:tblPr/>
                  <a:tblGrid>
                    <a:gridCol w="3210243">
                      <a:extLst>
                        <a:ext uri="{9D8B030D-6E8A-4147-A177-3AD203B41FA5}">
                          <a16:colId xmlns:a16="http://schemas.microsoft.com/office/drawing/2014/main" val="10074"/>
                        </a:ext>
                      </a:extLst>
                    </a:gridCol>
                    <a:gridCol w="2582863">
                      <a:extLst>
                        <a:ext uri="{9D8B030D-6E8A-4147-A177-3AD203B41FA5}">
                          <a16:colId xmlns:a16="http://schemas.microsoft.com/office/drawing/2014/main" val="1007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1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664" name="yt_table_10664" descr="{&quot;rangeId&quot;:3,&quot;type&quot;:&quot;Option&quot;}" title="H_10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33944166"/>
                  </p:ext>
                </p:extLst>
              </p:nvPr>
            </p:nvGraphicFramePr>
            <p:xfrm>
              <a:off x="540000" y="4790623"/>
              <a:ext cx="5793106" cy="1270000"/>
            </p:xfrm>
            <a:graphic>
              <a:graphicData uri="http://schemas.openxmlformats.org/drawingml/2006/table">
                <a:tbl>
                  <a:tblPr/>
                  <a:tblGrid>
                    <a:gridCol w="3210243">
                      <a:extLst>
                        <a:ext uri="{9D8B030D-6E8A-4147-A177-3AD203B41FA5}">
                          <a16:colId xmlns:a16="http://schemas.microsoft.com/office/drawing/2014/main" val="10074"/>
                        </a:ext>
                      </a:extLst>
                    </a:gridCol>
                    <a:gridCol w="2582863">
                      <a:extLst>
                        <a:ext uri="{9D8B030D-6E8A-4147-A177-3AD203B41FA5}">
                          <a16:colId xmlns:a16="http://schemas.microsoft.com/office/drawing/2014/main" val="10075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80455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4292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13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8045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4292" t="-1000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1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7708263705">
            <a:extLst>
              <a:ext uri="{FF2B5EF4-FFF2-40B4-BE49-F238E27FC236}">
                <a16:creationId xmlns:a16="http://schemas.microsoft.com/office/drawing/2014/main" id="{56CB87AC-7B64-61EF-A503-D1537C3948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67857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609A911-9C56-EB94-7BF3-BA384A269B83}"/>
              </a:ext>
            </a:extLst>
          </p:cNvPr>
          <p:cNvSpPr txBox="1"/>
          <p:nvPr/>
        </p:nvSpPr>
        <p:spPr>
          <a:xfrm>
            <a:off x="10397264" y="14815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D28F17-BD76-31ED-D552-1DA03FD1B885}"/>
              </a:ext>
            </a:extLst>
          </p:cNvPr>
          <p:cNvSpPr txBox="1"/>
          <p:nvPr/>
        </p:nvSpPr>
        <p:spPr>
          <a:xfrm>
            <a:off x="3650508" y="438869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665" name="yt_shape_10665"/>
              <p:cNvSpPr txBox="1"/>
              <p:nvPr/>
            </p:nvSpPr>
            <p:spPr>
              <a:xfrm>
                <a:off x="540119" y="1128551"/>
                <a:ext cx="11111999" cy="41872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经过点（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），则该抛物线的表达式是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 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两点，点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），则该抛物线的表达式是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）是抛物线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上的点，则该抛物线的顶点坐标是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若二次函数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），当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665" name="yt_shape_106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28551"/>
                <a:ext cx="11111999" cy="4187237"/>
              </a:xfrm>
              <a:prstGeom prst="rect">
                <a:avLst/>
              </a:prstGeom>
              <a:blipFill>
                <a:blip r:embed="rId2"/>
                <a:stretch>
                  <a:fillRect l="-1701" r="-714" b="-3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E4C1FF3-F8E8-6931-F5FB-AA1635521CAE}"/>
                  </a:ext>
                </a:extLst>
              </p:cNvPr>
              <p:cNvSpPr txBox="1"/>
              <p:nvPr/>
            </p:nvSpPr>
            <p:spPr>
              <a:xfrm>
                <a:off x="10305307" y="1053998"/>
                <a:ext cx="1289749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E4C1FF3-F8E8-6931-F5FB-AA1635521C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05307" y="1053998"/>
                <a:ext cx="1289749" cy="766077"/>
              </a:xfrm>
              <a:prstGeom prst="rect">
                <a:avLst/>
              </a:prstGeom>
              <a:blipFill>
                <a:blip r:embed="rId3"/>
                <a:stretch>
                  <a:fillRect l="-7583" r="-284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60D67A0-1110-C335-2AA9-31D4338690D4}"/>
              </a:ext>
            </a:extLst>
          </p:cNvPr>
          <p:cNvCxnSpPr/>
          <p:nvPr/>
        </p:nvCxnSpPr>
        <p:spPr>
          <a:xfrm>
            <a:off x="10090519" y="1820066"/>
            <a:ext cx="141452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2F62226-7063-6386-F8ED-5B631A18656E}"/>
                  </a:ext>
                </a:extLst>
              </p:cNvPr>
              <p:cNvSpPr txBox="1"/>
              <p:nvPr/>
            </p:nvSpPr>
            <p:spPr>
              <a:xfrm>
                <a:off x="450108" y="1510795"/>
                <a:ext cx="135801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2F62226-7063-6386-F8ED-5B631A1865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510795"/>
                <a:ext cx="1358012" cy="766077"/>
              </a:xfrm>
              <a:prstGeom prst="rect">
                <a:avLst/>
              </a:prstGeom>
              <a:blipFill>
                <a:blip r:embed="rId4"/>
                <a:stretch>
                  <a:fillRect l="-717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61CE997-A8D2-BD74-F8E3-717C52965DFD}"/>
              </a:ext>
            </a:extLst>
          </p:cNvPr>
          <p:cNvSpPr txBox="1"/>
          <p:nvPr/>
        </p:nvSpPr>
        <p:spPr>
          <a:xfrm>
            <a:off x="6139708" y="2874416"/>
            <a:ext cx="1905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83769D4-8360-BF4B-5835-6C96DB47024D}"/>
              </a:ext>
            </a:extLst>
          </p:cNvPr>
          <p:cNvSpPr txBox="1"/>
          <p:nvPr/>
        </p:nvSpPr>
        <p:spPr>
          <a:xfrm>
            <a:off x="1364508" y="381375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29E17F6-DF58-B631-8EE0-4A9C968AA4CE}"/>
              </a:ext>
            </a:extLst>
          </p:cNvPr>
          <p:cNvSpPr txBox="1"/>
          <p:nvPr/>
        </p:nvSpPr>
        <p:spPr>
          <a:xfrm>
            <a:off x="10903796" y="4328627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5880619-FDDD-4286-6DC0-455A6CF99FF8}"/>
              </a:ext>
            </a:extLst>
          </p:cNvPr>
          <p:cNvSpPr txBox="1"/>
          <p:nvPr/>
        </p:nvSpPr>
        <p:spPr>
          <a:xfrm>
            <a:off x="450108" y="4804116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72" name="yt_image_10672" title="H_111.87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16280" y="3828189"/>
            <a:ext cx="1688504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674" name="yt_shape_10674"/>
              <p:cNvSpPr txBox="1"/>
              <p:nvPr/>
            </p:nvSpPr>
            <p:spPr>
              <a:xfrm>
                <a:off x="540000" y="2358473"/>
                <a:ext cx="8300349" cy="37240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解：由题意，可知直线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分别交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轴、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两点，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经过点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6+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674" name="yt_shape_106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58473"/>
                <a:ext cx="8300349" cy="3724033"/>
              </a:xfrm>
              <a:prstGeom prst="rect">
                <a:avLst/>
              </a:prstGeom>
              <a:blipFill>
                <a:blip r:embed="rId3"/>
                <a:stretch>
                  <a:fillRect l="-2278" r="-1249" b="-1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B1E1173-76B9-8E5E-FCD4-3B84BF49257A}"/>
                  </a:ext>
                </a:extLst>
              </p:cNvPr>
              <p:cNvSpPr txBox="1"/>
              <p:nvPr/>
            </p:nvSpPr>
            <p:spPr>
              <a:xfrm>
                <a:off x="449989" y="2311667"/>
                <a:ext cx="840016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解：由题意，可知直线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分别交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轴、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轴于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两点，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B1E1173-76B9-8E5E-FCD4-3B84BF4925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11667"/>
                <a:ext cx="8400162" cy="765061"/>
              </a:xfrm>
              <a:prstGeom prst="rect">
                <a:avLst/>
              </a:prstGeom>
              <a:blipFill>
                <a:blip r:embed="rId4"/>
                <a:stretch>
                  <a:fillRect l="-1161" r="-108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506DEA2-8645-BA01-29FA-15C2C7DAD193}"/>
              </a:ext>
            </a:extLst>
          </p:cNvPr>
          <p:cNvSpPr txBox="1"/>
          <p:nvPr/>
        </p:nvSpPr>
        <p:spPr>
          <a:xfrm>
            <a:off x="449989" y="2983116"/>
            <a:ext cx="3998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B604E04-195D-3D88-39E2-3B13D78D1CB1}"/>
                  </a:ext>
                </a:extLst>
              </p:cNvPr>
              <p:cNvSpPr txBox="1"/>
              <p:nvPr/>
            </p:nvSpPr>
            <p:spPr>
              <a:xfrm>
                <a:off x="449989" y="3458604"/>
                <a:ext cx="42345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经过点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B604E04-195D-3D88-39E2-3B13D78D1C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58604"/>
                <a:ext cx="4234561" cy="766077"/>
              </a:xfrm>
              <a:prstGeom prst="rect">
                <a:avLst/>
              </a:prstGeom>
              <a:blipFill>
                <a:blip r:embed="rId5"/>
                <a:stretch>
                  <a:fillRect l="-2305" r="-230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572F8D6-3FCC-696B-97A3-150989E9DB4A}"/>
                  </a:ext>
                </a:extLst>
              </p:cNvPr>
              <p:cNvSpPr txBox="1"/>
              <p:nvPr/>
            </p:nvSpPr>
            <p:spPr>
              <a:xfrm>
                <a:off x="449989" y="4131069"/>
                <a:ext cx="4844542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6+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572F8D6-3FCC-696B-97A3-150989E9DB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31069"/>
                <a:ext cx="4844542" cy="1328560"/>
              </a:xfrm>
              <a:prstGeom prst="rect">
                <a:avLst/>
              </a:prstGeom>
              <a:blipFill>
                <a:blip r:embed="rId6"/>
                <a:stretch>
                  <a:fillRect l="-20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402E311-9605-8C12-7A04-A9C616CD106E}"/>
                  </a:ext>
                </a:extLst>
              </p:cNvPr>
              <p:cNvSpPr txBox="1"/>
              <p:nvPr/>
            </p:nvSpPr>
            <p:spPr>
              <a:xfrm>
                <a:off x="449989" y="5366017"/>
                <a:ext cx="239147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402E311-9605-8C12-7A04-A9C616CD10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66017"/>
                <a:ext cx="2391474" cy="727279"/>
              </a:xfrm>
              <a:prstGeom prst="rect">
                <a:avLst/>
              </a:prstGeom>
              <a:blipFill>
                <a:blip r:embed="rId7"/>
                <a:stretch>
                  <a:fillRect l="-4082" r="-4082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0665">
                <a:extLst>
                  <a:ext uri="{FF2B5EF4-FFF2-40B4-BE49-F238E27FC236}">
                    <a16:creationId xmlns:a16="http://schemas.microsoft.com/office/drawing/2014/main" id="{3CBD1086-B33E-BDB6-2174-C97832094C1F}"/>
                  </a:ext>
                </a:extLst>
              </p:cNvPr>
              <p:cNvSpPr txBox="1"/>
              <p:nvPr/>
            </p:nvSpPr>
            <p:spPr>
              <a:xfrm>
                <a:off x="540119" y="900000"/>
                <a:ext cx="11111999" cy="13179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如图，已知抛物线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两点，并与直线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两点，其中点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轴的交点，求抛物线的表达式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0665">
                <a:extLst>
                  <a:ext uri="{FF2B5EF4-FFF2-40B4-BE49-F238E27FC236}">
                    <a16:creationId xmlns:a16="http://schemas.microsoft.com/office/drawing/2014/main" id="{3CBD1086-B33E-BDB6-2174-C97832094C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317925"/>
              </a:xfrm>
              <a:prstGeom prst="rect">
                <a:avLst/>
              </a:prstGeom>
              <a:blipFill>
                <a:blip r:embed="rId8"/>
                <a:stretch>
                  <a:fillRect l="-1701" r="-110" b="-69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6" name="yt_shape_10676"/>
          <p:cNvSpPr txBox="1"/>
          <p:nvPr/>
        </p:nvSpPr>
        <p:spPr>
          <a:xfrm>
            <a:off x="540000" y="1705393"/>
            <a:ext cx="79573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已知抛物线上三点，用一般式求二次函数表达式</a:t>
            </a:r>
          </a:p>
        </p:txBody>
      </p:sp>
      <p:sp>
        <p:nvSpPr>
          <p:cNvPr id="10677" name="yt_shape_10677"/>
          <p:cNvSpPr txBox="1"/>
          <p:nvPr/>
        </p:nvSpPr>
        <p:spPr>
          <a:xfrm>
            <a:off x="540119" y="22049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），则该抛物线的表达式是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678" name="yt_shape_10678"/>
          <p:cNvSpPr txBox="1"/>
          <p:nvPr/>
        </p:nvSpPr>
        <p:spPr>
          <a:xfrm>
            <a:off x="540119" y="31643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）三点，那么这条抛物线的表达式为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8263901">
            <a:extLst>
              <a:ext uri="{FF2B5EF4-FFF2-40B4-BE49-F238E27FC236}">
                <a16:creationId xmlns:a16="http://schemas.microsoft.com/office/drawing/2014/main" id="{8AAE8B2A-58DE-6E59-95B6-248B2293D7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44422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CA5ECD9-31F0-7EDA-698A-8D465507C285}"/>
              </a:ext>
            </a:extLst>
          </p:cNvPr>
          <p:cNvSpPr txBox="1"/>
          <p:nvPr/>
        </p:nvSpPr>
        <p:spPr>
          <a:xfrm>
            <a:off x="6596907" y="2556465"/>
            <a:ext cx="19056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86AAFB-0798-8722-4C79-3EB6C344EA02}"/>
              </a:ext>
            </a:extLst>
          </p:cNvPr>
          <p:cNvSpPr txBox="1"/>
          <p:nvPr/>
        </p:nvSpPr>
        <p:spPr>
          <a:xfrm>
            <a:off x="3498108" y="3515900"/>
            <a:ext cx="1753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80" name="yt_image_10680" title="H_116.19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00256" y="3723528"/>
            <a:ext cx="1814455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682" name="yt_shape_10682"/>
              <p:cNvSpPr txBox="1"/>
              <p:nvPr/>
            </p:nvSpPr>
            <p:spPr>
              <a:xfrm>
                <a:off x="540000" y="2426612"/>
                <a:ext cx="7134902" cy="40694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解：依题意，得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设抛物线的表达式为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因为抛物线经过点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所以该抛物线的表达式为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682" name="yt_shape_10682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26612"/>
                <a:ext cx="7134902" cy="4069447"/>
              </a:xfrm>
              <a:prstGeom prst="rect">
                <a:avLst/>
              </a:prstGeom>
              <a:blipFill>
                <a:blip r:embed="rId3"/>
                <a:stretch>
                  <a:fillRect l="-2650" t="-2545" b="-1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818AF4F-ED70-5582-3678-862E24586AB1}"/>
              </a:ext>
            </a:extLst>
          </p:cNvPr>
          <p:cNvSpPr txBox="1"/>
          <p:nvPr/>
        </p:nvSpPr>
        <p:spPr>
          <a:xfrm>
            <a:off x="449989" y="2379806"/>
            <a:ext cx="421074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解：依题意，得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45408D8-4D99-3353-570E-5D6B546745B9}"/>
              </a:ext>
            </a:extLst>
          </p:cNvPr>
          <p:cNvSpPr txBox="1"/>
          <p:nvPr/>
        </p:nvSpPr>
        <p:spPr>
          <a:xfrm>
            <a:off x="449989" y="2782142"/>
            <a:ext cx="399802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8FB66E-51D9-59E6-0091-F20A4D864562}"/>
              </a:ext>
            </a:extLst>
          </p:cNvPr>
          <p:cNvSpPr txBox="1"/>
          <p:nvPr/>
        </p:nvSpPr>
        <p:spPr>
          <a:xfrm>
            <a:off x="449989" y="3184478"/>
            <a:ext cx="607923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设抛物线的表达式为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60EFFB-1B43-5DCC-9047-88AD9A16942D}"/>
              </a:ext>
            </a:extLst>
          </p:cNvPr>
          <p:cNvSpPr txBox="1"/>
          <p:nvPr/>
        </p:nvSpPr>
        <p:spPr>
          <a:xfrm>
            <a:off x="449989" y="3586814"/>
            <a:ext cx="432822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因为抛物线经过点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12C0AFB-CB50-62A3-043F-EAFC39CE0951}"/>
                  </a:ext>
                </a:extLst>
              </p:cNvPr>
              <p:cNvSpPr txBox="1"/>
              <p:nvPr/>
            </p:nvSpPr>
            <p:spPr>
              <a:xfrm>
                <a:off x="449989" y="3989150"/>
                <a:ext cx="7245986" cy="13780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6" name="文本框 5" descr="{'rangeId': 13, 'mathAnswerShape': 1}">
                <a:extLst>
                  <a:ext uri="{FF2B5EF4-FFF2-40B4-BE49-F238E27FC236}">
                    <a16:creationId xmlns:a16="http://schemas.microsoft.com/office/drawing/2014/main" id="{B12C0AFB-CB50-62A3-043F-EAFC39CE09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89150"/>
                <a:ext cx="7245986" cy="1378090"/>
              </a:xfrm>
              <a:prstGeom prst="rect">
                <a:avLst/>
              </a:prstGeom>
              <a:blipFill>
                <a:blip r:embed="rId4"/>
                <a:stretch>
                  <a:fillRect l="-13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E4347E0-32BB-0ADB-6EDC-686E9E79DA59}"/>
                  </a:ext>
                </a:extLst>
              </p:cNvPr>
              <p:cNvSpPr txBox="1"/>
              <p:nvPr/>
            </p:nvSpPr>
            <p:spPr>
              <a:xfrm>
                <a:off x="449989" y="5273628"/>
                <a:ext cx="3567811" cy="6617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7" name="文本框 6" descr="{'rangeId': 13, 'mathAnswerShape': 1}">
                <a:extLst>
                  <a:ext uri="{FF2B5EF4-FFF2-40B4-BE49-F238E27FC236}">
                    <a16:creationId xmlns:a16="http://schemas.microsoft.com/office/drawing/2014/main" id="{EE4347E0-32BB-0ADB-6EDC-686E9E79DA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73628"/>
                <a:ext cx="3567811" cy="661747"/>
              </a:xfrm>
              <a:prstGeom prst="rect">
                <a:avLst/>
              </a:prstGeom>
              <a:blipFill>
                <a:blip r:embed="rId5"/>
                <a:stretch>
                  <a:fillRect l="-2735" r="-2735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4E86D57-93B5-F8A8-EB52-DA789622C9DE}"/>
                  </a:ext>
                </a:extLst>
              </p:cNvPr>
              <p:cNvSpPr txBox="1"/>
              <p:nvPr/>
            </p:nvSpPr>
            <p:spPr>
              <a:xfrm>
                <a:off x="449989" y="5841763"/>
                <a:ext cx="5615686" cy="6617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所以该抛物线的表达式为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8" name="文本框 7" descr="{'rangeId': 13, 'mathAnswerShape': 1}">
                <a:extLst>
                  <a:ext uri="{FF2B5EF4-FFF2-40B4-BE49-F238E27FC236}">
                    <a16:creationId xmlns:a16="http://schemas.microsoft.com/office/drawing/2014/main" id="{44E86D57-93B5-F8A8-EB52-DA789622C9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41763"/>
                <a:ext cx="5615686" cy="661746"/>
              </a:xfrm>
              <a:prstGeom prst="rect">
                <a:avLst/>
              </a:prstGeom>
              <a:blipFill>
                <a:blip r:embed="rId6"/>
                <a:stretch>
                  <a:fillRect l="-1737" r="-1737" b="-82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0679">
            <a:extLst>
              <a:ext uri="{FF2B5EF4-FFF2-40B4-BE49-F238E27FC236}">
                <a16:creationId xmlns:a16="http://schemas.microsoft.com/office/drawing/2014/main" id="{3D504351-F397-2CC5-AF38-F94432B39D4D}"/>
              </a:ext>
            </a:extLst>
          </p:cNvPr>
          <p:cNvSpPr txBox="1"/>
          <p:nvPr/>
        </p:nvSpPr>
        <p:spPr>
          <a:xfrm>
            <a:off x="449989" y="78986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将直角边长为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的等腰直角三角形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放在如图所示的平面直角坐标系中，点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为坐标原点，点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轴的正半轴上，一条抛物线经过点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求该抛物线的表达式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6" name="yt_shape_10686"/>
          <p:cNvSpPr txBox="1"/>
          <p:nvPr/>
        </p:nvSpPr>
        <p:spPr>
          <a:xfrm>
            <a:off x="540000" y="1945458"/>
            <a:ext cx="734175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已知抛物线顶点，用顶点式求抛物线表达式</a:t>
            </a:r>
          </a:p>
        </p:txBody>
      </p:sp>
      <p:sp>
        <p:nvSpPr>
          <p:cNvPr id="10687" name="yt_shape_10687"/>
          <p:cNvSpPr txBox="1"/>
          <p:nvPr/>
        </p:nvSpPr>
        <p:spPr>
          <a:xfrm>
            <a:off x="540119" y="24450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已知二次函数的图象经过点（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），顶点坐标为（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），则此二次函数的表达式为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688" name="yt_shape_10688"/>
          <p:cNvSpPr txBox="1"/>
          <p:nvPr/>
        </p:nvSpPr>
        <p:spPr>
          <a:xfrm>
            <a:off x="540119" y="34044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已知二次函数图象的顶点坐标为（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），且与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轴的交点到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，则该函数的表达式为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8264093">
            <a:extLst>
              <a:ext uri="{FF2B5EF4-FFF2-40B4-BE49-F238E27FC236}">
                <a16:creationId xmlns:a16="http://schemas.microsoft.com/office/drawing/2014/main" id="{AB54263F-417F-12A7-6FBD-F93466F252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84487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3EC6F6A-6569-2C04-FCC4-BA5DD239D69C}"/>
              </a:ext>
            </a:extLst>
          </p:cNvPr>
          <p:cNvSpPr txBox="1"/>
          <p:nvPr/>
        </p:nvSpPr>
        <p:spPr>
          <a:xfrm>
            <a:off x="2583708" y="2845958"/>
            <a:ext cx="20580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A6CC9C-C3D2-C6E0-EAFC-FA7435B57A96}"/>
              </a:ext>
            </a:extLst>
          </p:cNvPr>
          <p:cNvSpPr txBox="1"/>
          <p:nvPr/>
        </p:nvSpPr>
        <p:spPr>
          <a:xfrm>
            <a:off x="3498108" y="3805393"/>
            <a:ext cx="5799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0" name="yt_shape_10690"/>
          <p:cNvSpPr txBox="1"/>
          <p:nvPr/>
        </p:nvSpPr>
        <p:spPr>
          <a:xfrm>
            <a:off x="511516" y="1854219"/>
            <a:ext cx="415498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）求函数图象的顶点坐标；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B7C8F9-5F01-CE71-79EF-69F2BF7E27D5}"/>
              </a:ext>
            </a:extLst>
          </p:cNvPr>
          <p:cNvSpPr txBox="1"/>
          <p:nvPr/>
        </p:nvSpPr>
        <p:spPr>
          <a:xfrm>
            <a:off x="421505" y="2369540"/>
            <a:ext cx="8019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）因为点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）的纵坐标相同，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1A92A5-6407-51C3-332D-1C801FF3D8EC}"/>
              </a:ext>
            </a:extLst>
          </p:cNvPr>
          <p:cNvSpPr txBox="1"/>
          <p:nvPr/>
        </p:nvSpPr>
        <p:spPr>
          <a:xfrm>
            <a:off x="421505" y="2845028"/>
            <a:ext cx="4810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所以函数图象的对称轴为直线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88FA4C-08A8-7F93-EB30-0FBCBBFA6448}"/>
              </a:ext>
            </a:extLst>
          </p:cNvPr>
          <p:cNvSpPr txBox="1"/>
          <p:nvPr/>
        </p:nvSpPr>
        <p:spPr>
          <a:xfrm>
            <a:off x="421505" y="3320516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因为二次函数的最小值为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77F3560-2FE2-7106-21E8-0804261A5D3A}"/>
              </a:ext>
            </a:extLst>
          </p:cNvPr>
          <p:cNvSpPr txBox="1"/>
          <p:nvPr/>
        </p:nvSpPr>
        <p:spPr>
          <a:xfrm>
            <a:off x="421505" y="3796004"/>
            <a:ext cx="5437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所以函数图象的顶点坐标为（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0689">
            <a:extLst>
              <a:ext uri="{FF2B5EF4-FFF2-40B4-BE49-F238E27FC236}">
                <a16:creationId xmlns:a16="http://schemas.microsoft.com/office/drawing/2014/main" id="{3133D352-58DD-8CF6-E2A2-EC7263655FA1}"/>
              </a:ext>
            </a:extLst>
          </p:cNvPr>
          <p:cNvSpPr txBox="1"/>
          <p:nvPr/>
        </p:nvSpPr>
        <p:spPr>
          <a:xfrm>
            <a:off x="407368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（南充市期末）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一个二次函数的图象经过点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），函数值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的最小值为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0" name="yt_shape_10690"/>
          <p:cNvSpPr txBox="1"/>
          <p:nvPr/>
        </p:nvSpPr>
        <p:spPr>
          <a:xfrm>
            <a:off x="511516" y="1854219"/>
            <a:ext cx="30008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）求函数的表达式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zh-CN" sz="100" b="0" i="0" u="none" dirty="0">
              <a:noFill/>
              <a:effectLst/>
              <a:latin typeface="Times New Roman"/>
              <a:ea typeface="宋体"/>
              <a:cs typeface="宋体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19C4A23-B4F8-6B1D-C233-DC1357401EEB}"/>
              </a:ext>
            </a:extLst>
          </p:cNvPr>
          <p:cNvSpPr txBox="1"/>
          <p:nvPr/>
        </p:nvSpPr>
        <p:spPr>
          <a:xfrm>
            <a:off x="511516" y="2275696"/>
            <a:ext cx="642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）因为函数图象的顶点坐标为（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8E677F-F324-5ADC-6EDA-9811B8490E30}"/>
              </a:ext>
            </a:extLst>
          </p:cNvPr>
          <p:cNvSpPr txBox="1"/>
          <p:nvPr/>
        </p:nvSpPr>
        <p:spPr>
          <a:xfrm>
            <a:off x="511516" y="2751184"/>
            <a:ext cx="5656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所以设函数的表达式为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63C7247-273A-A888-4494-346924D5072E}"/>
              </a:ext>
            </a:extLst>
          </p:cNvPr>
          <p:cNvSpPr txBox="1"/>
          <p:nvPr/>
        </p:nvSpPr>
        <p:spPr>
          <a:xfrm>
            <a:off x="511516" y="3226672"/>
            <a:ext cx="671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）代入，得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8F6EC91-39D1-F13C-4C86-6EBC11FC5661}"/>
              </a:ext>
            </a:extLst>
          </p:cNvPr>
          <p:cNvSpPr txBox="1"/>
          <p:nvPr/>
        </p:nvSpPr>
        <p:spPr>
          <a:xfrm>
            <a:off x="511516" y="3702160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CE9C26F-827C-ECD4-456F-3B3A34C4E7A5}"/>
              </a:ext>
            </a:extLst>
          </p:cNvPr>
          <p:cNvSpPr txBox="1"/>
          <p:nvPr/>
        </p:nvSpPr>
        <p:spPr>
          <a:xfrm>
            <a:off x="511516" y="4177648"/>
            <a:ext cx="542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所以函数的表达式为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28DCEE1-CACF-5C5E-4D82-941171C36B2A}"/>
              </a:ext>
            </a:extLst>
          </p:cNvPr>
          <p:cNvSpPr txBox="1"/>
          <p:nvPr/>
        </p:nvSpPr>
        <p:spPr>
          <a:xfrm>
            <a:off x="511516" y="4653136"/>
            <a:ext cx="22866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764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5" name="yt_shape_10695"/>
          <p:cNvSpPr txBox="1"/>
          <p:nvPr/>
        </p:nvSpPr>
        <p:spPr>
          <a:xfrm>
            <a:off x="540000" y="1067692"/>
            <a:ext cx="901689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已知抛物线与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轴的两个交点，用交点式求抛物线表达式</a:t>
            </a:r>
          </a:p>
        </p:txBody>
      </p:sp>
      <p:sp>
        <p:nvSpPr>
          <p:cNvPr id="10696" name="yt_shape_10696"/>
          <p:cNvSpPr txBox="1"/>
          <p:nvPr/>
        </p:nvSpPr>
        <p:spPr>
          <a:xfrm>
            <a:off x="540119" y="15672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），且过点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），则该抛物线的表达式为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697" name="yt_image_10697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4434" y="2679056"/>
            <a:ext cx="1423130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99" name="yt_shape_10699"/>
          <p:cNvSpPr txBox="1"/>
          <p:nvPr/>
        </p:nvSpPr>
        <p:spPr>
          <a:xfrm>
            <a:off x="540119" y="406800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轴的两个交点之间的距离为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时，函数有最大值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，则这条抛物线的表达式为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00" name="yt_shape_10700"/>
              <p:cNvSpPr txBox="1"/>
              <p:nvPr/>
            </p:nvSpPr>
            <p:spPr>
              <a:xfrm>
                <a:off x="540119" y="5027437"/>
                <a:ext cx="11111999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已知抛物线的对称轴为直线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，且在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轴上截得的线段长为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轴交点为（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），则此二次函数的表达式为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700" name="yt_shape_10700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027437"/>
                <a:ext cx="11111999" cy="1122871"/>
              </a:xfrm>
              <a:prstGeom prst="rect">
                <a:avLst/>
              </a:prstGeom>
              <a:blipFill>
                <a:blip r:embed="rId3"/>
                <a:stretch>
                  <a:fillRect l="-1701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8264312">
            <a:extLst>
              <a:ext uri="{FF2B5EF4-FFF2-40B4-BE49-F238E27FC236}">
                <a16:creationId xmlns:a16="http://schemas.microsoft.com/office/drawing/2014/main" id="{4C7FA617-C36A-57BE-5020-4BF9CDC1BD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06721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A43AD57-384D-37F6-3BA2-3CC34E8CFFBA}"/>
              </a:ext>
            </a:extLst>
          </p:cNvPr>
          <p:cNvSpPr txBox="1"/>
          <p:nvPr/>
        </p:nvSpPr>
        <p:spPr>
          <a:xfrm>
            <a:off x="3802908" y="1968192"/>
            <a:ext cx="22104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F99A0F-4B88-82C9-77B3-327896F9015D}"/>
              </a:ext>
            </a:extLst>
          </p:cNvPr>
          <p:cNvSpPr txBox="1"/>
          <p:nvPr/>
        </p:nvSpPr>
        <p:spPr>
          <a:xfrm>
            <a:off x="3802908" y="4437112"/>
            <a:ext cx="22104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13DFE03-F710-68DE-01C0-9444230D5DA9}"/>
                  </a:ext>
                </a:extLst>
              </p:cNvPr>
              <p:cNvSpPr txBox="1"/>
              <p:nvPr/>
            </p:nvSpPr>
            <p:spPr>
              <a:xfrm>
                <a:off x="5936508" y="5301208"/>
                <a:ext cx="201047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13DFE03-F710-68DE-01C0-9444230D5D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6508" y="5301208"/>
                <a:ext cx="2010474" cy="730136"/>
              </a:xfrm>
              <a:prstGeom prst="rect">
                <a:avLst/>
              </a:prstGeom>
              <a:blipFill>
                <a:blip r:embed="rId5"/>
                <a:stretch>
                  <a:fillRect l="-4848" r="-454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1600</Words>
  <Application>Microsoft Office PowerPoint</Application>
  <PresentationFormat>宽屏</PresentationFormat>
  <Paragraphs>86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45</cp:revision>
  <dcterms:created xsi:type="dcterms:W3CDTF">2023-05-05T05:33:04Z</dcterms:created>
  <dcterms:modified xsi:type="dcterms:W3CDTF">2023-10-19T14:42:23Z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