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69" r:id="rId7"/>
    <p:sldId id="370" r:id="rId8"/>
    <p:sldId id="371" r:id="rId9"/>
    <p:sldId id="373" r:id="rId10"/>
    <p:sldId id="374" r:id="rId11"/>
    <p:sldId id="372" r:id="rId12"/>
    <p:sldId id="375" r:id="rId13"/>
    <p:sldId id="376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2" y="1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1" name="yt_shape_15761"/>
          <p:cNvSpPr txBox="1"/>
          <p:nvPr/>
        </p:nvSpPr>
        <p:spPr>
          <a:xfrm>
            <a:off x="540000" y="1433754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762" name="yt_shape_15762"/>
          <p:cNvSpPr txBox="1"/>
          <p:nvPr/>
        </p:nvSpPr>
        <p:spPr>
          <a:xfrm>
            <a:off x="540000" y="1913057"/>
            <a:ext cx="10302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对于简单随机样本，可以用样本的</a:t>
            </a:r>
            <a:r>
              <a:rPr lang="zh-CN" altLang="zh-CN" sz="100" b="0" i="1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　　　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来估计总体的相关数据（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63" name="yt_table_157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969039"/>
              </p:ext>
            </p:extLst>
          </p:nvPr>
        </p:nvGraphicFramePr>
        <p:xfrm>
          <a:off x="540000" y="2392360"/>
          <a:ext cx="5191443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百分比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</a:tbl>
          </a:graphicData>
        </a:graphic>
      </p:graphicFrame>
      <p:sp>
        <p:nvSpPr>
          <p:cNvPr id="15765" name="yt_shape_15765"/>
          <p:cNvSpPr txBox="1"/>
          <p:nvPr/>
        </p:nvSpPr>
        <p:spPr>
          <a:xfrm>
            <a:off x="540119" y="339391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（长沙市南雅中学段考）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为了解实验中学某班学生每天的睡眠情况，随机抽取该班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名学生，在一段时间里，每人平均每天的睡眠时间统计如下（单位：小时）：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由此估计该班学生平均每天的睡眠时间为（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66" name="yt_table_157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419871"/>
              </p:ext>
            </p:extLst>
          </p:nvPr>
        </p:nvGraphicFramePr>
        <p:xfrm>
          <a:off x="540000" y="4833480"/>
          <a:ext cx="4640580" cy="950976"/>
        </p:xfrm>
        <a:graphic>
          <a:graphicData uri="http://schemas.openxmlformats.org/drawingml/2006/table">
            <a:tbl>
              <a:tblPr/>
              <a:tblGrid>
                <a:gridCol w="2786380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C.7.7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小时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B17510-9144-F4F3-C57B-E5BC8134A319}"/>
              </a:ext>
            </a:extLst>
          </p:cNvPr>
          <p:cNvSpPr txBox="1"/>
          <p:nvPr/>
        </p:nvSpPr>
        <p:spPr>
          <a:xfrm>
            <a:off x="9974989" y="18662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9511F5-3FC9-385B-F2A0-B531216B52A3}"/>
              </a:ext>
            </a:extLst>
          </p:cNvPr>
          <p:cNvSpPr txBox="1"/>
          <p:nvPr/>
        </p:nvSpPr>
        <p:spPr>
          <a:xfrm>
            <a:off x="10889507" y="42980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18" name="yt_shape_15818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为了丰富学生们的课余生活，学校准备开展第二课堂，有四类课程可供选择，分别是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书画类；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文艺类；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社会实践类；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体育类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现随机抽取了七年级部分学生进行调查，并根据调查结果绘制了两幅不完整的统计图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请你根据图表信息回答下列问题：</a:t>
            </a:r>
          </a:p>
        </p:txBody>
      </p:sp>
      <p:pic>
        <p:nvPicPr>
          <p:cNvPr id="15819" name="yt_image_158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8094" y="2972062"/>
            <a:ext cx="4575810" cy="197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21" name="yt_shape_15821"/>
          <p:cNvSpPr txBox="1"/>
          <p:nvPr/>
        </p:nvSpPr>
        <p:spPr>
          <a:xfrm>
            <a:off x="540119" y="49961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）本次被抽查的学生共有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名，扇形统计图中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书画类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所占扇形的圆心角的角度为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度；</a:t>
            </a:r>
          </a:p>
        </p:txBody>
      </p:sp>
      <p:sp>
        <p:nvSpPr>
          <p:cNvPr id="15822" name="yt_shape_15822"/>
          <p:cNvSpPr txBox="1"/>
          <p:nvPr/>
        </p:nvSpPr>
        <p:spPr>
          <a:xfrm>
            <a:off x="540000" y="5955613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）请你将条形统计图补全；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3F1255-41AC-3013-E0DB-83F56C3EA6B1}"/>
              </a:ext>
            </a:extLst>
          </p:cNvPr>
          <p:cNvSpPr txBox="1"/>
          <p:nvPr/>
        </p:nvSpPr>
        <p:spPr>
          <a:xfrm>
            <a:off x="4564908" y="494937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B6F79D-FC31-8E47-0C1E-BE0D4F8CB4D2}"/>
              </a:ext>
            </a:extLst>
          </p:cNvPr>
          <p:cNvSpPr txBox="1"/>
          <p:nvPr/>
        </p:nvSpPr>
        <p:spPr>
          <a:xfrm>
            <a:off x="2278908" y="542486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23" name="yt_shape_15823"/>
          <p:cNvSpPr txBox="1"/>
          <p:nvPr/>
        </p:nvSpPr>
        <p:spPr>
          <a:xfrm>
            <a:off x="540119" y="10059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）若该校七年级共有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名学生，请根据上述调查结果估计该校学生选择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社会实践类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的学生共有多少名？</a:t>
            </a:r>
          </a:p>
        </p:txBody>
      </p:sp>
      <p:sp>
        <p:nvSpPr>
          <p:cNvPr id="15824" name="yt_shape_15824"/>
          <p:cNvSpPr txBox="1"/>
          <p:nvPr/>
        </p:nvSpPr>
        <p:spPr>
          <a:xfrm>
            <a:off x="540119" y="19653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）本次调查中抽中了七（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）班王芳和小颖两名学生，请用列表法或画树状图法求她们选择同一个项目的概率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825" name="yt_shape_15825"/>
          <p:cNvSpPr txBox="1"/>
          <p:nvPr/>
        </p:nvSpPr>
        <p:spPr>
          <a:xfrm>
            <a:off x="540000" y="2924788"/>
            <a:ext cx="9497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（人），则补全条形统计图如图所示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27" name="yt_shape_15827"/>
          <p:cNvSpPr txBox="1"/>
          <p:nvPr/>
        </p:nvSpPr>
        <p:spPr>
          <a:xfrm>
            <a:off x="4671711" y="3556455"/>
            <a:ext cx="2457532" cy="17739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50" b="0" i="0" u="none" spc="-98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en-US" altLang="zh-CN" sz="9850" b="0" i="0" u="none" spc="16701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826" name="yt_image_158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1711" y="3556455"/>
            <a:ext cx="2431661" cy="1962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829" name="yt_shape_15829"/>
              <p:cNvSpPr txBox="1"/>
              <p:nvPr/>
            </p:nvSpPr>
            <p:spPr>
              <a:xfrm>
                <a:off x="540000" y="5569341"/>
                <a:ext cx="341439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29" name="yt_shape_15829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69341"/>
                <a:ext cx="3414396" cy="642740"/>
              </a:xfrm>
              <a:prstGeom prst="rect">
                <a:avLst/>
              </a:prstGeom>
              <a:blipFill>
                <a:blip r:embed="rId3"/>
                <a:stretch>
                  <a:fillRect l="-5536" r="-44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4948E6C-347D-6A9E-F36C-58BF903841AC}"/>
              </a:ext>
            </a:extLst>
          </p:cNvPr>
          <p:cNvSpPr txBox="1"/>
          <p:nvPr/>
        </p:nvSpPr>
        <p:spPr>
          <a:xfrm>
            <a:off x="449989" y="2877982"/>
            <a:ext cx="9586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（人），则补全条形统计图如图所示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6F608A4-6066-F1C6-041A-3464E6690F15}"/>
                  </a:ext>
                </a:extLst>
              </p:cNvPr>
              <p:cNvSpPr txBox="1"/>
              <p:nvPr/>
            </p:nvSpPr>
            <p:spPr>
              <a:xfrm>
                <a:off x="449989" y="5522535"/>
                <a:ext cx="35614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（人）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06F608A4-6066-F1C6-041A-3464E6690F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2535"/>
                <a:ext cx="3561461" cy="730136"/>
              </a:xfrm>
              <a:prstGeom prst="rect">
                <a:avLst/>
              </a:prstGeom>
              <a:blipFill>
                <a:blip r:embed="rId4"/>
                <a:stretch>
                  <a:fillRect l="-2740" r="-274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1" name="yt_shape_15831"/>
          <p:cNvSpPr txBox="1"/>
          <p:nvPr/>
        </p:nvSpPr>
        <p:spPr>
          <a:xfrm>
            <a:off x="540000" y="2230616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）画出树状图如图所示：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33" name="yt_shape_15833"/>
          <p:cNvSpPr txBox="1"/>
          <p:nvPr/>
        </p:nvSpPr>
        <p:spPr>
          <a:xfrm>
            <a:off x="540000" y="2862283"/>
            <a:ext cx="3608552" cy="8644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00" b="0" i="0" u="none" spc="-4800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  <a:cs typeface="宋体" pitchFamily="48"/>
              </a:rPr>
              <a:t> </a:t>
            </a:r>
            <a:r>
              <a:rPr lang="en-US" altLang="zh-CN" sz="4800" b="0" i="0" u="none" spc="26939">
                <a:solidFill>
                  <a:srgbClr val="1EE3CF"/>
                </a:solidFill>
                <a:effectLst/>
                <a:latin typeface="Times New Roman" pitchFamily="48"/>
                <a:ea typeface="宋体" pitchFamily="48"/>
                <a:cs typeface="宋体" pitchFamily="4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832" name="yt_image_1583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62283"/>
            <a:ext cx="3572897" cy="95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35" name="yt_shape_15835"/>
          <p:cNvSpPr txBox="1"/>
          <p:nvPr/>
        </p:nvSpPr>
        <p:spPr>
          <a:xfrm>
            <a:off x="540000" y="3867265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种等可能的结果，其中同时选中同类项目的结果共有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836" name="yt_shape_15836"/>
              <p:cNvSpPr txBox="1"/>
              <p:nvPr/>
            </p:nvSpPr>
            <p:spPr>
              <a:xfrm>
                <a:off x="540000" y="4346568"/>
                <a:ext cx="4962897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同时选中同类项目的概率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36" name="yt_shape_15836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6568"/>
                <a:ext cx="4962897" cy="640816"/>
              </a:xfrm>
              <a:prstGeom prst="rect">
                <a:avLst/>
              </a:prstGeom>
              <a:blipFill>
                <a:blip r:embed="rId3"/>
                <a:stretch>
                  <a:fillRect l="-3808" r="-270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95269DC-C403-0F4A-98DE-57134CB61673}"/>
              </a:ext>
            </a:extLst>
          </p:cNvPr>
          <p:cNvSpPr txBox="1"/>
          <p:nvPr/>
        </p:nvSpPr>
        <p:spPr>
          <a:xfrm>
            <a:off x="449989" y="2183810"/>
            <a:ext cx="3990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）画出树状图如图所示：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CAC4E3-1229-F929-54E2-4502DC5EB6E3}"/>
              </a:ext>
            </a:extLst>
          </p:cNvPr>
          <p:cNvSpPr txBox="1"/>
          <p:nvPr/>
        </p:nvSpPr>
        <p:spPr>
          <a:xfrm>
            <a:off x="449989" y="3820459"/>
            <a:ext cx="917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种等可能的结果，其中同时选中同类项目的结果共有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8674D2-DEF3-777D-F6B6-2EED6D06A6F5}"/>
                  </a:ext>
                </a:extLst>
              </p:cNvPr>
              <p:cNvSpPr txBox="1"/>
              <p:nvPr/>
            </p:nvSpPr>
            <p:spPr>
              <a:xfrm>
                <a:off x="449989" y="4299762"/>
                <a:ext cx="5094986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同时选中同类项目的概率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E28674D2-DEF3-777D-F6B6-2EED6D06A6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9762"/>
                <a:ext cx="5094986" cy="728231"/>
              </a:xfrm>
              <a:prstGeom prst="rect">
                <a:avLst/>
              </a:prstGeom>
              <a:blipFill>
                <a:blip r:embed="rId4"/>
                <a:stretch>
                  <a:fillRect l="-1914" r="-179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8" name="yt_shape_15768"/>
          <p:cNvSpPr txBox="1"/>
          <p:nvPr/>
        </p:nvSpPr>
        <p:spPr>
          <a:xfrm>
            <a:off x="540119" y="111238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常德市被评为全国十大魅力城市之一，为了进一步美化城市，市政府准备选购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株高度约为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米的紫薇树来进行临江大道的美化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有四个苗圃生产基地投标（单株树的价格都一样），采购小组从四个苗圃中都任意抽查了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株树苗的高度，得到的数据如下表，那么，采购小组应选购的苗圃是（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69" name="yt_table_15769" title="H_171.3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1165251"/>
              </p:ext>
            </p:extLst>
          </p:nvPr>
        </p:nvGraphicFramePr>
        <p:xfrm>
          <a:off x="540000" y="3184443"/>
          <a:ext cx="11111996" cy="217627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031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027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02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甲苗圃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乙苗圃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丙苗圃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丁苗圃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树苗平均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高度：米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方差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771" name="yt_table_1577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01002"/>
              </p:ext>
            </p:extLst>
          </p:nvPr>
        </p:nvGraphicFramePr>
        <p:xfrm>
          <a:off x="575848" y="5563867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781CEBE-C091-571F-ACCD-DFA8CBAD5CD2}"/>
              </a:ext>
            </a:extLst>
          </p:cNvPr>
          <p:cNvSpPr txBox="1"/>
          <p:nvPr/>
        </p:nvSpPr>
        <p:spPr>
          <a:xfrm>
            <a:off x="7308107" y="2492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3" name="yt_shape_15773"/>
          <p:cNvSpPr txBox="1"/>
          <p:nvPr/>
        </p:nvSpPr>
        <p:spPr>
          <a:xfrm>
            <a:off x="540119" y="11496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个数据中用适当的方法抽取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个作为样本进行统计，在频数分布表中，落在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这一组的频率是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，那么估计总体数据在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74" name="yt_table_157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366125"/>
              </p:ext>
            </p:extLst>
          </p:nvPr>
        </p:nvGraphicFramePr>
        <p:xfrm>
          <a:off x="540000" y="2589248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93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</a:tbl>
          </a:graphicData>
        </a:graphic>
      </p:graphicFrame>
      <p:sp>
        <p:nvSpPr>
          <p:cNvPr id="15776" name="yt_shape_15776"/>
          <p:cNvSpPr txBox="1"/>
          <p:nvPr/>
        </p:nvSpPr>
        <p:spPr>
          <a:xfrm>
            <a:off x="540119" y="311541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某校为开展第二课堂，组织调查了本校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名学生各自最喜爱的一项体育活动，制成了如图所示的扇形统计图，则在该校被调查的学生中，跑步和打羽毛球的学生人数分别是（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78" name="yt_table_1577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580961"/>
              </p:ext>
            </p:extLst>
          </p:nvPr>
        </p:nvGraphicFramePr>
        <p:xfrm>
          <a:off x="540000" y="4554985"/>
          <a:ext cx="72332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</a:tbl>
          </a:graphicData>
        </a:graphic>
      </p:graphicFrame>
      <p:pic>
        <p:nvPicPr>
          <p:cNvPr id="15777" name="yt_image_15777_skip" title="H_119.1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36484" y="4554985"/>
            <a:ext cx="1513332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ED5366-2745-1F15-56B3-62E218EBF2DB}"/>
              </a:ext>
            </a:extLst>
          </p:cNvPr>
          <p:cNvSpPr txBox="1"/>
          <p:nvPr/>
        </p:nvSpPr>
        <p:spPr>
          <a:xfrm>
            <a:off x="907308" y="20538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6A5176D-56D2-54A6-8784-87C38D213D28}"/>
              </a:ext>
            </a:extLst>
          </p:cNvPr>
          <p:cNvSpPr txBox="1"/>
          <p:nvPr/>
        </p:nvSpPr>
        <p:spPr>
          <a:xfrm>
            <a:off x="2126508" y="40195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0" name="yt_shape_15780"/>
          <p:cNvSpPr txBox="1"/>
          <p:nvPr/>
        </p:nvSpPr>
        <p:spPr>
          <a:xfrm>
            <a:off x="540000" y="189738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781" name="yt_shape_15781"/>
          <p:cNvSpPr txBox="1"/>
          <p:nvPr/>
        </p:nvSpPr>
        <p:spPr>
          <a:xfrm>
            <a:off x="540119" y="23766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为了发展农业经济，致富奔小康，养鸡专业户王大伯今年养了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只鸡，上市前，他随机抽取了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只鸡，称得质量统计如下表：</a:t>
            </a:r>
          </a:p>
        </p:txBody>
      </p:sp>
      <p:graphicFrame>
        <p:nvGraphicFramePr>
          <p:cNvPr id="15782" name="yt_table_1578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609705"/>
              </p:ext>
            </p:extLst>
          </p:nvPr>
        </p:nvGraphicFramePr>
        <p:xfrm>
          <a:off x="540000" y="3488490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4464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36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309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质量（单位：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数量（单位：只）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784" name="yt_shape_15784"/>
          <p:cNvSpPr txBox="1"/>
          <p:nvPr/>
        </p:nvSpPr>
        <p:spPr>
          <a:xfrm>
            <a:off x="540000" y="4892096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估计这批鸡的总质量为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3954DC6-D109-7DE3-FC47-66773C20E0AC}"/>
              </a:ext>
            </a:extLst>
          </p:cNvPr>
          <p:cNvSpPr txBox="1"/>
          <p:nvPr/>
        </p:nvSpPr>
        <p:spPr>
          <a:xfrm>
            <a:off x="3802789" y="484529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85" name="yt_shape_15785"/>
          <p:cNvSpPr txBox="1"/>
          <p:nvPr/>
        </p:nvSpPr>
        <p:spPr>
          <a:xfrm>
            <a:off x="540119" y="16878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某校为了解学生喜爱的体育活动项目，随机抽查了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名学生，让每人选一项自己喜欢的项目，并制成如图所示的扇形统计图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如果该校有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名学生，则喜爱跳绳的学生约有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89" name="yt_shape_15789"/>
          <p:cNvSpPr txBox="1"/>
          <p:nvPr/>
        </p:nvSpPr>
        <p:spPr>
          <a:xfrm>
            <a:off x="540000" y="52074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86" name="yt_shape_15786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04622" y="3279788"/>
            <a:ext cx="3019570" cy="2250354"/>
            <a:chOff x="0" y="0"/>
            <a:chExt cx="2582755" cy="1877328"/>
          </a:xfrm>
        </p:grpSpPr>
        <p:pic>
          <p:nvPicPr>
            <p:cNvPr id="2" name="yt_image_1578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82755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88" name="yt_shape_15788"/>
            <p:cNvSpPr txBox="1"/>
            <p:nvPr/>
          </p:nvSpPr>
          <p:spPr>
            <a:xfrm>
              <a:off x="758096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F7081CF-BE39-83A2-C7FE-CA3B38390E0A}"/>
              </a:ext>
            </a:extLst>
          </p:cNvPr>
          <p:cNvSpPr txBox="1"/>
          <p:nvPr/>
        </p:nvSpPr>
        <p:spPr>
          <a:xfrm>
            <a:off x="1974108" y="259202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0" name="yt_shape_15790"/>
          <p:cNvSpPr txBox="1"/>
          <p:nvPr/>
        </p:nvSpPr>
        <p:spPr>
          <a:xfrm>
            <a:off x="540119" y="129466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第十二届全国人大四次会议审议通过《中华人民共和国慈善法》，并于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日正式实施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为了了解居民对慈善法的知晓情况，某街道办从辖区居民中随机选取了部分居民进行调查，并将调查结果绘制成如图所示的扇形图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若该辖区约有居民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人，则可以估计其中对慈善法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非常清楚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的居民约有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94" name="yt_shape_15794"/>
          <p:cNvSpPr txBox="1"/>
          <p:nvPr/>
        </p:nvSpPr>
        <p:spPr>
          <a:xfrm>
            <a:off x="540000" y="56006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91" name="yt_shape_15791" title="H_171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4474" y="3366726"/>
            <a:ext cx="1763051" cy="2183652"/>
            <a:chOff x="0" y="0"/>
            <a:chExt cx="1763051" cy="2183652"/>
          </a:xfrm>
        </p:grpSpPr>
        <p:pic>
          <p:nvPicPr>
            <p:cNvPr id="2" name="yt_image_1579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63051" cy="17876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93" name="yt_shape_15793"/>
            <p:cNvSpPr txBox="1"/>
            <p:nvPr/>
          </p:nvSpPr>
          <p:spPr>
            <a:xfrm>
              <a:off x="348244" y="18236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A466BC-C442-B50D-A3E5-A44012C5E067}"/>
              </a:ext>
            </a:extLst>
          </p:cNvPr>
          <p:cNvSpPr txBox="1"/>
          <p:nvPr/>
        </p:nvSpPr>
        <p:spPr>
          <a:xfrm>
            <a:off x="8679707" y="267432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2700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95" name="yt_shape_15795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796" name="yt_shape_15796"/>
          <p:cNvSpPr txBox="1"/>
          <p:nvPr/>
        </p:nvSpPr>
        <p:spPr>
          <a:xfrm>
            <a:off x="540119" y="137930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某校计划组织学生外出开展研学活动，在选择研学活动地点时，随机抽取了部分学生进行调查，要求被调查的学生从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五个研学活动地点中选择自己最喜欢的一个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根据调查结果，编制了如下两幅不完整的统计图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797" name="yt_image_1579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7923" y="3451365"/>
            <a:ext cx="2532034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98" name="yt_image_1579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57" y="3841128"/>
            <a:ext cx="1311021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01" name="yt_shape_15801"/>
          <p:cNvSpPr txBox="1"/>
          <p:nvPr/>
        </p:nvSpPr>
        <p:spPr>
          <a:xfrm>
            <a:off x="4875391" y="5152149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5802" name="yt_shape_15802"/>
          <p:cNvSpPr txBox="1"/>
          <p:nvPr/>
        </p:nvSpPr>
        <p:spPr>
          <a:xfrm>
            <a:off x="7156918" y="5152149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5803" name="yt_shape_15803"/>
          <p:cNvSpPr txBox="1"/>
          <p:nvPr/>
        </p:nvSpPr>
        <p:spPr>
          <a:xfrm>
            <a:off x="540000" y="5664638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）请把图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中缺失的数据，图形补充完整；</a:t>
            </a:r>
          </a:p>
        </p:txBody>
      </p:sp>
      <p:sp>
        <p:nvSpPr>
          <p:cNvPr id="15804" name="yt_shape_15804"/>
          <p:cNvSpPr txBox="1"/>
          <p:nvPr/>
        </p:nvSpPr>
        <p:spPr>
          <a:xfrm>
            <a:off x="540000" y="6143941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）请计算图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中研学活动地点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所在扇形的圆心角的度数；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6" name="yt_shape_15806"/>
          <p:cNvSpPr txBox="1"/>
          <p:nvPr/>
        </p:nvSpPr>
        <p:spPr>
          <a:xfrm>
            <a:off x="540000" y="1264213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（人），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07" name="yt_shape_15807"/>
          <p:cNvSpPr txBox="1"/>
          <p:nvPr/>
        </p:nvSpPr>
        <p:spPr>
          <a:xfrm>
            <a:off x="540000" y="1743516"/>
            <a:ext cx="66508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选择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的人数：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（人）；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08" name="yt_shape_15808"/>
          <p:cNvSpPr txBox="1"/>
          <p:nvPr/>
        </p:nvSpPr>
        <p:spPr>
          <a:xfrm>
            <a:off x="540000" y="2222819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补全图形如下：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812" name="yt_shape_15812"/>
          <p:cNvSpPr txBox="1"/>
          <p:nvPr/>
        </p:nvSpPr>
        <p:spPr>
          <a:xfrm>
            <a:off x="540000" y="4979403"/>
            <a:ext cx="65" cy="1801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2" name="yt_image_1580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8799" y="2838007"/>
            <a:ext cx="2534401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11" name="yt_shape_15811"/>
          <p:cNvSpPr txBox="1"/>
          <p:nvPr/>
        </p:nvSpPr>
        <p:spPr>
          <a:xfrm>
            <a:off x="5867450" y="4569076"/>
            <a:ext cx="493098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813" name="yt_shape_15813"/>
              <p:cNvSpPr txBox="1"/>
              <p:nvPr/>
            </p:nvSpPr>
            <p:spPr>
              <a:xfrm>
                <a:off x="540000" y="5048209"/>
                <a:ext cx="6945812" cy="11105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研学活动地点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所在扇形的圆心角的度数是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813" name="yt_shape_15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8209"/>
                <a:ext cx="6945812" cy="1110560"/>
              </a:xfrm>
              <a:prstGeom prst="rect">
                <a:avLst/>
              </a:prstGeom>
              <a:blipFill>
                <a:blip r:embed="rId3"/>
                <a:stretch>
                  <a:fillRect l="-2722" r="-1580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EE34E1E-90F7-739C-7B51-F1F60A674D1E}"/>
              </a:ext>
            </a:extLst>
          </p:cNvPr>
          <p:cNvSpPr txBox="1"/>
          <p:nvPr/>
        </p:nvSpPr>
        <p:spPr>
          <a:xfrm>
            <a:off x="449989" y="1217407"/>
            <a:ext cx="475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3B87B9-699E-3A75-D6D4-5C052E67FAC7}"/>
              </a:ext>
            </a:extLst>
          </p:cNvPr>
          <p:cNvSpPr txBox="1"/>
          <p:nvPr/>
        </p:nvSpPr>
        <p:spPr>
          <a:xfrm>
            <a:off x="449989" y="1696710"/>
            <a:ext cx="676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选择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的人数：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（人）；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E2DA962-6828-92F2-7972-EC3911FBD56A}"/>
              </a:ext>
            </a:extLst>
          </p:cNvPr>
          <p:cNvSpPr txBox="1"/>
          <p:nvPr/>
        </p:nvSpPr>
        <p:spPr>
          <a:xfrm>
            <a:off x="449989" y="2176013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补全图形如下：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48D744-2FA5-2FF8-87CA-0E7E0425AAB7}"/>
              </a:ext>
            </a:extLst>
          </p:cNvPr>
          <p:cNvSpPr txBox="1"/>
          <p:nvPr/>
        </p:nvSpPr>
        <p:spPr>
          <a:xfrm>
            <a:off x="5795388" y="45222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E5CD3DE-80F7-C33B-C41D-9A6F2057211E}"/>
                  </a:ext>
                </a:extLst>
              </p:cNvPr>
              <p:cNvSpPr txBox="1"/>
              <p:nvPr/>
            </p:nvSpPr>
            <p:spPr>
              <a:xfrm>
                <a:off x="449989" y="5001403"/>
                <a:ext cx="40107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360°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144°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E5CD3DE-80F7-C33B-C41D-9A6F20572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1403"/>
                <a:ext cx="4010723" cy="769062"/>
              </a:xfrm>
              <a:prstGeom prst="rect">
                <a:avLst/>
              </a:prstGeom>
              <a:blipFill>
                <a:blip r:embed="rId4"/>
                <a:stretch>
                  <a:fillRect l="-2432" r="-197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63C88F2-9239-2360-BBCF-3AC82981D8C0}"/>
              </a:ext>
            </a:extLst>
          </p:cNvPr>
          <p:cNvSpPr txBox="1"/>
          <p:nvPr/>
        </p:nvSpPr>
        <p:spPr>
          <a:xfrm>
            <a:off x="449989" y="5676853"/>
            <a:ext cx="70587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研学活动地点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所在扇形的圆心角的度数是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15" name="yt_shape_15815"/>
              <p:cNvSpPr txBox="1"/>
              <p:nvPr/>
            </p:nvSpPr>
            <p:spPr>
              <a:xfrm>
                <a:off x="540000" y="3050321"/>
                <a:ext cx="5993628" cy="11173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（人），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答：最喜欢去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地研学的学生人数共有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15" name="yt_shape_15815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0321"/>
                <a:ext cx="5993628" cy="1117357"/>
              </a:xfrm>
              <a:prstGeom prst="rect">
                <a:avLst/>
              </a:prstGeom>
              <a:blipFill>
                <a:blip r:embed="rId2"/>
                <a:stretch>
                  <a:fillRect l="-3154" r="-2136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84DB236-9837-998D-BED2-C249933FA5C4}"/>
                  </a:ext>
                </a:extLst>
              </p:cNvPr>
              <p:cNvSpPr txBox="1"/>
              <p:nvPr/>
            </p:nvSpPr>
            <p:spPr>
              <a:xfrm>
                <a:off x="449989" y="3003515"/>
                <a:ext cx="42234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（人），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B84DB236-9837-998D-BED2-C249933FA5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3515"/>
                <a:ext cx="4223448" cy="775793"/>
              </a:xfrm>
              <a:prstGeom prst="rect">
                <a:avLst/>
              </a:prstGeom>
              <a:blipFill>
                <a:blip r:embed="rId3"/>
                <a:stretch>
                  <a:fillRect l="-2309" r="-21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C0C1A66-58E8-8D31-261B-001A5BD28A60}"/>
              </a:ext>
            </a:extLst>
          </p:cNvPr>
          <p:cNvSpPr txBox="1"/>
          <p:nvPr/>
        </p:nvSpPr>
        <p:spPr>
          <a:xfrm>
            <a:off x="449989" y="3685696"/>
            <a:ext cx="6115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答：最喜欢去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地研学的学生人数共有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5805">
            <a:extLst>
              <a:ext uri="{FF2B5EF4-FFF2-40B4-BE49-F238E27FC236}">
                <a16:creationId xmlns:a16="http://schemas.microsoft.com/office/drawing/2014/main" id="{8DE18342-5798-CB23-1533-CAB1C3897AA6}"/>
              </a:ext>
            </a:extLst>
          </p:cNvPr>
          <p:cNvSpPr txBox="1"/>
          <p:nvPr/>
        </p:nvSpPr>
        <p:spPr>
          <a:xfrm>
            <a:off x="527836" y="2567554"/>
            <a:ext cx="9071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）若该校共有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名学生，请估计最喜欢去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地研学的学生人数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1538</Words>
  <Application>Microsoft Office PowerPoint</Application>
  <PresentationFormat>宽屏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2023-10-20T08:01:47Z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