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1" r:id="rId6"/>
    <p:sldId id="372" r:id="rId7"/>
    <p:sldId id="374" r:id="rId8"/>
    <p:sldId id="375" r:id="rId9"/>
    <p:sldId id="377" r:id="rId10"/>
    <p:sldId id="379" r:id="rId11"/>
    <p:sldId id="380" r:id="rId12"/>
    <p:sldId id="381" r:id="rId13"/>
    <p:sldId id="386" r:id="rId14"/>
    <p:sldId id="382" r:id="rId15"/>
    <p:sldId id="389" r:id="rId16"/>
    <p:sldId id="390" r:id="rId17"/>
    <p:sldId id="391" r:id="rId18"/>
    <p:sldId id="384" r:id="rId19"/>
    <p:sldId id="256" r:id="rId2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19" autoAdjust="0"/>
    <p:restoredTop sz="94660" autoAdjust="0"/>
  </p:normalViewPr>
  <p:slideViewPr>
    <p:cSldViewPr>
      <p:cViewPr varScale="1">
        <p:scale>
          <a:sx n="52" d="100"/>
          <a:sy n="52" d="100"/>
        </p:scale>
        <p:origin x="60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15" name="yt_image_12615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91213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17" name="yt_shape_12617"/>
          <p:cNvSpPr txBox="1"/>
          <p:nvPr/>
        </p:nvSpPr>
        <p:spPr>
          <a:xfrm>
            <a:off x="540119" y="3238008"/>
            <a:ext cx="1131652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经过圆外一点作圆的切线，这点和切点之间线段的长，叫作这点到圆的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切线长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过圆外一点所作的圆的两条切线长相等，这一点和圆心的连线平分两切线的夹角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09C2C2-7E44-2B20-841D-F317DE2D3E75}"/>
              </a:ext>
            </a:extLst>
          </p:cNvPr>
          <p:cNvSpPr txBox="1"/>
          <p:nvPr/>
        </p:nvSpPr>
        <p:spPr>
          <a:xfrm>
            <a:off x="10432307" y="319120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切线</a:t>
            </a: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长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8" name="yt_shape_12678"/>
          <p:cNvSpPr txBox="1"/>
          <p:nvPr/>
        </p:nvSpPr>
        <p:spPr>
          <a:xfrm>
            <a:off x="540119" y="22169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的两条切线，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是切点，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99°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679" name="yt_image_126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3265" y="3328795"/>
            <a:ext cx="2445469" cy="16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0C8617-3CCF-DFDB-22EB-45D9B6D7ABCA}"/>
              </a:ext>
            </a:extLst>
          </p:cNvPr>
          <p:cNvSpPr txBox="1"/>
          <p:nvPr/>
        </p:nvSpPr>
        <p:spPr>
          <a:xfrm>
            <a:off x="5452321" y="2645678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99°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1" name="yt_shape_12681"/>
          <p:cNvSpPr txBox="1"/>
          <p:nvPr/>
        </p:nvSpPr>
        <p:spPr>
          <a:xfrm>
            <a:off x="612127" y="146872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</a:p>
        </p:txBody>
      </p:sp>
      <p:pic>
        <p:nvPicPr>
          <p:cNvPr id="12682" name="yt_image_1268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240" y="3182245"/>
            <a:ext cx="2569365" cy="1820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84" name="yt_shape_12684"/>
          <p:cNvSpPr txBox="1"/>
          <p:nvPr/>
        </p:nvSpPr>
        <p:spPr>
          <a:xfrm>
            <a:off x="551384" y="2377374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的周长为定值；</a:t>
            </a:r>
          </a:p>
        </p:txBody>
      </p:sp>
      <p:sp>
        <p:nvSpPr>
          <p:cNvPr id="2" name="yt_shape_12687">
            <a:extLst>
              <a:ext uri="{FF2B5EF4-FFF2-40B4-BE49-F238E27FC236}">
                <a16:creationId xmlns:a16="http://schemas.microsoft.com/office/drawing/2014/main" id="{E9C90F38-F958-ED50-6250-7EF49E5D186F}"/>
              </a:ext>
            </a:extLst>
          </p:cNvPr>
          <p:cNvSpPr txBox="1"/>
          <p:nvPr/>
        </p:nvSpPr>
        <p:spPr>
          <a:xfrm>
            <a:off x="671000" y="2969381"/>
            <a:ext cx="6513386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2689">
            <a:extLst>
              <a:ext uri="{FF2B5EF4-FFF2-40B4-BE49-F238E27FC236}">
                <a16:creationId xmlns:a16="http://schemas.microsoft.com/office/drawing/2014/main" id="{5F72250B-4EF8-BAA0-CDA4-8FDCBDE7AE83}"/>
              </a:ext>
            </a:extLst>
          </p:cNvPr>
          <p:cNvSpPr txBox="1"/>
          <p:nvPr/>
        </p:nvSpPr>
        <p:spPr>
          <a:xfrm>
            <a:off x="5056053" y="4081180"/>
            <a:ext cx="1945854" cy="132376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350" b="0" i="0" u="none" spc="-7350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  <a:cs typeface="宋体" pitchFamily="74"/>
              </a:rPr>
              <a:t> </a:t>
            </a:r>
            <a:r>
              <a:rPr lang="en-US" altLang="zh-CN" sz="7350" b="0" i="0" u="none" spc="13336">
                <a:solidFill>
                  <a:srgbClr val="1EE3CF"/>
                </a:solidFill>
                <a:effectLst/>
                <a:latin typeface="Times New Roman" pitchFamily="74"/>
                <a:ea typeface="宋体" pitchFamily="74"/>
                <a:cs typeface="宋体" pitchFamily="7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2688">
            <a:extLst>
              <a:ext uri="{FF2B5EF4-FFF2-40B4-BE49-F238E27FC236}">
                <a16:creationId xmlns:a16="http://schemas.microsoft.com/office/drawing/2014/main" id="{BB770086-27B2-34E1-F52C-078B2CA85BD1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86165" y="3256291"/>
            <a:ext cx="2329223" cy="1771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691">
            <a:extLst>
              <a:ext uri="{FF2B5EF4-FFF2-40B4-BE49-F238E27FC236}">
                <a16:creationId xmlns:a16="http://schemas.microsoft.com/office/drawing/2014/main" id="{3004BCA6-3B6D-9A86-E18A-9C6D789D46B4}"/>
              </a:ext>
            </a:extLst>
          </p:cNvPr>
          <p:cNvSpPr txBox="1"/>
          <p:nvPr/>
        </p:nvSpPr>
        <p:spPr>
          <a:xfrm>
            <a:off x="641395" y="3957360"/>
            <a:ext cx="31450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2692">
            <a:extLst>
              <a:ext uri="{FF2B5EF4-FFF2-40B4-BE49-F238E27FC236}">
                <a16:creationId xmlns:a16="http://schemas.microsoft.com/office/drawing/2014/main" id="{7714ED2B-96F9-B7E1-7EB1-699F2DC7C902}"/>
              </a:ext>
            </a:extLst>
          </p:cNvPr>
          <p:cNvSpPr txBox="1"/>
          <p:nvPr/>
        </p:nvSpPr>
        <p:spPr>
          <a:xfrm>
            <a:off x="641395" y="4436663"/>
            <a:ext cx="13260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2693">
            <a:extLst>
              <a:ext uri="{FF2B5EF4-FFF2-40B4-BE49-F238E27FC236}">
                <a16:creationId xmlns:a16="http://schemas.microsoft.com/office/drawing/2014/main" id="{094BD49E-1258-163D-AA74-6EAA460A3D55}"/>
              </a:ext>
            </a:extLst>
          </p:cNvPr>
          <p:cNvSpPr txBox="1"/>
          <p:nvPr/>
        </p:nvSpPr>
        <p:spPr>
          <a:xfrm>
            <a:off x="641395" y="4915966"/>
            <a:ext cx="75377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（定值）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387A7F6-5A1B-7FFC-1ADC-B0FBD8AD89EA}"/>
              </a:ext>
            </a:extLst>
          </p:cNvPr>
          <p:cNvSpPr txBox="1"/>
          <p:nvPr/>
        </p:nvSpPr>
        <p:spPr>
          <a:xfrm>
            <a:off x="580989" y="2922575"/>
            <a:ext cx="663048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D3D4A5F-34CF-392B-F3D1-3A711282E6A1}"/>
              </a:ext>
            </a:extLst>
          </p:cNvPr>
          <p:cNvSpPr txBox="1"/>
          <p:nvPr/>
        </p:nvSpPr>
        <p:spPr>
          <a:xfrm>
            <a:off x="580989" y="3398063"/>
            <a:ext cx="24867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166F38B-825A-1EBC-7EA9-6B9320C1C9C3}"/>
              </a:ext>
            </a:extLst>
          </p:cNvPr>
          <p:cNvSpPr txBox="1"/>
          <p:nvPr/>
        </p:nvSpPr>
        <p:spPr>
          <a:xfrm>
            <a:off x="551384" y="3910554"/>
            <a:ext cx="3294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B30A110-7698-3606-7822-3E457EA00F0B}"/>
              </a:ext>
            </a:extLst>
          </p:cNvPr>
          <p:cNvSpPr txBox="1"/>
          <p:nvPr/>
        </p:nvSpPr>
        <p:spPr>
          <a:xfrm>
            <a:off x="551384" y="4389857"/>
            <a:ext cx="149333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AFE7B4F-6BBA-6120-CC57-0C6EC41EAEEB}"/>
              </a:ext>
            </a:extLst>
          </p:cNvPr>
          <p:cNvSpPr txBox="1"/>
          <p:nvPr/>
        </p:nvSpPr>
        <p:spPr>
          <a:xfrm>
            <a:off x="551384" y="4869160"/>
            <a:ext cx="754329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（定值）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85" name="yt_shape_12685"/>
              <p:cNvSpPr txBox="1"/>
              <p:nvPr/>
            </p:nvSpPr>
            <p:spPr>
              <a:xfrm>
                <a:off x="540000" y="1257375"/>
                <a:ext cx="347691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85" name="yt_shape_12685" descr="{&quot;rangeId&quot;:2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476914" cy="638893"/>
              </a:xfrm>
              <a:prstGeom prst="rect">
                <a:avLst/>
              </a:prstGeom>
              <a:blipFill>
                <a:blip r:embed="rId2"/>
                <a:stretch>
                  <a:fillRect l="-5439" r="-4035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2688">
            <a:extLst>
              <a:ext uri="{FF2B5EF4-FFF2-40B4-BE49-F238E27FC236}">
                <a16:creationId xmlns:a16="http://schemas.microsoft.com/office/drawing/2014/main" id="{E290A1A0-C6DB-50CF-4355-49E26947BDF5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86165" y="3256291"/>
            <a:ext cx="2329223" cy="1771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694">
                <a:extLst>
                  <a:ext uri="{FF2B5EF4-FFF2-40B4-BE49-F238E27FC236}">
                    <a16:creationId xmlns:a16="http://schemas.microsoft.com/office/drawing/2014/main" id="{33F68501-3CD0-19BE-02C3-4F046C9516FA}"/>
                  </a:ext>
                </a:extLst>
              </p:cNvPr>
              <p:cNvSpPr txBox="1"/>
              <p:nvPr/>
            </p:nvSpPr>
            <p:spPr>
              <a:xfrm>
                <a:off x="540000" y="2089224"/>
                <a:ext cx="6799938" cy="30395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由切线长定理，得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8" name="yt_shape_12694">
                <a:extLst>
                  <a:ext uri="{FF2B5EF4-FFF2-40B4-BE49-F238E27FC236}">
                    <a16:creationId xmlns:a16="http://schemas.microsoft.com/office/drawing/2014/main" id="{33F68501-3CD0-19BE-02C3-4F046C9516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89224"/>
                <a:ext cx="6799938" cy="3039550"/>
              </a:xfrm>
              <a:prstGeom prst="rect">
                <a:avLst/>
              </a:prstGeom>
              <a:blipFill>
                <a:blip r:embed="rId4"/>
                <a:stretch>
                  <a:fillRect l="-2780" t="-1807" r="-1525" b="-2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85389EA-A890-9485-1427-18CE5988C833}"/>
              </a:ext>
            </a:extLst>
          </p:cNvPr>
          <p:cNvSpPr txBox="1"/>
          <p:nvPr/>
        </p:nvSpPr>
        <p:spPr>
          <a:xfrm>
            <a:off x="449989" y="2042418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F5C2FE6-0CA1-FDA3-5E6B-FFE0859FD33A}"/>
              </a:ext>
            </a:extLst>
          </p:cNvPr>
          <p:cNvSpPr txBox="1"/>
          <p:nvPr/>
        </p:nvSpPr>
        <p:spPr>
          <a:xfrm>
            <a:off x="449989" y="2517906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由切线长定理，得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BF83493-A805-7C94-60C4-247130F42D76}"/>
              </a:ext>
            </a:extLst>
          </p:cNvPr>
          <p:cNvSpPr txBox="1"/>
          <p:nvPr/>
        </p:nvSpPr>
        <p:spPr>
          <a:xfrm>
            <a:off x="449989" y="2993394"/>
            <a:ext cx="2424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F4759D8-528F-D2A0-8FD9-4B352AD392F7}"/>
              </a:ext>
            </a:extLst>
          </p:cNvPr>
          <p:cNvSpPr txBox="1"/>
          <p:nvPr/>
        </p:nvSpPr>
        <p:spPr>
          <a:xfrm>
            <a:off x="449989" y="3468882"/>
            <a:ext cx="502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41AF6D0-E958-B661-28B3-D967C82981D8}"/>
              </a:ext>
            </a:extLst>
          </p:cNvPr>
          <p:cNvSpPr txBox="1"/>
          <p:nvPr/>
        </p:nvSpPr>
        <p:spPr>
          <a:xfrm>
            <a:off x="449989" y="3944370"/>
            <a:ext cx="5396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FDF4968-0E14-1C8A-79A8-9C667EAABE36}"/>
                  </a:ext>
                </a:extLst>
              </p:cNvPr>
              <p:cNvSpPr txBox="1"/>
              <p:nvPr/>
            </p:nvSpPr>
            <p:spPr>
              <a:xfrm>
                <a:off x="449989" y="4419859"/>
                <a:ext cx="691426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FDF4968-0E14-1C8A-79A8-9C667EAABE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19859"/>
                <a:ext cx="6914262" cy="726326"/>
              </a:xfrm>
              <a:prstGeom prst="rect">
                <a:avLst/>
              </a:prstGeom>
              <a:blipFill>
                <a:blip r:embed="rId5"/>
                <a:stretch>
                  <a:fillRect l="-1411" r="-114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" name="yt_shape_12697"/>
          <p:cNvSpPr txBox="1"/>
          <p:nvPr/>
        </p:nvSpPr>
        <p:spPr>
          <a:xfrm>
            <a:off x="612008" y="7806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696" name="yt_image_1269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008" y="78060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99" name="yt_shape_12699"/>
          <p:cNvSpPr txBox="1"/>
          <p:nvPr/>
        </p:nvSpPr>
        <p:spPr>
          <a:xfrm>
            <a:off x="612127" y="1478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（怀化市中考）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为圆上一点，延长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</a:p>
        </p:txBody>
      </p:sp>
      <p:pic>
        <p:nvPicPr>
          <p:cNvPr id="12700" name="yt_image_12700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2264" y="3068960"/>
            <a:ext cx="2049006" cy="147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02" name="yt_shape_12702"/>
          <p:cNvSpPr txBox="1"/>
          <p:nvPr/>
        </p:nvSpPr>
        <p:spPr>
          <a:xfrm>
            <a:off x="587308" y="2480524"/>
            <a:ext cx="41421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pic>
        <p:nvPicPr>
          <p:cNvPr id="2" name="yt_image_12705">
            <a:extLst>
              <a:ext uri="{FF2B5EF4-FFF2-40B4-BE49-F238E27FC236}">
                <a16:creationId xmlns:a16="http://schemas.microsoft.com/office/drawing/2014/main" id="{F7554FD8-CD55-A3D1-CB55-0C07228DD6AA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44431" y="3089895"/>
            <a:ext cx="2378813" cy="1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FA56981-51C2-07FA-4A4A-02E2E52E1362}"/>
              </a:ext>
            </a:extLst>
          </p:cNvPr>
          <p:cNvSpPr txBox="1"/>
          <p:nvPr/>
        </p:nvSpPr>
        <p:spPr>
          <a:xfrm>
            <a:off x="621209" y="2992290"/>
            <a:ext cx="5696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08C1E1-B149-DFE3-8509-5904247C7D29}"/>
              </a:ext>
            </a:extLst>
          </p:cNvPr>
          <p:cNvSpPr txBox="1"/>
          <p:nvPr/>
        </p:nvSpPr>
        <p:spPr>
          <a:xfrm>
            <a:off x="711220" y="3510273"/>
            <a:ext cx="190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6A84A82-1829-F9B5-9EB6-ADE4413647B8}"/>
              </a:ext>
            </a:extLst>
          </p:cNvPr>
          <p:cNvSpPr txBox="1"/>
          <p:nvPr/>
        </p:nvSpPr>
        <p:spPr>
          <a:xfrm>
            <a:off x="711220" y="3989576"/>
            <a:ext cx="3037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B1D59C0-1CA6-2158-96A4-B208E578A7E5}"/>
              </a:ext>
            </a:extLst>
          </p:cNvPr>
          <p:cNvSpPr txBox="1"/>
          <p:nvPr/>
        </p:nvSpPr>
        <p:spPr>
          <a:xfrm>
            <a:off x="711220" y="4468879"/>
            <a:ext cx="2229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4B221F-0147-AFB4-2CCE-E31FBC7DEEAF}"/>
              </a:ext>
            </a:extLst>
          </p:cNvPr>
          <p:cNvSpPr txBox="1"/>
          <p:nvPr/>
        </p:nvSpPr>
        <p:spPr>
          <a:xfrm>
            <a:off x="711220" y="4948182"/>
            <a:ext cx="3655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ED5C6D7-721A-09C8-ACE4-469414AD8873}"/>
              </a:ext>
            </a:extLst>
          </p:cNvPr>
          <p:cNvSpPr txBox="1"/>
          <p:nvPr/>
        </p:nvSpPr>
        <p:spPr>
          <a:xfrm>
            <a:off x="711220" y="5427485"/>
            <a:ext cx="24708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3" name="yt_shape_12713"/>
          <p:cNvSpPr txBox="1"/>
          <p:nvPr/>
        </p:nvSpPr>
        <p:spPr>
          <a:xfrm>
            <a:off x="540000" y="2674544"/>
            <a:ext cx="5310749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178E008-A2CD-59A5-BC9F-C28E19285D24}"/>
              </a:ext>
            </a:extLst>
          </p:cNvPr>
          <p:cNvSpPr txBox="1"/>
          <p:nvPr/>
        </p:nvSpPr>
        <p:spPr>
          <a:xfrm>
            <a:off x="449989" y="2627738"/>
            <a:ext cx="543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82E16B-D836-AE74-03D6-57C374516161}"/>
              </a:ext>
            </a:extLst>
          </p:cNvPr>
          <p:cNvSpPr txBox="1"/>
          <p:nvPr/>
        </p:nvSpPr>
        <p:spPr>
          <a:xfrm>
            <a:off x="449989" y="3103226"/>
            <a:ext cx="171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3A2C0AB-80D5-EBAC-CD8F-E7BEA813A19C}"/>
              </a:ext>
            </a:extLst>
          </p:cNvPr>
          <p:cNvSpPr txBox="1"/>
          <p:nvPr/>
        </p:nvSpPr>
        <p:spPr>
          <a:xfrm>
            <a:off x="449989" y="3578715"/>
            <a:ext cx="291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634FF0-5FB1-8451-FD30-F1357EDE7E8C}"/>
              </a:ext>
            </a:extLst>
          </p:cNvPr>
          <p:cNvSpPr txBox="1"/>
          <p:nvPr/>
        </p:nvSpPr>
        <p:spPr>
          <a:xfrm>
            <a:off x="449989" y="4054202"/>
            <a:ext cx="2681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7" name="yt_shape_12717"/>
          <p:cNvSpPr txBox="1"/>
          <p:nvPr/>
        </p:nvSpPr>
        <p:spPr>
          <a:xfrm>
            <a:off x="540000" y="1849877"/>
            <a:ext cx="5514330" cy="57795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4B8F34-2889-3778-9A4C-D88ACF2EEE17}"/>
              </a:ext>
            </a:extLst>
          </p:cNvPr>
          <p:cNvSpPr txBox="1"/>
          <p:nvPr/>
        </p:nvSpPr>
        <p:spPr>
          <a:xfrm>
            <a:off x="449989" y="1803071"/>
            <a:ext cx="5612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0E097E-4D0F-7D05-2DAD-DEC4E20560C2}"/>
              </a:ext>
            </a:extLst>
          </p:cNvPr>
          <p:cNvSpPr txBox="1"/>
          <p:nvPr/>
        </p:nvSpPr>
        <p:spPr>
          <a:xfrm>
            <a:off x="449989" y="2278559"/>
            <a:ext cx="4671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2EF6AF-74AE-0C27-9B5C-62F1EA19AEF8}"/>
              </a:ext>
            </a:extLst>
          </p:cNvPr>
          <p:cNvSpPr txBox="1"/>
          <p:nvPr/>
        </p:nvSpPr>
        <p:spPr>
          <a:xfrm>
            <a:off x="449989" y="2754047"/>
            <a:ext cx="564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6DA456-545C-D3CA-5088-0CFE0F2843F1}"/>
              </a:ext>
            </a:extLst>
          </p:cNvPr>
          <p:cNvSpPr txBox="1"/>
          <p:nvPr/>
        </p:nvSpPr>
        <p:spPr>
          <a:xfrm>
            <a:off x="449989" y="3229535"/>
            <a:ext cx="3655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BE1C152-CD9B-5587-BCD8-C5C5D0172B42}"/>
              </a:ext>
            </a:extLst>
          </p:cNvPr>
          <p:cNvSpPr txBox="1"/>
          <p:nvPr/>
        </p:nvSpPr>
        <p:spPr>
          <a:xfrm>
            <a:off x="449989" y="3705023"/>
            <a:ext cx="25089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8F3BF38-6446-DBF0-9B7B-2B2582CD76F5}"/>
              </a:ext>
            </a:extLst>
          </p:cNvPr>
          <p:cNvSpPr txBox="1"/>
          <p:nvPr/>
        </p:nvSpPr>
        <p:spPr>
          <a:xfrm>
            <a:off x="449989" y="4180511"/>
            <a:ext cx="475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D1B1FE8-26BA-DAD8-704E-E48C9BD0CE40}"/>
              </a:ext>
            </a:extLst>
          </p:cNvPr>
          <p:cNvSpPr txBox="1"/>
          <p:nvPr/>
        </p:nvSpPr>
        <p:spPr>
          <a:xfrm>
            <a:off x="449989" y="4655999"/>
            <a:ext cx="3882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F0C3929-9F1F-FD7D-764E-FFD3C5422FCF}"/>
              </a:ext>
            </a:extLst>
          </p:cNvPr>
          <p:cNvSpPr txBox="1"/>
          <p:nvPr/>
        </p:nvSpPr>
        <p:spPr>
          <a:xfrm>
            <a:off x="449989" y="5131487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FAFFB7A-2B4B-4D75-A330-5C0CA212ED29}"/>
              </a:ext>
            </a:extLst>
          </p:cNvPr>
          <p:cNvSpPr txBox="1"/>
          <p:nvPr/>
        </p:nvSpPr>
        <p:spPr>
          <a:xfrm>
            <a:off x="449989" y="5606975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D9B0793-676F-15A7-8D87-D192D4AD2EDF}"/>
              </a:ext>
            </a:extLst>
          </p:cNvPr>
          <p:cNvSpPr txBox="1"/>
          <p:nvPr/>
        </p:nvSpPr>
        <p:spPr>
          <a:xfrm>
            <a:off x="449989" y="6082463"/>
            <a:ext cx="416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12703">
            <a:extLst>
              <a:ext uri="{FF2B5EF4-FFF2-40B4-BE49-F238E27FC236}">
                <a16:creationId xmlns:a16="http://schemas.microsoft.com/office/drawing/2014/main" id="{884CEEA6-3E16-B911-5912-A66F9A455127}"/>
              </a:ext>
            </a:extLst>
          </p:cNvPr>
          <p:cNvSpPr txBox="1"/>
          <p:nvPr/>
        </p:nvSpPr>
        <p:spPr>
          <a:xfrm>
            <a:off x="540000" y="9087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）分别过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两点作直线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的垂线，垂足分别为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的垂线，垂足为点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9F223FB2-B243-56AF-A1ED-E02ECBA9B1E3}"/>
              </a:ext>
            </a:extLst>
          </p:cNvPr>
          <p:cNvSpPr txBox="1"/>
          <p:nvPr/>
        </p:nvSpPr>
        <p:spPr>
          <a:xfrm>
            <a:off x="623392" y="2089416"/>
            <a:ext cx="3959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2B3F13-86C6-9530-67EB-70BC545E99CC}"/>
              </a:ext>
            </a:extLst>
          </p:cNvPr>
          <p:cNvSpPr txBox="1"/>
          <p:nvPr/>
        </p:nvSpPr>
        <p:spPr>
          <a:xfrm>
            <a:off x="623392" y="2564904"/>
            <a:ext cx="3350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2">
                <a:extLst>
                  <a:ext uri="{FF2B5EF4-FFF2-40B4-BE49-F238E27FC236}">
                    <a16:creationId xmlns:a16="http://schemas.microsoft.com/office/drawing/2014/main" id="{3EE76C1A-5836-3E1E-1F16-A910773EEA60}"/>
                  </a:ext>
                </a:extLst>
              </p:cNvPr>
              <p:cNvSpPr txBox="1"/>
              <p:nvPr/>
            </p:nvSpPr>
            <p:spPr>
              <a:xfrm>
                <a:off x="713403" y="2950148"/>
                <a:ext cx="4309385" cy="1593770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sp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ACG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CBG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den>
                    </m:f>
                  </m:oMath>
                </a14:m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en-US" altLang="zh-CN" sz="2400" baseline="300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BG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en-US" altLang="zh-CN" sz="2400" baseline="300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>
                    <a:noFill/>
                    <a:latin typeface="Times New Roman"/>
                    <a:ea typeface="宋体"/>
                    <a:cs typeface="宋体"/>
                  </a:rPr>
                  <a:t>⁠</a:t>
                </a:r>
                <a:endParaRPr lang="zh-CN" altLang="en-US"/>
              </a:p>
            </p:txBody>
          </p:sp>
        </mc:Choice>
        <mc:Fallback>
          <p:sp>
            <p:nvSpPr>
              <p:cNvPr id="8" name="yt_shape_2">
                <a:extLst>
                  <a:ext uri="{FF2B5EF4-FFF2-40B4-BE49-F238E27FC236}">
                    <a16:creationId xmlns:a16="http://schemas.microsoft.com/office/drawing/2014/main" id="{3EE76C1A-5836-3E1E-1F16-A910773EEA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403" y="2950148"/>
                <a:ext cx="4309385" cy="1593770"/>
              </a:xfrm>
              <a:prstGeom prst="rect">
                <a:avLst/>
              </a:prstGeom>
              <a:blipFill>
                <a:blip r:embed="rId2"/>
                <a:stretch>
                  <a:fillRect l="-4243" r="-3395" b="-11111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8A2974E-4350-A4DA-1657-9B5107DCF444}"/>
                  </a:ext>
                </a:extLst>
              </p:cNvPr>
              <p:cNvSpPr txBox="1"/>
              <p:nvPr/>
            </p:nvSpPr>
            <p:spPr>
              <a:xfrm>
                <a:off x="623392" y="2903342"/>
                <a:ext cx="4447794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ACG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CBG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8A2974E-4350-A4DA-1657-9B5107DCF4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2903342"/>
                <a:ext cx="4447794" cy="772110"/>
              </a:xfrm>
              <a:prstGeom prst="rect">
                <a:avLst/>
              </a:prstGeom>
              <a:blipFill>
                <a:blip r:embed="rId3"/>
                <a:stretch>
                  <a:fillRect l="-2055" r="-219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4AE2A0C8-B0DF-CDCE-10BF-8D5961A9C246}"/>
              </a:ext>
            </a:extLst>
          </p:cNvPr>
          <p:cNvSpPr txBox="1"/>
          <p:nvPr/>
        </p:nvSpPr>
        <p:spPr>
          <a:xfrm>
            <a:off x="623392" y="3581840"/>
            <a:ext cx="2534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00A5BCF-7AB0-D556-616C-C096A63553BA}"/>
              </a:ext>
            </a:extLst>
          </p:cNvPr>
          <p:cNvSpPr txBox="1"/>
          <p:nvPr/>
        </p:nvSpPr>
        <p:spPr>
          <a:xfrm>
            <a:off x="623392" y="4057328"/>
            <a:ext cx="223589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CG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9" grpId="0" build="allAtOnce"/>
      <p:bldP spid="10" grpId="0" build="allAtOnce"/>
      <p:bldP spid="11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0" name="yt_shape_12720"/>
          <p:cNvSpPr txBox="1"/>
          <p:nvPr/>
        </p:nvSpPr>
        <p:spPr>
          <a:xfrm>
            <a:off x="540000" y="2892825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2719" name="yt_image_1271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22" name="yt_shape_12722"/>
          <p:cNvSpPr txBox="1"/>
          <p:nvPr/>
        </p:nvSpPr>
        <p:spPr>
          <a:xfrm>
            <a:off x="2022201" y="3343824"/>
            <a:ext cx="8147597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圆的两条切线相交时利用切线长定理得等线段或角平分线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圆的两条切线平行，则切点间的线段是直径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0" name="yt_shape_12620"/>
          <p:cNvSpPr txBox="1"/>
          <p:nvPr/>
        </p:nvSpPr>
        <p:spPr>
          <a:xfrm>
            <a:off x="540000" y="1891080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619" name="yt_image_12619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91080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22" name="yt_shape_12622"/>
          <p:cNvSpPr txBox="1"/>
          <p:nvPr/>
        </p:nvSpPr>
        <p:spPr>
          <a:xfrm>
            <a:off x="540000" y="2594377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切线长定理</a:t>
            </a:r>
          </a:p>
        </p:txBody>
      </p:sp>
      <p:sp>
        <p:nvSpPr>
          <p:cNvPr id="12623" name="yt_shape_12623"/>
          <p:cNvSpPr txBox="1"/>
          <p:nvPr/>
        </p:nvSpPr>
        <p:spPr>
          <a:xfrm>
            <a:off x="540119" y="30939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（杭州市中考）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27" name="yt_table_1262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132730"/>
              </p:ext>
            </p:extLst>
          </p:nvPr>
        </p:nvGraphicFramePr>
        <p:xfrm>
          <a:off x="540000" y="4053377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35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5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353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"/>
                  </a:ext>
                </a:extLst>
              </a:tr>
            </a:tbl>
          </a:graphicData>
        </a:graphic>
      </p:graphicFrame>
      <p:grpSp>
        <p:nvGrpSpPr>
          <p:cNvPr id="12624" name="yt_shape_12624_skip" title="H_100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18094" y="4053377"/>
            <a:ext cx="1331683" cy="1273824"/>
            <a:chOff x="0" y="0"/>
            <a:chExt cx="1331683" cy="1273824"/>
          </a:xfrm>
        </p:grpSpPr>
        <p:pic>
          <p:nvPicPr>
            <p:cNvPr id="2" name="yt_image_1262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31683" cy="8778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26" name="yt_shape_12626"/>
            <p:cNvSpPr txBox="1"/>
            <p:nvPr/>
          </p:nvSpPr>
          <p:spPr>
            <a:xfrm>
              <a:off x="132560" y="9138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660345">
            <a:extLst>
              <a:ext uri="{FF2B5EF4-FFF2-40B4-BE49-F238E27FC236}">
                <a16:creationId xmlns:a16="http://schemas.microsoft.com/office/drawing/2014/main" id="{9143A0A5-4396-B47D-25D6-F9BE32AF30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3370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2E99AFE-1F73-DC83-43E8-1D3E36F9FC8C}"/>
              </a:ext>
            </a:extLst>
          </p:cNvPr>
          <p:cNvSpPr txBox="1"/>
          <p:nvPr/>
        </p:nvSpPr>
        <p:spPr>
          <a:xfrm>
            <a:off x="1888383" y="352262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9" name="yt_shape_12629"/>
          <p:cNvSpPr txBox="1"/>
          <p:nvPr/>
        </p:nvSpPr>
        <p:spPr>
          <a:xfrm>
            <a:off x="540119" y="9426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（西宁市中考）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33" name="yt_table_12633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1701525"/>
                  </p:ext>
                </p:extLst>
              </p:nvPr>
            </p:nvGraphicFramePr>
            <p:xfrm>
              <a:off x="540000" y="1902101"/>
              <a:ext cx="7813168" cy="461074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355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356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35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633" name="yt_table_12633_skip" descr="{&quot;rangeId&quot;:5,&quot;type&quot;:&quot;Option&quot;,&quot;drawing&quot;:[&quot;yt_shape_12630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1701525"/>
                  </p:ext>
                </p:extLst>
              </p:nvPr>
            </p:nvGraphicFramePr>
            <p:xfrm>
              <a:off x="540000" y="1859435"/>
              <a:ext cx="7813168" cy="461074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355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356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357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358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632" r="-248641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2895" t="-2632" r="-44737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630" name="yt_shape_12630_skip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07808" y="1902101"/>
            <a:ext cx="1742059" cy="1723023"/>
            <a:chOff x="0" y="0"/>
            <a:chExt cx="1742059" cy="1723023"/>
          </a:xfrm>
        </p:grpSpPr>
        <p:pic>
          <p:nvPicPr>
            <p:cNvPr id="3" name="yt_image_12630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42059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32" name="yt_shape_12632"/>
            <p:cNvSpPr txBox="1"/>
            <p:nvPr/>
          </p:nvSpPr>
          <p:spPr>
            <a:xfrm>
              <a:off x="337748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2634" name="yt_shape_12634"/>
          <p:cNvSpPr txBox="1"/>
          <p:nvPr/>
        </p:nvSpPr>
        <p:spPr>
          <a:xfrm>
            <a:off x="540119" y="36755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（荆门市中考）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38" name="yt_table_1263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3307187"/>
              </p:ext>
            </p:extLst>
          </p:nvPr>
        </p:nvGraphicFramePr>
        <p:xfrm>
          <a:off x="540000" y="4634967"/>
          <a:ext cx="8087805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  <a:gridCol w="2316607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</a:tbl>
          </a:graphicData>
        </a:graphic>
      </p:graphicFrame>
      <p:grpSp>
        <p:nvGrpSpPr>
          <p:cNvPr id="12635" name="yt_shape_12635_skip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95869" y="4634967"/>
            <a:ext cx="1353913" cy="1640727"/>
            <a:chOff x="0" y="0"/>
            <a:chExt cx="1353913" cy="1640727"/>
          </a:xfrm>
        </p:grpSpPr>
        <p:pic>
          <p:nvPicPr>
            <p:cNvPr id="2" name="yt_image_1263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53913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37" name="yt_shape_12637"/>
            <p:cNvSpPr txBox="1"/>
            <p:nvPr/>
          </p:nvSpPr>
          <p:spPr>
            <a:xfrm>
              <a:off x="-313422" y="1280727"/>
              <a:ext cx="201675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D92AF95F-A9F7-5752-F1E3-F921874B855E}"/>
              </a:ext>
            </a:extLst>
          </p:cNvPr>
          <p:cNvSpPr txBox="1"/>
          <p:nvPr/>
        </p:nvSpPr>
        <p:spPr>
          <a:xfrm>
            <a:off x="1583583" y="137134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E645DE-F8D8-E3A5-4CC4-CAC53B574EF2}"/>
              </a:ext>
            </a:extLst>
          </p:cNvPr>
          <p:cNvSpPr txBox="1"/>
          <p:nvPr/>
        </p:nvSpPr>
        <p:spPr>
          <a:xfrm>
            <a:off x="1212108" y="410421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40" name="yt_shape_12640"/>
              <p:cNvSpPr txBox="1"/>
              <p:nvPr/>
            </p:nvSpPr>
            <p:spPr>
              <a:xfrm>
                <a:off x="540119" y="2068806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的切线，切点分别为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40" name="yt_shape_12640" descr="{&quot;rangeId&quot;:7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68806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128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45" name="yt_shape_12645"/>
          <p:cNvSpPr txBox="1"/>
          <p:nvPr/>
        </p:nvSpPr>
        <p:spPr>
          <a:xfrm>
            <a:off x="540000" y="482654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42" name="yt_shape_12642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20864" y="3217666"/>
            <a:ext cx="1350271" cy="1558431"/>
            <a:chOff x="0" y="0"/>
            <a:chExt cx="1350271" cy="1558431"/>
          </a:xfrm>
        </p:grpSpPr>
        <p:pic>
          <p:nvPicPr>
            <p:cNvPr id="2" name="yt_image_1264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50271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44" name="yt_shape_12644"/>
            <p:cNvSpPr txBox="1"/>
            <p:nvPr/>
          </p:nvSpPr>
          <p:spPr>
            <a:xfrm>
              <a:off x="141854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90E86F2-A51D-60ED-520F-A6486CA6EEBD}"/>
                  </a:ext>
                </a:extLst>
              </p:cNvPr>
              <p:cNvSpPr txBox="1"/>
              <p:nvPr/>
            </p:nvSpPr>
            <p:spPr>
              <a:xfrm>
                <a:off x="1059708" y="2416538"/>
                <a:ext cx="5485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hasSerialNum': 1, 'mathAnswerShape': 1, 'pageBreak': True}">
                <a:extLst>
                  <a:ext uri="{FF2B5EF4-FFF2-40B4-BE49-F238E27FC236}">
                    <a16:creationId xmlns:a16="http://schemas.microsoft.com/office/drawing/2014/main" id="{C90E86F2-A51D-60ED-520F-A6486CA6EE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416538"/>
                <a:ext cx="548514" cy="554686"/>
              </a:xfrm>
              <a:prstGeom prst="rect">
                <a:avLst/>
              </a:prstGeom>
              <a:blipFill>
                <a:blip r:embed="rId4"/>
                <a:stretch>
                  <a:fillRect l="-1111" b="-3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6" name="yt_shape_12646"/>
          <p:cNvSpPr txBox="1"/>
          <p:nvPr/>
        </p:nvSpPr>
        <p:spPr>
          <a:xfrm>
            <a:off x="540000" y="2034748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切线长定理的应用</a:t>
            </a:r>
          </a:p>
        </p:txBody>
      </p:sp>
      <p:sp>
        <p:nvSpPr>
          <p:cNvPr id="12647" name="yt_shape_12647"/>
          <p:cNvSpPr txBox="1"/>
          <p:nvPr/>
        </p:nvSpPr>
        <p:spPr>
          <a:xfrm>
            <a:off x="540119" y="25343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为切点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根据图形得出四个结论：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被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其中正确结论的个数为（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51" name="yt_table_1265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122644"/>
              </p:ext>
            </p:extLst>
          </p:nvPr>
        </p:nvGraphicFramePr>
        <p:xfrm>
          <a:off x="540000" y="3493748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3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</a:tbl>
          </a:graphicData>
        </a:graphic>
      </p:graphicFrame>
      <p:grpSp>
        <p:nvGrpSpPr>
          <p:cNvPr id="12648" name="yt_shape_12648_skip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86289" y="3493748"/>
            <a:ext cx="2063649" cy="1689876"/>
            <a:chOff x="0" y="0"/>
            <a:chExt cx="2063649" cy="1689876"/>
          </a:xfrm>
        </p:grpSpPr>
        <p:pic>
          <p:nvPicPr>
            <p:cNvPr id="2" name="yt_image_1264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63649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50" name="yt_shape_12650"/>
            <p:cNvSpPr txBox="1"/>
            <p:nvPr/>
          </p:nvSpPr>
          <p:spPr>
            <a:xfrm>
              <a:off x="498543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660547">
            <a:extLst>
              <a:ext uri="{FF2B5EF4-FFF2-40B4-BE49-F238E27FC236}">
                <a16:creationId xmlns:a16="http://schemas.microsoft.com/office/drawing/2014/main" id="{09EB23F3-AD38-D38F-24C5-43C8B3065B0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74075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8DDB7ED-A245-DD8C-B744-D444D3E25E1E}"/>
              </a:ext>
            </a:extLst>
          </p:cNvPr>
          <p:cNvSpPr txBox="1"/>
          <p:nvPr/>
        </p:nvSpPr>
        <p:spPr>
          <a:xfrm>
            <a:off x="9990982" y="29629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653" name="yt_shape_12653"/>
              <p:cNvSpPr txBox="1"/>
              <p:nvPr/>
            </p:nvSpPr>
            <p:spPr>
              <a:xfrm>
                <a:off x="540119" y="1716180"/>
                <a:ext cx="11111999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为了测量一个圆形铁环的半径，某同学采用如下方法：将铁环平放在水平桌面上，用一个锐角为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的三角板和一把刻度尺，按照如图所示的方法得到相关数据，进而可得铁环的半径，若测得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，则铁环的半径是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  <m:r>
                      <a:rPr lang="en-US" altLang="zh-CN" sz="2400" b="0" i="1" u="sng" smtClean="0">
                        <a:solidFill>
                          <a:srgbClr val="FE0000">
                            <a:alpha val="0"/>
                          </a:srgbClr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Cambria Math" panose="02040503050406030204" pitchFamily="18" charset="0"/>
                        <a:ea typeface="Cambria Math" panose="02040503050406030204" pitchFamily="48" charset="0"/>
                      </a:rPr>
                      <m:t>    </m:t>
                    </m:r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>
          <p:sp>
            <p:nvSpPr>
              <p:cNvPr id="12653" name="yt_shape_126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16180"/>
                <a:ext cx="11111999" cy="1425840"/>
              </a:xfrm>
              <a:prstGeom prst="rect">
                <a:avLst/>
              </a:prstGeom>
              <a:blipFill>
                <a:blip r:embed="rId2"/>
                <a:stretch>
                  <a:fillRect l="-1701" t="-3863" r="-1482" b="-124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58" name="yt_shape_12658"/>
          <p:cNvSpPr txBox="1"/>
          <p:nvPr/>
        </p:nvSpPr>
        <p:spPr>
          <a:xfrm>
            <a:off x="540000" y="51791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55" name="yt_shape_12655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2174" y="3345172"/>
            <a:ext cx="2007651" cy="1783602"/>
            <a:chOff x="0" y="0"/>
            <a:chExt cx="2007651" cy="1783602"/>
          </a:xfrm>
        </p:grpSpPr>
        <p:pic>
          <p:nvPicPr>
            <p:cNvPr id="2" name="yt_image_12655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07651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57" name="yt_shape_12657"/>
            <p:cNvSpPr txBox="1"/>
            <p:nvPr/>
          </p:nvSpPr>
          <p:spPr>
            <a:xfrm>
              <a:off x="470544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D1EC834-09D5-1FA4-21E3-483592F3AED6}"/>
                  </a:ext>
                </a:extLst>
              </p:cNvPr>
              <p:cNvSpPr txBox="1"/>
              <p:nvPr/>
            </p:nvSpPr>
            <p:spPr>
              <a:xfrm>
                <a:off x="8454217" y="2539400"/>
                <a:ext cx="10057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D1EC834-09D5-1FA4-21E3-483592F3A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4217" y="2539400"/>
                <a:ext cx="1005713" cy="554686"/>
              </a:xfrm>
              <a:prstGeom prst="rect">
                <a:avLst/>
              </a:prstGeom>
              <a:blipFill>
                <a:blip r:embed="rId4"/>
                <a:stretch>
                  <a:fillRect l="-969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9" name="yt_shape_12659"/>
          <p:cNvSpPr txBox="1"/>
          <p:nvPr/>
        </p:nvSpPr>
        <p:spPr>
          <a:xfrm>
            <a:off x="540000" y="2199358"/>
            <a:ext cx="906337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对切线长定理理解不透彻，不能灵活运用导致解题错误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660" name="yt_shape_12660"/>
              <p:cNvSpPr txBox="1"/>
              <p:nvPr/>
            </p:nvSpPr>
            <p:spPr>
              <a:xfrm>
                <a:off x="540119" y="2698923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相切于点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的切线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的周长是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660" name="yt_shape_12660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98923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660" r="-988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62" name="yt_image_12662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1216" y="3872212"/>
            <a:ext cx="1629567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660743">
            <a:extLst>
              <a:ext uri="{FF2B5EF4-FFF2-40B4-BE49-F238E27FC236}">
                <a16:creationId xmlns:a16="http://schemas.microsoft.com/office/drawing/2014/main" id="{D2CEACF0-6907-53D0-1B1E-1B9C391A31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3868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DBCC60-DCE5-0E27-8F69-C1BF80B43DCB}"/>
              </a:ext>
            </a:extLst>
          </p:cNvPr>
          <p:cNvSpPr txBox="1"/>
          <p:nvPr/>
        </p:nvSpPr>
        <p:spPr>
          <a:xfrm>
            <a:off x="6745181" y="3127605"/>
            <a:ext cx="332485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5" name="yt_shape_12665"/>
          <p:cNvSpPr txBox="1"/>
          <p:nvPr/>
        </p:nvSpPr>
        <p:spPr>
          <a:xfrm>
            <a:off x="540000" y="1996305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664" name="yt_image_12664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96305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67" name="yt_shape_12667"/>
          <p:cNvSpPr txBox="1"/>
          <p:nvPr/>
        </p:nvSpPr>
        <p:spPr>
          <a:xfrm>
            <a:off x="540119" y="268817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的两条切线，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分别为切点，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71" name="yt_table_12671_skip" title="H_92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738800"/>
                  </p:ext>
                </p:extLst>
              </p:nvPr>
            </p:nvGraphicFramePr>
            <p:xfrm>
              <a:off x="540000" y="3647609"/>
              <a:ext cx="4496308" cy="1173862"/>
            </p:xfrm>
            <a:graphic>
              <a:graphicData uri="http://schemas.openxmlformats.org/drawingml/2006/table">
                <a:tbl>
                  <a:tblPr/>
                  <a:tblGrid>
                    <a:gridCol w="2840482">
                      <a:extLst>
                        <a:ext uri="{9D8B030D-6E8A-4147-A177-3AD203B41FA5}">
                          <a16:colId xmlns:a16="http://schemas.microsoft.com/office/drawing/2014/main" val="10367"/>
                        </a:ext>
                      </a:extLst>
                    </a:gridCol>
                    <a:gridCol w="1655826">
                      <a:extLst>
                        <a:ext uri="{9D8B030D-6E8A-4147-A177-3AD203B41FA5}">
                          <a16:colId xmlns:a16="http://schemas.microsoft.com/office/drawing/2014/main" val="1036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B.5cm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671" name="yt_table_12671_skip" descr="{&quot;rangeId&quot;:14,&quot;type&quot;:&quot;Option&quot;,&quot;drawing&quot;:[&quot;yt_shape_12668&quot;]}" title="H_92.4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738800"/>
                  </p:ext>
                </p:extLst>
              </p:nvPr>
            </p:nvGraphicFramePr>
            <p:xfrm>
              <a:off x="540000" y="2551304"/>
              <a:ext cx="4496308" cy="1173862"/>
            </p:xfrm>
            <a:graphic>
              <a:graphicData uri="http://schemas.openxmlformats.org/drawingml/2006/table">
                <a:tbl>
                  <a:tblPr/>
                  <a:tblGrid>
                    <a:gridCol w="2840482">
                      <a:extLst>
                        <a:ext uri="{9D8B030D-6E8A-4147-A177-3AD203B41FA5}">
                          <a16:colId xmlns:a16="http://schemas.microsoft.com/office/drawing/2014/main" val="10367"/>
                        </a:ext>
                      </a:extLst>
                    </a:gridCol>
                    <a:gridCol w="1655826">
                      <a:extLst>
                        <a:ext uri="{9D8B030D-6E8A-4147-A177-3AD203B41FA5}">
                          <a16:colId xmlns:a16="http://schemas.microsoft.com/office/drawing/2014/main" val="10368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316" r="-58244" b="-177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B.5cm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6"/>
                      </a:ext>
                    </a:extLst>
                  </a:tr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65254" r="-58244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1691" t="-65254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668" name="yt_shape_12668_skip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29147" y="3647609"/>
            <a:ext cx="1420650" cy="1574433"/>
            <a:chOff x="0" y="0"/>
            <a:chExt cx="1420650" cy="1574433"/>
          </a:xfrm>
        </p:grpSpPr>
        <p:pic>
          <p:nvPicPr>
            <p:cNvPr id="2" name="yt_image_12668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20650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70" name="yt_shape_12670"/>
            <p:cNvSpPr txBox="1"/>
            <p:nvPr/>
          </p:nvSpPr>
          <p:spPr>
            <a:xfrm>
              <a:off x="-280054" y="1214433"/>
              <a:ext cx="201675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A5CB07D-DDE2-11D2-8FD4-D8BBAD163C58}"/>
              </a:ext>
            </a:extLst>
          </p:cNvPr>
          <p:cNvSpPr txBox="1"/>
          <p:nvPr/>
        </p:nvSpPr>
        <p:spPr>
          <a:xfrm>
            <a:off x="3783858" y="31168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2" name="yt_shape_12672"/>
          <p:cNvSpPr txBox="1"/>
          <p:nvPr/>
        </p:nvSpPr>
        <p:spPr>
          <a:xfrm>
            <a:off x="540119" y="23422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，以斜边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为圆心所作的半圆分别与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676" name="yt_table_1267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495802"/>
              </p:ext>
            </p:extLst>
          </p:nvPr>
        </p:nvGraphicFramePr>
        <p:xfrm>
          <a:off x="540000" y="3301675"/>
          <a:ext cx="75812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</a:tbl>
          </a:graphicData>
        </a:graphic>
      </p:graphicFrame>
      <p:grpSp>
        <p:nvGrpSpPr>
          <p:cNvPr id="12673" name="yt_shape_12673_skip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00407" y="3301675"/>
            <a:ext cx="2149549" cy="1574433"/>
            <a:chOff x="0" y="0"/>
            <a:chExt cx="2149549" cy="1574433"/>
          </a:xfrm>
        </p:grpSpPr>
        <p:pic>
          <p:nvPicPr>
            <p:cNvPr id="2" name="yt_image_1267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9549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75" name="yt_shape_12675"/>
            <p:cNvSpPr txBox="1"/>
            <p:nvPr/>
          </p:nvSpPr>
          <p:spPr>
            <a:xfrm>
              <a:off x="541493" y="12144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A0A13FD-B12B-1D73-9AE1-A6663364D35D}"/>
              </a:ext>
            </a:extLst>
          </p:cNvPr>
          <p:cNvSpPr txBox="1"/>
          <p:nvPr/>
        </p:nvSpPr>
        <p:spPr>
          <a:xfrm>
            <a:off x="7146182" y="277092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1800</Words>
  <Application>Microsoft Office PowerPoint</Application>
  <PresentationFormat>宽屏</PresentationFormat>
  <Paragraphs>143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44</cp:revision>
  <dcterms:created xsi:type="dcterms:W3CDTF">2023-05-05T05:33:04Z</dcterms:created>
  <dcterms:modified xsi:type="dcterms:W3CDTF">2023-10-20T12:21:50Z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