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1" r:id="rId7"/>
    <p:sldId id="375" r:id="rId8"/>
    <p:sldId id="376" r:id="rId9"/>
    <p:sldId id="379" r:id="rId10"/>
    <p:sldId id="377" r:id="rId11"/>
    <p:sldId id="380" r:id="rId12"/>
    <p:sldId id="378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2" y="1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84" name="yt_shape_15284"/>
          <p:cNvSpPr txBox="1"/>
          <p:nvPr/>
        </p:nvSpPr>
        <p:spPr>
          <a:xfrm>
            <a:off x="540000" y="143612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285" name="yt_shape_15285"/>
          <p:cNvSpPr txBox="1"/>
          <p:nvPr/>
        </p:nvSpPr>
        <p:spPr>
          <a:xfrm>
            <a:off x="540000" y="1915431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下列成语中，表示不可能事件的是（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86" name="yt_table_152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7756589"/>
              </p:ext>
            </p:extLst>
          </p:nvPr>
        </p:nvGraphicFramePr>
        <p:xfrm>
          <a:off x="540000" y="2394734"/>
          <a:ext cx="3624263" cy="1901952"/>
        </p:xfrm>
        <a:graphic>
          <a:graphicData uri="http://schemas.openxmlformats.org/drawingml/2006/table">
            <a:tbl>
              <a:tblPr/>
              <a:tblGrid>
                <a:gridCol w="362426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缘木求鱼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杀鸡取卵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探囊取物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日月经天，江河行地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sp>
        <p:nvSpPr>
          <p:cNvPr id="15288" name="yt_shape_15288"/>
          <p:cNvSpPr txBox="1"/>
          <p:nvPr/>
        </p:nvSpPr>
        <p:spPr>
          <a:xfrm>
            <a:off x="540119" y="43470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做重复试验：抛掷一枚啤酒盖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次，经过统计得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凸面向上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次，则可以由此估计抛掷这枚啤酒盖出现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凸面向上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89" name="yt_table_152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184552"/>
              </p:ext>
            </p:extLst>
          </p:nvPr>
        </p:nvGraphicFramePr>
        <p:xfrm>
          <a:off x="540000" y="530648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B.0.42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D.0.58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8D10FC-8BFA-C3E8-76F2-68ADF4E01652}"/>
              </a:ext>
            </a:extLst>
          </p:cNvPr>
          <p:cNvSpPr txBox="1"/>
          <p:nvPr/>
        </p:nvSpPr>
        <p:spPr>
          <a:xfrm>
            <a:off x="5707789" y="18686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64C036-9B7F-7A38-86DF-7540DB2CA21E}"/>
              </a:ext>
            </a:extLst>
          </p:cNvPr>
          <p:cNvSpPr txBox="1"/>
          <p:nvPr/>
        </p:nvSpPr>
        <p:spPr>
          <a:xfrm>
            <a:off x="9136907" y="47757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40" name="yt_shape_15340"/>
          <p:cNvSpPr txBox="1"/>
          <p:nvPr/>
        </p:nvSpPr>
        <p:spPr>
          <a:xfrm>
            <a:off x="540000" y="2127949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42" name="yt_shape_15342"/>
          <p:cNvSpPr txBox="1"/>
          <p:nvPr/>
        </p:nvSpPr>
        <p:spPr>
          <a:xfrm>
            <a:off x="540000" y="2759616"/>
            <a:ext cx="4394921" cy="104458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00" b="0" i="0" u="none" spc="-5800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en-US" altLang="zh-CN" sz="5800" b="0" i="0" u="none" spc="32821">
                <a:solidFill>
                  <a:srgbClr val="1EE3CF"/>
                </a:solidFill>
                <a:effectLst/>
                <a:latin typeface="Times New Roman" pitchFamily="58"/>
                <a:ea typeface="宋体" pitchFamily="58"/>
                <a:cs typeface="宋体" pitchFamily="5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341" name="yt_image_1534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59616"/>
            <a:ext cx="4351428" cy="1157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44" name="yt_shape_15344"/>
          <p:cNvSpPr txBox="1"/>
          <p:nvPr/>
        </p:nvSpPr>
        <p:spPr>
          <a:xfrm>
            <a:off x="540000" y="3968007"/>
            <a:ext cx="109260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种等可能的结果，其中个位数字与十位数字之积能被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整除的有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45" name="yt_shape_15345"/>
              <p:cNvSpPr txBox="1"/>
              <p:nvPr/>
            </p:nvSpPr>
            <p:spPr>
              <a:xfrm>
                <a:off x="540000" y="4447310"/>
                <a:ext cx="754533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所以个位数字与十位数字之积能被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整除的概率为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5" name="yt_shape_15345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7310"/>
                <a:ext cx="7545335" cy="642740"/>
              </a:xfrm>
              <a:prstGeom prst="rect">
                <a:avLst/>
              </a:prstGeom>
              <a:blipFill>
                <a:blip r:embed="rId3"/>
                <a:stretch>
                  <a:fillRect l="-2506" r="-153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B3E4C18-F20A-3D74-BF91-63CA52E681FB}"/>
              </a:ext>
            </a:extLst>
          </p:cNvPr>
          <p:cNvSpPr txBox="1"/>
          <p:nvPr/>
        </p:nvSpPr>
        <p:spPr>
          <a:xfrm>
            <a:off x="449989" y="2081143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0A2E33-CD75-C92E-1A2B-34CFC945588D}"/>
              </a:ext>
            </a:extLst>
          </p:cNvPr>
          <p:cNvSpPr txBox="1"/>
          <p:nvPr/>
        </p:nvSpPr>
        <p:spPr>
          <a:xfrm>
            <a:off x="449989" y="3921201"/>
            <a:ext cx="11000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种等可能的结果，其中个位数字与十位数字之积能被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整除的有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4A8F5DC-EA62-F811-5977-F9896A4C77F4}"/>
                  </a:ext>
                </a:extLst>
              </p:cNvPr>
              <p:cNvSpPr txBox="1"/>
              <p:nvPr/>
            </p:nvSpPr>
            <p:spPr>
              <a:xfrm>
                <a:off x="449989" y="4400504"/>
                <a:ext cx="765244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所以个位数字与十位数字之积能被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整除的概率为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D4A8F5DC-EA62-F811-5977-F9896A4C7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0504"/>
                <a:ext cx="7652448" cy="730136"/>
              </a:xfrm>
              <a:prstGeom prst="rect">
                <a:avLst/>
              </a:prstGeom>
              <a:blipFill>
                <a:blip r:embed="rId4"/>
                <a:stretch>
                  <a:fillRect l="-1275" r="-127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47" name="yt_shape_15347"/>
              <p:cNvSpPr txBox="1"/>
              <p:nvPr/>
            </p:nvSpPr>
            <p:spPr>
              <a:xfrm>
                <a:off x="540119" y="1607939"/>
                <a:ext cx="11111999" cy="40021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十一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期间，老张在某商场购物后，参加了出口处的抽奖活动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抽奖规则如下：每张发票可摸球一次，每次从装有大小、形状都相同的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个红球的盒子中，随机摸出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个球，若摸出的是白球，则获得一份奖品；若摸出的是红球，则不获奖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）求每次摸球中奖的概率；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）老张想：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我手中有两张发票，那么中奖的概率就翻了一倍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你认为老张的想法正确吗？用列表法或画树状图法分析说明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（中奖）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47" name="yt_shape_15347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7939"/>
                <a:ext cx="11111999" cy="4002121"/>
              </a:xfrm>
              <a:prstGeom prst="rect">
                <a:avLst/>
              </a:prstGeom>
              <a:blipFill>
                <a:blip r:embed="rId2"/>
                <a:stretch>
                  <a:fillRect l="-1701" t="-1372" r="-439" b="-1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A7FBB9-BC76-2277-AB46-57BEFBF2C042}"/>
                  </a:ext>
                </a:extLst>
              </p:cNvPr>
              <p:cNvSpPr txBox="1"/>
              <p:nvPr/>
            </p:nvSpPr>
            <p:spPr>
              <a:xfrm>
                <a:off x="450108" y="4889549"/>
                <a:ext cx="34662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（中奖）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05A7FBB9-BC76-2277-AB46-57BEFBF2C0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89549"/>
                <a:ext cx="3466211" cy="728612"/>
              </a:xfrm>
              <a:prstGeom prst="rect">
                <a:avLst/>
              </a:prstGeom>
              <a:blipFill>
                <a:blip r:embed="rId3"/>
                <a:stretch>
                  <a:fillRect l="-2817" r="-281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52" name="yt_shape_15352"/>
          <p:cNvSpPr txBox="1"/>
          <p:nvPr/>
        </p:nvSpPr>
        <p:spPr>
          <a:xfrm>
            <a:off x="540000" y="1332220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）老张的想法是错误的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53" name="yt_shape_15353"/>
          <p:cNvSpPr txBox="1"/>
          <p:nvPr/>
        </p:nvSpPr>
        <p:spPr>
          <a:xfrm>
            <a:off x="540000" y="1811523"/>
            <a:ext cx="3385542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画树状图分析如图所示：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355" name="yt_shape_15355"/>
          <p:cNvSpPr txBox="1"/>
          <p:nvPr/>
        </p:nvSpPr>
        <p:spPr>
          <a:xfrm>
            <a:off x="540000" y="2426711"/>
            <a:ext cx="4374531" cy="99052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 spc="-5500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  <a:cs typeface="宋体" pitchFamily="55"/>
              </a:rPr>
              <a:t> </a:t>
            </a:r>
            <a:r>
              <a:rPr lang="en-US" altLang="zh-CN" sz="5500" b="0" i="0" u="none" spc="32737">
                <a:solidFill>
                  <a:srgbClr val="1EE3CF"/>
                </a:solidFill>
                <a:effectLst/>
                <a:latin typeface="Times New Roman" pitchFamily="55"/>
                <a:ea typeface="宋体" pitchFamily="55"/>
                <a:cs typeface="宋体" pitchFamily="5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354" name="yt_image_1535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26711"/>
            <a:ext cx="4331228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57" name="yt_shape_15357"/>
          <p:cNvSpPr txBox="1"/>
          <p:nvPr/>
        </p:nvSpPr>
        <p:spPr>
          <a:xfrm>
            <a:off x="540000" y="3579108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由树状图可知共有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种等可能的结果，其中摸到白球的有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58" name="yt_shape_15358"/>
              <p:cNvSpPr txBox="1"/>
              <p:nvPr/>
            </p:nvSpPr>
            <p:spPr>
              <a:xfrm>
                <a:off x="540000" y="4058411"/>
                <a:ext cx="2471831" cy="648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（中奖）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58" name="yt_shape_15358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58411"/>
                <a:ext cx="2471831" cy="648639"/>
              </a:xfrm>
              <a:prstGeom prst="rect">
                <a:avLst/>
              </a:prstGeom>
              <a:blipFill>
                <a:blip r:embed="rId3"/>
                <a:stretch>
                  <a:fillRect l="-7654" r="-642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60" name="yt_shape_15360"/>
              <p:cNvSpPr txBox="1"/>
              <p:nvPr/>
            </p:nvSpPr>
            <p:spPr>
              <a:xfrm>
                <a:off x="540000" y="4757838"/>
                <a:ext cx="1644681" cy="6486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60" name="yt_shape_15360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57838"/>
                <a:ext cx="1644681" cy="648639"/>
              </a:xfrm>
              <a:prstGeom prst="rect">
                <a:avLst/>
              </a:prstGeom>
              <a:blipFill>
                <a:blip r:embed="rId4"/>
                <a:stretch>
                  <a:fillRect l="-11524" r="-10409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2" name="yt_shape_15362"/>
          <p:cNvSpPr txBox="1"/>
          <p:nvPr/>
        </p:nvSpPr>
        <p:spPr>
          <a:xfrm>
            <a:off x="540000" y="5457265"/>
            <a:ext cx="31547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老张的想法是错误的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BB684DD-270F-E5B3-4211-1A3920092F87}"/>
              </a:ext>
            </a:extLst>
          </p:cNvPr>
          <p:cNvSpPr txBox="1"/>
          <p:nvPr/>
        </p:nvSpPr>
        <p:spPr>
          <a:xfrm>
            <a:off x="449989" y="1285414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）老张的想法是错误的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C89C0A-EBA2-57B4-8804-5E3A1EDEF7D6}"/>
              </a:ext>
            </a:extLst>
          </p:cNvPr>
          <p:cNvSpPr txBox="1"/>
          <p:nvPr/>
        </p:nvSpPr>
        <p:spPr>
          <a:xfrm>
            <a:off x="449989" y="1764717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画树状图分析如图所示：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025C93-23BF-64D6-FE44-B6B8C8DA3939}"/>
              </a:ext>
            </a:extLst>
          </p:cNvPr>
          <p:cNvSpPr txBox="1"/>
          <p:nvPr/>
        </p:nvSpPr>
        <p:spPr>
          <a:xfrm>
            <a:off x="449989" y="3532302"/>
            <a:ext cx="8409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由树状图可知共有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种等可能的结果，其中摸到白球的有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E1EAA7-2E79-6724-B5D9-AA75EC17EEF6}"/>
                  </a:ext>
                </a:extLst>
              </p:cNvPr>
              <p:cNvSpPr txBox="1"/>
              <p:nvPr/>
            </p:nvSpPr>
            <p:spPr>
              <a:xfrm>
                <a:off x="449989" y="4011605"/>
                <a:ext cx="2628011" cy="7359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（中奖）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23E1EAA7-2E79-6724-B5D9-AA75EC17E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1605"/>
                <a:ext cx="2628011" cy="735978"/>
              </a:xfrm>
              <a:prstGeom prst="rect">
                <a:avLst/>
              </a:prstGeom>
              <a:blipFill>
                <a:blip r:embed="rId5"/>
                <a:stretch>
                  <a:fillRect l="-3712" r="-348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6C3FAEA-BAC7-3598-8291-96119BDE974C}"/>
                  </a:ext>
                </a:extLst>
              </p:cNvPr>
              <p:cNvSpPr txBox="1"/>
              <p:nvPr/>
            </p:nvSpPr>
            <p:spPr>
              <a:xfrm>
                <a:off x="449989" y="4711032"/>
                <a:ext cx="1808861" cy="7359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mathAnswerShape': 1}">
                <a:extLst>
                  <a:ext uri="{FF2B5EF4-FFF2-40B4-BE49-F238E27FC236}">
                    <a16:creationId xmlns:a16="http://schemas.microsoft.com/office/drawing/2014/main" id="{76C3FAEA-BAC7-3598-8291-96119BDE97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1032"/>
                <a:ext cx="1808861" cy="735978"/>
              </a:xfrm>
              <a:prstGeom prst="rect">
                <a:avLst/>
              </a:prstGeom>
              <a:blipFill>
                <a:blip r:embed="rId6"/>
                <a:stretch>
                  <a:fillRect l="-5387" r="-505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64ECFB5-7C35-F582-E132-36E0A1B2FE24}"/>
              </a:ext>
            </a:extLst>
          </p:cNvPr>
          <p:cNvSpPr txBox="1"/>
          <p:nvPr/>
        </p:nvSpPr>
        <p:spPr>
          <a:xfrm>
            <a:off x="449989" y="5410459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老张的想法是错误的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1" name="yt_shape_152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质地均匀的骰子六个面分别刻有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的点数，掷两次骰子，得到向上一面的两个点数，则下列事件中，发生可能性最大的是（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292" name="yt_table_152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010490"/>
              </p:ext>
            </p:extLst>
          </p:nvPr>
        </p:nvGraphicFramePr>
        <p:xfrm>
          <a:off x="540000" y="1859435"/>
          <a:ext cx="6926580" cy="950976"/>
        </p:xfrm>
        <a:graphic>
          <a:graphicData uri="http://schemas.openxmlformats.org/drawingml/2006/table">
            <a:tbl>
              <a:tblPr/>
              <a:tblGrid>
                <a:gridCol w="3929380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点数都是偶数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点数的和为奇数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点数的和小于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点数的和小于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</a:tbl>
          </a:graphicData>
        </a:graphic>
      </p:graphicFrame>
      <p:sp>
        <p:nvSpPr>
          <p:cNvPr id="15294" name="yt_shape_15294"/>
          <p:cNvSpPr txBox="1"/>
          <p:nvPr/>
        </p:nvSpPr>
        <p:spPr>
          <a:xfrm>
            <a:off x="540119" y="286098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如图，转盘被划分成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个相同的小扇形，并分别标上数字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，分别转动两次转盘，转盘停止后，指针所指向的数字作为平面直角坐标系中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点的坐标（第一次作横坐标，第二次作纵坐标），指针如果指向分界线上，认为指向左侧扇形的数字，则点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落在直线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下方的概率为（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98" name="yt_table_15298_skip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7933502"/>
                  </p:ext>
                </p:extLst>
              </p:nvPr>
            </p:nvGraphicFramePr>
            <p:xfrm>
              <a:off x="540000" y="4780687"/>
              <a:ext cx="6800216" cy="64306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83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3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3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298" name="yt_table_15298_skip" descr="{&quot;rangeId&quot;:5,&quot;type&quot;:&quot;Option&quot;,&quot;drawing&quot;:[&quot;yt_shape_15295&quot;]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7933502"/>
                  </p:ext>
                </p:extLst>
              </p:nvPr>
            </p:nvGraphicFramePr>
            <p:xfrm>
              <a:off x="540000" y="4780687"/>
              <a:ext cx="6800216" cy="64306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83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3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3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38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295" name="yt_shape_15295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89032" y="4780687"/>
            <a:ext cx="1260729" cy="1656729"/>
            <a:chOff x="0" y="0"/>
            <a:chExt cx="1260729" cy="1656729"/>
          </a:xfrm>
        </p:grpSpPr>
        <p:pic>
          <p:nvPicPr>
            <p:cNvPr id="2" name="yt_image_15295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60729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97" name="yt_shape_15297"/>
            <p:cNvSpPr txBox="1"/>
            <p:nvPr/>
          </p:nvSpPr>
          <p:spPr>
            <a:xfrm>
              <a:off x="-360014" y="1296729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01EFF8-EFF9-96DD-DEBA-39351ADC9C34}"/>
              </a:ext>
            </a:extLst>
          </p:cNvPr>
          <p:cNvSpPr txBox="1"/>
          <p:nvPr/>
        </p:nvSpPr>
        <p:spPr>
          <a:xfrm>
            <a:off x="66985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271112-170A-40F9-6ECC-4D50F7AFDD4A}"/>
              </a:ext>
            </a:extLst>
          </p:cNvPr>
          <p:cNvSpPr txBox="1"/>
          <p:nvPr/>
        </p:nvSpPr>
        <p:spPr>
          <a:xfrm>
            <a:off x="6003183" y="42406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9" name="yt_shape_15299"/>
          <p:cNvSpPr txBox="1"/>
          <p:nvPr/>
        </p:nvSpPr>
        <p:spPr>
          <a:xfrm>
            <a:off x="540119" y="15245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如图，小颖在围棋盘上两个格子的格点上任意摆放黑、白两个棋子，且两个棋子不在同一条网格线上，其中恰好摆放成如图所示的位置的概率是（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03" name="yt_table_15303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2822683"/>
                  </p:ext>
                </p:extLst>
              </p:nvPr>
            </p:nvGraphicFramePr>
            <p:xfrm>
              <a:off x="540000" y="2483997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83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4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303" name="yt_table_15303_skip" descr="{&quot;rangeId&quot;:6,&quot;type&quot;:&quot;Option&quot;,&quot;drawing&quot;:[&quot;yt_shape_15300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2822683"/>
                  </p:ext>
                </p:extLst>
              </p:nvPr>
            </p:nvGraphicFramePr>
            <p:xfrm>
              <a:off x="540000" y="1859435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83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84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4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4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08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90" r="-1430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4241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9819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300" name="yt_shape_15300_skip" title="H_85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47893" y="2483997"/>
            <a:ext cx="1301877" cy="1082943"/>
            <a:chOff x="0" y="0"/>
            <a:chExt cx="1301877" cy="1082943"/>
          </a:xfrm>
        </p:grpSpPr>
        <p:pic>
          <p:nvPicPr>
            <p:cNvPr id="2" name="yt_image_1530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01877" cy="6869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02" name="yt_shape_15302"/>
            <p:cNvSpPr txBox="1"/>
            <p:nvPr/>
          </p:nvSpPr>
          <p:spPr>
            <a:xfrm>
              <a:off x="117657" y="7229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5304" name="yt_shape_15304"/>
          <p:cNvSpPr txBox="1"/>
          <p:nvPr/>
        </p:nvSpPr>
        <p:spPr>
          <a:xfrm>
            <a:off x="540119" y="361748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定义一种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十位上的数字比个位、百位上的数字都要小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的三位数叫作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就是一个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若十位上的数字为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中任选两数，能与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V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05" name="yt_table_15305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3264451"/>
                  </p:ext>
                </p:extLst>
              </p:nvPr>
            </p:nvGraphicFramePr>
            <p:xfrm>
              <a:off x="540000" y="5057055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84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84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4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305" name="yt_table_15305" descr="{&quot;rangeId&quot;:7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3264451"/>
                  </p:ext>
                </p:extLst>
              </p:nvPr>
            </p:nvGraphicFramePr>
            <p:xfrm>
              <a:off x="540000" y="4432493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843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84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4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4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08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90" r="-1430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4241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9819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293655B-A0B8-2BC0-1CFD-0F00FC0BAE85}"/>
              </a:ext>
            </a:extLst>
          </p:cNvPr>
          <p:cNvSpPr txBox="1"/>
          <p:nvPr/>
        </p:nvSpPr>
        <p:spPr>
          <a:xfrm>
            <a:off x="9441707" y="19532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9B39BE-77CC-C273-5940-435657A5209F}"/>
              </a:ext>
            </a:extLst>
          </p:cNvPr>
          <p:cNvSpPr txBox="1"/>
          <p:nvPr/>
        </p:nvSpPr>
        <p:spPr>
          <a:xfrm>
            <a:off x="5852371" y="45216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06" name="yt_shape_15306"/>
          <p:cNvSpPr txBox="1"/>
          <p:nvPr/>
        </p:nvSpPr>
        <p:spPr>
          <a:xfrm>
            <a:off x="540000" y="117313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07" name="yt_shape_15307"/>
              <p:cNvSpPr txBox="1"/>
              <p:nvPr/>
            </p:nvSpPr>
            <p:spPr>
              <a:xfrm>
                <a:off x="540119" y="1652438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一只蚂蚁在如图所示的树枝上寻觅食物，假定蚂蚁在每个岔路口都会随机选择其中一条路径，则它遇到食物的概率是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307" name="yt_shape_15307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52438"/>
                <a:ext cx="11111999" cy="1121333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309" name="yt_image_1530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6072" y="2976923"/>
            <a:ext cx="129985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311" name="yt_shape_15311"/>
              <p:cNvSpPr txBox="1"/>
              <p:nvPr/>
            </p:nvSpPr>
            <p:spPr>
              <a:xfrm>
                <a:off x="540119" y="4332729"/>
                <a:ext cx="11111999" cy="17121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任取不等式组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3≤0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+5&gt;0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的一个整数解，则能使关于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的方程：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的解为非负数的概率为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311" name="yt_shape_1531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32729"/>
                <a:ext cx="11111999" cy="1712135"/>
              </a:xfrm>
              <a:prstGeom prst="rect">
                <a:avLst/>
              </a:prstGeom>
              <a:blipFill>
                <a:blip r:embed="rId4"/>
                <a:stretch>
                  <a:fillRect l="-1701" b="-4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63761A-ED29-3C62-46F1-6261F9B8D20C}"/>
                  </a:ext>
                </a:extLst>
              </p:cNvPr>
              <p:cNvSpPr txBox="1"/>
              <p:nvPr/>
            </p:nvSpPr>
            <p:spPr>
              <a:xfrm>
                <a:off x="5631708" y="1931590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63761A-ED29-3C62-46F1-6261F9B8D2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708" y="1931590"/>
                <a:ext cx="308674" cy="728612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DAFD0B-A914-30F9-6FC0-0D05C24DC14B}"/>
                  </a:ext>
                </a:extLst>
              </p:cNvPr>
              <p:cNvSpPr txBox="1"/>
              <p:nvPr/>
            </p:nvSpPr>
            <p:spPr>
              <a:xfrm>
                <a:off x="3193308" y="5196970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0DAFD0B-A914-30F9-6FC0-0D05C24DC1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3308" y="5196970"/>
                <a:ext cx="308674" cy="728612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13" name="yt_shape_15313"/>
              <p:cNvSpPr txBox="1"/>
              <p:nvPr/>
            </p:nvSpPr>
            <p:spPr>
              <a:xfrm>
                <a:off x="540119" y="1365422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掷一枚质地均匀的正方体骰子，骰子的六个面上分别刻有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的点数，掷得面朝上的点数为偶数的概率是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313" name="yt_shape_1531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5422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15" name="yt_shape_15315"/>
              <p:cNvSpPr txBox="1"/>
              <p:nvPr/>
            </p:nvSpPr>
            <p:spPr>
              <a:xfrm>
                <a:off x="540119" y="2535234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在如图所示的电路中，随机闭合开关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中的两个，能让灯泡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发光的概率是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315" name="yt_shape_15315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5234"/>
                <a:ext cx="11111999" cy="1121333"/>
              </a:xfrm>
              <a:prstGeom prst="rect">
                <a:avLst/>
              </a:prstGeom>
              <a:blipFill>
                <a:blip r:embed="rId3"/>
                <a:stretch>
                  <a:fillRect l="-1701" t="-4891" r="-165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20" name="yt_shape_15320"/>
          <p:cNvSpPr txBox="1"/>
          <p:nvPr/>
        </p:nvSpPr>
        <p:spPr>
          <a:xfrm>
            <a:off x="540000" y="55299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17" name="yt_shape_15317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9740" y="3707355"/>
            <a:ext cx="2132519" cy="1772172"/>
            <a:chOff x="0" y="0"/>
            <a:chExt cx="2132519" cy="1772172"/>
          </a:xfrm>
        </p:grpSpPr>
        <p:pic>
          <p:nvPicPr>
            <p:cNvPr id="2" name="yt_image_15317">
              <a:extLst>
                <a:ext uri="">
  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32519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19" name="yt_shape_15319"/>
            <p:cNvSpPr txBox="1"/>
            <p:nvPr/>
          </p:nvSpPr>
          <p:spPr>
            <a:xfrm>
              <a:off x="152063" y="1412172"/>
              <a:ext cx="1864391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0EDC4D-7BAD-D3EE-B330-F2838C974076}"/>
                  </a:ext>
                </a:extLst>
              </p:cNvPr>
              <p:cNvSpPr txBox="1"/>
              <p:nvPr/>
            </p:nvSpPr>
            <p:spPr>
              <a:xfrm>
                <a:off x="4107708" y="1644574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0EDC4D-7BAD-D3EE-B330-F2838C974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7708" y="1644574"/>
                <a:ext cx="308674" cy="726326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5EA99A-FDE1-2EF5-78B9-D9D0F796C127}"/>
                  </a:ext>
                </a:extLst>
              </p:cNvPr>
              <p:cNvSpPr txBox="1"/>
              <p:nvPr/>
            </p:nvSpPr>
            <p:spPr>
              <a:xfrm>
                <a:off x="1364508" y="2814386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5EA99A-FDE1-2EF5-78B9-D9D0F796C1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2814386"/>
                <a:ext cx="308674" cy="728612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21" name="yt_shape_15321"/>
              <p:cNvSpPr txBox="1"/>
              <p:nvPr/>
            </p:nvSpPr>
            <p:spPr>
              <a:xfrm>
                <a:off x="540119" y="1899870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内有一点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落在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21" name="yt_shape_15321" descr="{&quot;rangeId&quot;:11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9870"/>
                <a:ext cx="11111999" cy="1119024"/>
              </a:xfrm>
              <a:prstGeom prst="rect">
                <a:avLst/>
              </a:prstGeom>
              <a:blipFill>
                <a:blip r:embed="rId2"/>
                <a:stretch>
                  <a:fillRect l="-1701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26" name="yt_shape_15326"/>
          <p:cNvSpPr txBox="1"/>
          <p:nvPr/>
        </p:nvSpPr>
        <p:spPr>
          <a:xfrm>
            <a:off x="540000" y="49954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23" name="yt_shape_15323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3019" y="3222046"/>
            <a:ext cx="1965960" cy="1723023"/>
            <a:chOff x="0" y="0"/>
            <a:chExt cx="1965960" cy="1723023"/>
          </a:xfrm>
        </p:grpSpPr>
        <p:pic>
          <p:nvPicPr>
            <p:cNvPr id="2" name="yt_image_1532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5960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25" name="yt_shape_15325"/>
            <p:cNvSpPr txBox="1"/>
            <p:nvPr/>
          </p:nvSpPr>
          <p:spPr>
            <a:xfrm>
              <a:off x="373516" y="136302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296EE7-137E-AF16-79C0-1B103C7349AF}"/>
                  </a:ext>
                </a:extLst>
              </p:cNvPr>
              <p:cNvSpPr txBox="1"/>
              <p:nvPr/>
            </p:nvSpPr>
            <p:spPr>
              <a:xfrm>
                <a:off x="7289057" y="2179022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4296EE7-137E-AF16-79C0-1B103C734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89057" y="2179022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27" name="yt_shape_15327"/>
              <p:cNvSpPr txBox="1"/>
              <p:nvPr/>
            </p:nvSpPr>
            <p:spPr>
              <a:xfrm>
                <a:off x="540119" y="1187920"/>
                <a:ext cx="11111999" cy="484215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分）已知不等式组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+4&gt;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①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altLang="zh-CN" sz="2400" b="0" i="0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②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）求不等式组的解集，并写出它的所有整数解；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）在不等式组的所有整数解中任取两个不同的整数相乘，请用画树状图或列表的方法求积为正数的概率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不等式组的解集为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它的所有整数解为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27" name="yt_shape_15327" descr="{&quot;rangeId&quot;:22,&quot;isTopic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87920"/>
                <a:ext cx="11111999" cy="4842159"/>
              </a:xfrm>
              <a:prstGeom prst="rect">
                <a:avLst/>
              </a:prstGeom>
              <a:blipFill>
                <a:blip r:embed="rId2"/>
                <a:stretch>
                  <a:fillRect l="-1701" t="-1134" b="-30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95E65B-2290-6DE1-00B5-16F15BEAEA58}"/>
              </a:ext>
            </a:extLst>
          </p:cNvPr>
          <p:cNvSpPr txBox="1"/>
          <p:nvPr/>
        </p:nvSpPr>
        <p:spPr>
          <a:xfrm>
            <a:off x="450108" y="4561097"/>
            <a:ext cx="5479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DDC8A0-6EF9-4DC3-F72B-CC094AB3D5F3}"/>
              </a:ext>
            </a:extLst>
          </p:cNvPr>
          <p:cNvSpPr txBox="1"/>
          <p:nvPr/>
        </p:nvSpPr>
        <p:spPr>
          <a:xfrm>
            <a:off x="450108" y="5036585"/>
            <a:ext cx="458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不等式组的解集为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0691DB-CFC4-801F-107F-323FE0F5D9EB}"/>
              </a:ext>
            </a:extLst>
          </p:cNvPr>
          <p:cNvSpPr txBox="1"/>
          <p:nvPr/>
        </p:nvSpPr>
        <p:spPr>
          <a:xfrm>
            <a:off x="450108" y="5512073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它的所有整数解为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3" name="yt_shape_15333"/>
          <p:cNvSpPr txBox="1"/>
          <p:nvPr/>
        </p:nvSpPr>
        <p:spPr>
          <a:xfrm>
            <a:off x="540000" y="2448294"/>
            <a:ext cx="6924973" cy="16288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）画树状图得：</a:t>
            </a:r>
            <a:r>
              <a:rPr lang="zh-CN" altLang="zh-CN" sz="6000" b="0" i="0" u="none">
                <a:noFill/>
                <a:effectLst/>
                <a:latin typeface="Times New Roman" pitchFamily="60"/>
                <a:ea typeface="Times New Roman" pitchFamily="60"/>
                <a:cs typeface="宋体" pitchFamily="60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</a:t>
            </a:r>
            <a:r>
              <a:rPr lang="en-US" altLang="zh-CN" sz="1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种等可能的结果，积为正数的有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34" name="yt_shape_15334"/>
              <p:cNvSpPr txBox="1"/>
              <p:nvPr/>
            </p:nvSpPr>
            <p:spPr>
              <a:xfrm>
                <a:off x="540000" y="4127926"/>
                <a:ext cx="4347344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积为正数的概率为：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34" name="yt_shape_15334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7926"/>
                <a:ext cx="4347344" cy="641779"/>
              </a:xfrm>
              <a:prstGeom prst="rect">
                <a:avLst/>
              </a:prstGeom>
              <a:blipFill>
                <a:blip r:embed="rId2"/>
                <a:stretch>
                  <a:fillRect l="-4348" r="-322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9191856">
            <a:extLst>
              <a:ext uri="{FF2B5EF4-FFF2-40B4-BE49-F238E27FC236}">
                <a16:creationId xmlns:a16="http://schemas.microsoft.com/office/drawing/2014/main" id="{250A19AA-3B01-4087-3F6A-E03FC5B9C9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800" y="2510486"/>
            <a:ext cx="2175067" cy="106433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BCE0EF-3F18-9A3A-B6C7-A248B72104DD}"/>
              </a:ext>
            </a:extLst>
          </p:cNvPr>
          <p:cNvSpPr txBox="1"/>
          <p:nvPr/>
        </p:nvSpPr>
        <p:spPr>
          <a:xfrm>
            <a:off x="449989" y="2401488"/>
            <a:ext cx="4945761" cy="128233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）画树状图得：</a:t>
            </a:r>
            <a:r>
              <a:rPr kumimoji="0" lang="zh-CN" altLang="zh-CN" sz="60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60"/>
                <a:ea typeface="Times New Roman" pitchFamily="60"/>
                <a:cs typeface="宋体" pitchFamily="60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</a:t>
            </a:r>
            <a:r>
              <a:rPr kumimoji="0" lang="en-US" altLang="zh-CN" sz="13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3"/>
                <a:ea typeface="宋体" pitchFamily="13"/>
                <a:cs typeface="宋体" pitchFamily="13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FEB6E3-FB0F-CD0D-049C-B2032F42D867}"/>
              </a:ext>
            </a:extLst>
          </p:cNvPr>
          <p:cNvSpPr txBox="1"/>
          <p:nvPr/>
        </p:nvSpPr>
        <p:spPr>
          <a:xfrm>
            <a:off x="449989" y="3590208"/>
            <a:ext cx="703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种等可能的结果，积为正数的有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E70280-9287-17DF-7E07-507824C9BAB6}"/>
                  </a:ext>
                </a:extLst>
              </p:cNvPr>
              <p:cNvSpPr txBox="1"/>
              <p:nvPr/>
            </p:nvSpPr>
            <p:spPr>
              <a:xfrm>
                <a:off x="449989" y="4081120"/>
                <a:ext cx="448538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积为正数的概率为：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, 'mathAnswerShape': 1}">
                <a:extLst>
                  <a:ext uri="{FF2B5EF4-FFF2-40B4-BE49-F238E27FC236}">
                    <a16:creationId xmlns:a16="http://schemas.microsoft.com/office/drawing/2014/main" id="{6AE70280-9287-17DF-7E07-507824C9BA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81120"/>
                <a:ext cx="4485386" cy="729184"/>
              </a:xfrm>
              <a:prstGeom prst="rect">
                <a:avLst/>
              </a:prstGeom>
              <a:blipFill>
                <a:blip r:embed="rId4"/>
                <a:stretch>
                  <a:fillRect l="-2174" r="-203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36" name="yt_shape_15336"/>
          <p:cNvSpPr txBox="1"/>
          <p:nvPr/>
        </p:nvSpPr>
        <p:spPr>
          <a:xfrm>
            <a:off x="540119" y="1954348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是一个两位正整数，且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的个位数字大于十位数字，则称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两位递增数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在某次数学趣味活动中，每位参加者需从由数字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构成的所有的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两位递增数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中随机抽取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个数，且只能抽取一次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）写出所有个位数字是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两位递增数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）请用列表法或画树状图法，求抽取的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两位递增数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的个位数字与十位数字之积能被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整除的概率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）根据题意，所有个位数字是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两位递增数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C199B8-49A1-CF46-2F39-0D2408916EBC}"/>
              </a:ext>
            </a:extLst>
          </p:cNvPr>
          <p:cNvSpPr txBox="1"/>
          <p:nvPr/>
        </p:nvSpPr>
        <p:spPr>
          <a:xfrm>
            <a:off x="450108" y="4760470"/>
            <a:ext cx="1031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）根据题意，所有个位数字是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两位递增数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1713</Words>
  <Application>Microsoft Office PowerPoint</Application>
  <PresentationFormat>宽屏</PresentationFormat>
  <Paragraphs>104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2023-10-20T07:43:59Z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