
<file path=[Content_Types].xml><?xml version="1.0" encoding="utf-8"?>
<Types xmlns="http://schemas.openxmlformats.org/package/2006/content-types">
  <Default Extension="bin" ContentType="image/png"/>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Lst>
  <p:sldIdLst>
    <p:sldId id="363" r:id="rId3"/>
    <p:sldId id="367" r:id="rId4"/>
    <p:sldId id="368" r:id="rId5"/>
    <p:sldId id="369" r:id="rId6"/>
    <p:sldId id="380" r:id="rId7"/>
    <p:sldId id="370" r:id="rId8"/>
    <p:sldId id="373" r:id="rId9"/>
    <p:sldId id="375" r:id="rId10"/>
    <p:sldId id="377" r:id="rId11"/>
    <p:sldId id="381" r:id="rId12"/>
    <p:sldId id="383" r:id="rId13"/>
    <p:sldId id="378" r:id="rId14"/>
    <p:sldId id="382" r:id="rId15"/>
    <p:sldId id="379" r:id="rId16"/>
    <p:sldId id="256" r:id="rId17"/>
  </p:sldIdLst>
  <p:sldSz cx="12192000" cy="6858000"/>
  <p:notesSz cx="6858000" cy="9144000"/>
  <p:defaultTextStyle>
    <a:defPPr>
      <a:defRPr lang="zh-CN"/>
    </a:defPPr>
    <a:lvl1pPr algn="l" rtl="0" fontAlgn="auto">
      <a:defRPr kern="1200">
        <a:solidFill>
          <a:schemeClr val="tx1"/>
        </a:solidFill>
        <a:latin typeface="Arial" panose="020B0604020202090204" pitchFamily="34" charset="0"/>
        <a:ea typeface="宋体" panose="02010600030101010101" pitchFamily="2" charset="-122"/>
        <a:cs typeface="+mn-cs"/>
      </a:defRPr>
    </a:lvl1pPr>
    <a:lvl2pPr marL="457200" algn="l" rtl="0" fontAlgn="auto">
      <a:defRPr kern="1200">
        <a:solidFill>
          <a:schemeClr val="tx1"/>
        </a:solidFill>
        <a:latin typeface="Arial" panose="020B0604020202090204" pitchFamily="34" charset="0"/>
        <a:ea typeface="宋体" panose="02010600030101010101" pitchFamily="2" charset="-122"/>
        <a:cs typeface="+mn-cs"/>
      </a:defRPr>
    </a:lvl2pPr>
    <a:lvl3pPr marL="914400" algn="l" rtl="0" fontAlgn="auto">
      <a:defRPr kern="1200">
        <a:solidFill>
          <a:schemeClr val="tx1"/>
        </a:solidFill>
        <a:latin typeface="Arial" panose="020B0604020202090204" pitchFamily="34" charset="0"/>
        <a:ea typeface="宋体" panose="02010600030101010101" pitchFamily="2" charset="-122"/>
        <a:cs typeface="+mn-cs"/>
      </a:defRPr>
    </a:lvl3pPr>
    <a:lvl4pPr marL="1371600" algn="l" rtl="0" fontAlgn="auto">
      <a:defRPr kern="1200">
        <a:solidFill>
          <a:schemeClr val="tx1"/>
        </a:solidFill>
        <a:latin typeface="Arial" panose="020B0604020202090204" pitchFamily="34" charset="0"/>
        <a:ea typeface="宋体" panose="02010600030101010101" pitchFamily="2" charset="-122"/>
        <a:cs typeface="+mn-cs"/>
      </a:defRPr>
    </a:lvl4pPr>
    <a:lvl5pPr marL="1828800" algn="l" rtl="0" fontAlgn="auto">
      <a:defRPr kern="1200">
        <a:solidFill>
          <a:schemeClr val="tx1"/>
        </a:solidFill>
        <a:latin typeface="Arial" panose="020B060402020209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99"/>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p:cViewPr>
        <p:scale>
          <a:sx n="50" d="100"/>
          <a:sy n="50" d="100"/>
        </p:scale>
        <p:origin x="120" y="29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pic>
        <p:nvPicPr>
          <p:cNvPr id="2" name="Picture 7"/>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288290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pic>
        <p:nvPicPr>
          <p:cNvPr id="3" name="Picture 8"/>
          <p:cNvPicPr preferRelativeResize="0">
            <a:picLocks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359900" y="115888"/>
            <a:ext cx="259238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BB19672-FEF0-C298-E953-B61E544B2C9A}"/>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a:extLst>
              <a:ext uri="{FF2B5EF4-FFF2-40B4-BE49-F238E27FC236}">
                <a16:creationId xmlns:a16="http://schemas.microsoft.com/office/drawing/2014/main" id="{EE092770-6B72-FA4C-C72F-0FC879EC272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a:extLst>
              <a:ext uri="{FF2B5EF4-FFF2-40B4-BE49-F238E27FC236}">
                <a16:creationId xmlns:a16="http://schemas.microsoft.com/office/drawing/2014/main" id="{B50C0B5E-E18D-2768-D388-8D3FD1CA4FB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925C955E-B839-4EF4-097D-377E6BA63A8B}"/>
              </a:ext>
            </a:extLst>
          </p:cNvPr>
          <p:cNvSpPr>
            <a:spLocks noGrp="1"/>
          </p:cNvSpPr>
          <p:nvPr>
            <p:ph type="dt" sz="half" idx="10"/>
          </p:nvPr>
        </p:nvSpPr>
        <p:spPr/>
        <p:txBody>
          <a:bodyPr/>
          <a:lstStyle/>
          <a:p>
            <a:fld id="{D30BF722-C609-EB4F-A671-21A4EBC7AF2D}" type="datetimeFigureOut">
              <a:rPr kumimoji="1" lang="zh-CN" altLang="en-US" smtClean="0"/>
              <a:t>2023/10/19</a:t>
            </a:fld>
            <a:endParaRPr kumimoji="1" lang="zh-CN" altLang="en-US"/>
          </a:p>
        </p:txBody>
      </p:sp>
      <p:sp>
        <p:nvSpPr>
          <p:cNvPr id="6" name="页脚占位符 5">
            <a:extLst>
              <a:ext uri="{FF2B5EF4-FFF2-40B4-BE49-F238E27FC236}">
                <a16:creationId xmlns:a16="http://schemas.microsoft.com/office/drawing/2014/main" id="{94CBB400-EBC6-4275-B575-F7F50A67939B}"/>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B64799F4-2D6B-F4D1-BA33-EA7D478055A6}"/>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5608471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C77C3F-6BC1-BB94-F5AA-B0DCE6929A9E}"/>
              </a:ext>
            </a:extLst>
          </p:cNvPr>
          <p:cNvSpPr>
            <a:spLocks noGrp="1"/>
          </p:cNvSpPr>
          <p:nvPr>
            <p:ph type="title"/>
          </p:nvPr>
        </p:nvSpPr>
        <p:spPr/>
        <p:txBody>
          <a:bodyPr/>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937A958B-1503-1612-B0ED-DF6ED17DBE32}"/>
              </a:ext>
            </a:extLst>
          </p:cNvPr>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D6D2710D-5D5E-375E-2E05-7E157BB6586D}"/>
              </a:ext>
            </a:extLst>
          </p:cNvPr>
          <p:cNvSpPr>
            <a:spLocks noGrp="1"/>
          </p:cNvSpPr>
          <p:nvPr>
            <p:ph type="dt" sz="half" idx="10"/>
          </p:nvPr>
        </p:nvSpPr>
        <p:spPr/>
        <p:txBody>
          <a:bodyPr/>
          <a:lstStyle/>
          <a:p>
            <a:fld id="{D30BF722-C609-EB4F-A671-21A4EBC7AF2D}" type="datetimeFigureOut">
              <a:rPr kumimoji="1" lang="zh-CN" altLang="en-US" smtClean="0"/>
              <a:t>2023/10/19</a:t>
            </a:fld>
            <a:endParaRPr kumimoji="1" lang="zh-CN" altLang="en-US"/>
          </a:p>
        </p:txBody>
      </p:sp>
      <p:sp>
        <p:nvSpPr>
          <p:cNvPr id="5" name="页脚占位符 4">
            <a:extLst>
              <a:ext uri="{FF2B5EF4-FFF2-40B4-BE49-F238E27FC236}">
                <a16:creationId xmlns:a16="http://schemas.microsoft.com/office/drawing/2014/main" id="{2D43D4EC-89CC-57E2-8D80-7DDD2D35885E}"/>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6E452825-5477-5EBB-98F3-E70D1195019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0392337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AA157FC-BDA7-A783-7885-A60C1CD95761}"/>
              </a:ext>
            </a:extLst>
          </p:cNvPr>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33392CC3-BEC8-EF59-B678-CE0EE66FD8EA}"/>
              </a:ext>
            </a:extLst>
          </p:cNvPr>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B9832CD7-E27C-8BBF-7905-4F7FDED1342C}"/>
              </a:ext>
            </a:extLst>
          </p:cNvPr>
          <p:cNvSpPr>
            <a:spLocks noGrp="1"/>
          </p:cNvSpPr>
          <p:nvPr>
            <p:ph type="dt" sz="half" idx="10"/>
          </p:nvPr>
        </p:nvSpPr>
        <p:spPr/>
        <p:txBody>
          <a:bodyPr/>
          <a:lstStyle/>
          <a:p>
            <a:fld id="{D30BF722-C609-EB4F-A671-21A4EBC7AF2D}" type="datetimeFigureOut">
              <a:rPr kumimoji="1" lang="zh-CN" altLang="en-US" smtClean="0"/>
              <a:t>2023/10/19</a:t>
            </a:fld>
            <a:endParaRPr kumimoji="1" lang="zh-CN" altLang="en-US"/>
          </a:p>
        </p:txBody>
      </p:sp>
      <p:sp>
        <p:nvSpPr>
          <p:cNvPr id="5" name="页脚占位符 4">
            <a:extLst>
              <a:ext uri="{FF2B5EF4-FFF2-40B4-BE49-F238E27FC236}">
                <a16:creationId xmlns:a16="http://schemas.microsoft.com/office/drawing/2014/main" id="{70177BE3-ABA7-F4F8-FA6F-84E2C8D4FF8C}"/>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7878E9A9-8989-DCAB-BE6D-F2489445E282}"/>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2548900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603FF1F-9FF6-03D7-FCF4-A21F0635A308}"/>
              </a:ext>
            </a:extLst>
          </p:cNvPr>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a:extLst>
              <a:ext uri="{FF2B5EF4-FFF2-40B4-BE49-F238E27FC236}">
                <a16:creationId xmlns:a16="http://schemas.microsoft.com/office/drawing/2014/main" id="{90ECD4BC-6EE7-72FC-0F1E-44CF6F47177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a:extLst>
              <a:ext uri="{FF2B5EF4-FFF2-40B4-BE49-F238E27FC236}">
                <a16:creationId xmlns:a16="http://schemas.microsoft.com/office/drawing/2014/main" id="{9A9F8E3D-C3E6-CA08-2117-CD8D7CFCFEB0}"/>
              </a:ext>
            </a:extLst>
          </p:cNvPr>
          <p:cNvSpPr>
            <a:spLocks noGrp="1"/>
          </p:cNvSpPr>
          <p:nvPr>
            <p:ph type="dt" sz="half" idx="10"/>
          </p:nvPr>
        </p:nvSpPr>
        <p:spPr/>
        <p:txBody>
          <a:bodyPr/>
          <a:lstStyle/>
          <a:p>
            <a:fld id="{D30BF722-C609-EB4F-A671-21A4EBC7AF2D}" type="datetimeFigureOut">
              <a:rPr kumimoji="1" lang="zh-CN" altLang="en-US" smtClean="0"/>
              <a:t>2023/10/19</a:t>
            </a:fld>
            <a:endParaRPr kumimoji="1" lang="zh-CN" altLang="en-US"/>
          </a:p>
        </p:txBody>
      </p:sp>
      <p:sp>
        <p:nvSpPr>
          <p:cNvPr id="5" name="页脚占位符 4">
            <a:extLst>
              <a:ext uri="{FF2B5EF4-FFF2-40B4-BE49-F238E27FC236}">
                <a16:creationId xmlns:a16="http://schemas.microsoft.com/office/drawing/2014/main" id="{09E71F8C-7030-986C-679B-9AAF0D1AF88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48DE87A5-16C3-9B20-2046-9E8A5779A203}"/>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494084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9BA2570-86D6-1BED-94E6-D71EACEDB2D3}"/>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247FD783-B03A-5B2D-AEC3-0F0FF09FF91A}"/>
              </a:ext>
            </a:extLst>
          </p:cNvPr>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B22DC54-1C86-D84F-08A8-A58246455774}"/>
              </a:ext>
            </a:extLst>
          </p:cNvPr>
          <p:cNvSpPr>
            <a:spLocks noGrp="1"/>
          </p:cNvSpPr>
          <p:nvPr>
            <p:ph type="dt" sz="half" idx="10"/>
          </p:nvPr>
        </p:nvSpPr>
        <p:spPr/>
        <p:txBody>
          <a:bodyPr/>
          <a:lstStyle/>
          <a:p>
            <a:fld id="{D30BF722-C609-EB4F-A671-21A4EBC7AF2D}" type="datetimeFigureOut">
              <a:rPr kumimoji="1" lang="zh-CN" altLang="en-US" smtClean="0"/>
              <a:t>2023/10/19</a:t>
            </a:fld>
            <a:endParaRPr kumimoji="1" lang="zh-CN" altLang="en-US"/>
          </a:p>
        </p:txBody>
      </p:sp>
      <p:sp>
        <p:nvSpPr>
          <p:cNvPr id="5" name="页脚占位符 4">
            <a:extLst>
              <a:ext uri="{FF2B5EF4-FFF2-40B4-BE49-F238E27FC236}">
                <a16:creationId xmlns:a16="http://schemas.microsoft.com/office/drawing/2014/main" id="{97D7B5EB-0841-8865-BA8E-00EF5421CE18}"/>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DCB5288B-C26C-2A66-9A32-9BDB092D56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0221830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E2F58D7-8585-E9DF-AD50-E304D9317B6C}"/>
              </a:ext>
            </a:extLst>
          </p:cNvPr>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a:extLst>
              <a:ext uri="{FF2B5EF4-FFF2-40B4-BE49-F238E27FC236}">
                <a16:creationId xmlns:a16="http://schemas.microsoft.com/office/drawing/2014/main" id="{70DA691E-2B4E-C67A-0752-ECDA80091D6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a:extLst>
              <a:ext uri="{FF2B5EF4-FFF2-40B4-BE49-F238E27FC236}">
                <a16:creationId xmlns:a16="http://schemas.microsoft.com/office/drawing/2014/main" id="{E800FA3F-77DD-F0EF-D5DB-0A7F9B923875}"/>
              </a:ext>
            </a:extLst>
          </p:cNvPr>
          <p:cNvSpPr>
            <a:spLocks noGrp="1"/>
          </p:cNvSpPr>
          <p:nvPr>
            <p:ph type="dt" sz="half" idx="10"/>
          </p:nvPr>
        </p:nvSpPr>
        <p:spPr/>
        <p:txBody>
          <a:bodyPr/>
          <a:lstStyle/>
          <a:p>
            <a:fld id="{D30BF722-C609-EB4F-A671-21A4EBC7AF2D}" type="datetimeFigureOut">
              <a:rPr kumimoji="1" lang="zh-CN" altLang="en-US" smtClean="0"/>
              <a:t>2023/10/19</a:t>
            </a:fld>
            <a:endParaRPr kumimoji="1" lang="zh-CN" altLang="en-US"/>
          </a:p>
        </p:txBody>
      </p:sp>
      <p:sp>
        <p:nvSpPr>
          <p:cNvPr id="5" name="页脚占位符 4">
            <a:extLst>
              <a:ext uri="{FF2B5EF4-FFF2-40B4-BE49-F238E27FC236}">
                <a16:creationId xmlns:a16="http://schemas.microsoft.com/office/drawing/2014/main" id="{C3A0274F-A2E9-6008-2D55-6AAD82CC161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97B24612-9003-C0E7-DC73-41F9CEB0F38F}"/>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1651488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66A74B7-1629-1B5B-9A8F-1761653341A5}"/>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CBD49D25-1EAD-0F4E-856A-04F7C90F8DE2}"/>
              </a:ext>
            </a:extLst>
          </p:cNvPr>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a:extLst>
              <a:ext uri="{FF2B5EF4-FFF2-40B4-BE49-F238E27FC236}">
                <a16:creationId xmlns:a16="http://schemas.microsoft.com/office/drawing/2014/main" id="{E6023A6D-CE35-5895-200A-B77932E50790}"/>
              </a:ext>
            </a:extLst>
          </p:cNvPr>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a:extLst>
              <a:ext uri="{FF2B5EF4-FFF2-40B4-BE49-F238E27FC236}">
                <a16:creationId xmlns:a16="http://schemas.microsoft.com/office/drawing/2014/main" id="{496CE987-9B2C-5E5E-E846-07AA32DA783E}"/>
              </a:ext>
            </a:extLst>
          </p:cNvPr>
          <p:cNvSpPr>
            <a:spLocks noGrp="1"/>
          </p:cNvSpPr>
          <p:nvPr>
            <p:ph type="dt" sz="half" idx="10"/>
          </p:nvPr>
        </p:nvSpPr>
        <p:spPr/>
        <p:txBody>
          <a:bodyPr/>
          <a:lstStyle/>
          <a:p>
            <a:fld id="{D30BF722-C609-EB4F-A671-21A4EBC7AF2D}" type="datetimeFigureOut">
              <a:rPr kumimoji="1" lang="zh-CN" altLang="en-US" smtClean="0"/>
              <a:t>2023/10/19</a:t>
            </a:fld>
            <a:endParaRPr kumimoji="1" lang="zh-CN" altLang="en-US"/>
          </a:p>
        </p:txBody>
      </p:sp>
      <p:sp>
        <p:nvSpPr>
          <p:cNvPr id="6" name="页脚占位符 5">
            <a:extLst>
              <a:ext uri="{FF2B5EF4-FFF2-40B4-BE49-F238E27FC236}">
                <a16:creationId xmlns:a16="http://schemas.microsoft.com/office/drawing/2014/main" id="{E7030D5B-018D-02C6-8D55-00CA94C5B258}"/>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9EF1026F-4932-1F0B-09F6-443236CCBB4E}"/>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4503988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0951ED-0C1C-AD95-F7FB-30B737CA7DF0}"/>
              </a:ext>
            </a:extLst>
          </p:cNvPr>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B0258FAA-71F8-6972-C976-4CDED017F18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a:extLst>
              <a:ext uri="{FF2B5EF4-FFF2-40B4-BE49-F238E27FC236}">
                <a16:creationId xmlns:a16="http://schemas.microsoft.com/office/drawing/2014/main" id="{2C295A1C-BEFB-FA12-4ADD-2C5B62BF0B97}"/>
              </a:ext>
            </a:extLst>
          </p:cNvPr>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a:extLst>
              <a:ext uri="{FF2B5EF4-FFF2-40B4-BE49-F238E27FC236}">
                <a16:creationId xmlns:a16="http://schemas.microsoft.com/office/drawing/2014/main" id="{04C924C9-CD87-9DD6-D0F9-D5F4C21B27D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a:extLst>
              <a:ext uri="{FF2B5EF4-FFF2-40B4-BE49-F238E27FC236}">
                <a16:creationId xmlns:a16="http://schemas.microsoft.com/office/drawing/2014/main" id="{3A07E527-0A97-A51C-F2A8-1C025EA8BA04}"/>
              </a:ext>
            </a:extLst>
          </p:cNvPr>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a:extLst>
              <a:ext uri="{FF2B5EF4-FFF2-40B4-BE49-F238E27FC236}">
                <a16:creationId xmlns:a16="http://schemas.microsoft.com/office/drawing/2014/main" id="{CD8FB3E0-1E30-4062-F193-3F35C609EBCB}"/>
              </a:ext>
            </a:extLst>
          </p:cNvPr>
          <p:cNvSpPr>
            <a:spLocks noGrp="1"/>
          </p:cNvSpPr>
          <p:nvPr>
            <p:ph type="dt" sz="half" idx="10"/>
          </p:nvPr>
        </p:nvSpPr>
        <p:spPr/>
        <p:txBody>
          <a:bodyPr/>
          <a:lstStyle/>
          <a:p>
            <a:fld id="{D30BF722-C609-EB4F-A671-21A4EBC7AF2D}" type="datetimeFigureOut">
              <a:rPr kumimoji="1" lang="zh-CN" altLang="en-US" smtClean="0"/>
              <a:t>2023/10/19</a:t>
            </a:fld>
            <a:endParaRPr kumimoji="1" lang="zh-CN" altLang="en-US"/>
          </a:p>
        </p:txBody>
      </p:sp>
      <p:sp>
        <p:nvSpPr>
          <p:cNvPr id="8" name="页脚占位符 7">
            <a:extLst>
              <a:ext uri="{FF2B5EF4-FFF2-40B4-BE49-F238E27FC236}">
                <a16:creationId xmlns:a16="http://schemas.microsoft.com/office/drawing/2014/main" id="{B37F9173-CCE9-680D-A803-98857F6738B2}"/>
              </a:ext>
            </a:extLst>
          </p:cNvPr>
          <p:cNvSpPr>
            <a:spLocks noGrp="1"/>
          </p:cNvSpPr>
          <p:nvPr>
            <p:ph type="ftr" sz="quarter" idx="11"/>
          </p:nvPr>
        </p:nvSpPr>
        <p:spPr/>
        <p:txBody>
          <a:bodyPr/>
          <a:lstStyle/>
          <a:p>
            <a:endParaRPr kumimoji="1" lang="zh-CN" altLang="en-US"/>
          </a:p>
        </p:txBody>
      </p:sp>
      <p:sp>
        <p:nvSpPr>
          <p:cNvPr id="9" name="灯片编号占位符 8">
            <a:extLst>
              <a:ext uri="{FF2B5EF4-FFF2-40B4-BE49-F238E27FC236}">
                <a16:creationId xmlns:a16="http://schemas.microsoft.com/office/drawing/2014/main" id="{0449FFF8-207A-5A9D-5910-C26B5823F737}"/>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819810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350543-C389-C3C3-277D-A2E8DA067B2F}"/>
              </a:ext>
            </a:extLst>
          </p:cNvPr>
          <p:cNvSpPr>
            <a:spLocks noGrp="1"/>
          </p:cNvSpPr>
          <p:nvPr>
            <p:ph type="title"/>
          </p:nvPr>
        </p:nvSpPr>
        <p:spPr/>
        <p:txBody>
          <a:bodyPr/>
          <a:lstStyle/>
          <a:p>
            <a:r>
              <a:rPr kumimoji="1" lang="zh-CN" altLang="en-US"/>
              <a:t>单击此处编辑母版标题样式</a:t>
            </a:r>
          </a:p>
        </p:txBody>
      </p:sp>
      <p:sp>
        <p:nvSpPr>
          <p:cNvPr id="3" name="日期占位符 2">
            <a:extLst>
              <a:ext uri="{FF2B5EF4-FFF2-40B4-BE49-F238E27FC236}">
                <a16:creationId xmlns:a16="http://schemas.microsoft.com/office/drawing/2014/main" id="{A1B6F762-1501-DA4C-4023-F232A7C2FA9A}"/>
              </a:ext>
            </a:extLst>
          </p:cNvPr>
          <p:cNvSpPr>
            <a:spLocks noGrp="1"/>
          </p:cNvSpPr>
          <p:nvPr>
            <p:ph type="dt" sz="half" idx="10"/>
          </p:nvPr>
        </p:nvSpPr>
        <p:spPr/>
        <p:txBody>
          <a:bodyPr/>
          <a:lstStyle/>
          <a:p>
            <a:fld id="{D30BF722-C609-EB4F-A671-21A4EBC7AF2D}" type="datetimeFigureOut">
              <a:rPr kumimoji="1" lang="zh-CN" altLang="en-US" smtClean="0"/>
              <a:t>2023/10/19</a:t>
            </a:fld>
            <a:endParaRPr kumimoji="1" lang="zh-CN" altLang="en-US"/>
          </a:p>
        </p:txBody>
      </p:sp>
      <p:sp>
        <p:nvSpPr>
          <p:cNvPr id="4" name="页脚占位符 3">
            <a:extLst>
              <a:ext uri="{FF2B5EF4-FFF2-40B4-BE49-F238E27FC236}">
                <a16:creationId xmlns:a16="http://schemas.microsoft.com/office/drawing/2014/main" id="{7DB13CBF-C1DD-D747-8BE1-69FB5C57DAC0}"/>
              </a:ext>
            </a:extLst>
          </p:cNvPr>
          <p:cNvSpPr>
            <a:spLocks noGrp="1"/>
          </p:cNvSpPr>
          <p:nvPr>
            <p:ph type="ftr" sz="quarter" idx="11"/>
          </p:nvPr>
        </p:nvSpPr>
        <p:spPr/>
        <p:txBody>
          <a:bodyPr/>
          <a:lstStyle/>
          <a:p>
            <a:endParaRPr kumimoji="1" lang="zh-CN" altLang="en-US"/>
          </a:p>
        </p:txBody>
      </p:sp>
      <p:sp>
        <p:nvSpPr>
          <p:cNvPr id="5" name="灯片编号占位符 4">
            <a:extLst>
              <a:ext uri="{FF2B5EF4-FFF2-40B4-BE49-F238E27FC236}">
                <a16:creationId xmlns:a16="http://schemas.microsoft.com/office/drawing/2014/main" id="{9DEF5824-C4F3-236D-EEFF-2078A39391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9468006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4A65F81-0E7A-17BC-7275-DA33239BCDE5}"/>
              </a:ext>
            </a:extLst>
          </p:cNvPr>
          <p:cNvSpPr>
            <a:spLocks noGrp="1"/>
          </p:cNvSpPr>
          <p:nvPr>
            <p:ph type="dt" sz="half" idx="10"/>
          </p:nvPr>
        </p:nvSpPr>
        <p:spPr/>
        <p:txBody>
          <a:bodyPr/>
          <a:lstStyle/>
          <a:p>
            <a:fld id="{D30BF722-C609-EB4F-A671-21A4EBC7AF2D}" type="datetimeFigureOut">
              <a:rPr kumimoji="1" lang="zh-CN" altLang="en-US" smtClean="0"/>
              <a:t>2023/10/19</a:t>
            </a:fld>
            <a:endParaRPr kumimoji="1" lang="zh-CN" altLang="en-US"/>
          </a:p>
        </p:txBody>
      </p:sp>
      <p:sp>
        <p:nvSpPr>
          <p:cNvPr id="3" name="页脚占位符 2">
            <a:extLst>
              <a:ext uri="{FF2B5EF4-FFF2-40B4-BE49-F238E27FC236}">
                <a16:creationId xmlns:a16="http://schemas.microsoft.com/office/drawing/2014/main" id="{A92D1162-7748-C157-0744-DE884335522B}"/>
              </a:ext>
            </a:extLst>
          </p:cNvPr>
          <p:cNvSpPr>
            <a:spLocks noGrp="1"/>
          </p:cNvSpPr>
          <p:nvPr>
            <p:ph type="ftr" sz="quarter" idx="11"/>
          </p:nvPr>
        </p:nvSpPr>
        <p:spPr/>
        <p:txBody>
          <a:bodyPr/>
          <a:lstStyle/>
          <a:p>
            <a:endParaRPr kumimoji="1" lang="zh-CN" altLang="en-US"/>
          </a:p>
        </p:txBody>
      </p:sp>
      <p:sp>
        <p:nvSpPr>
          <p:cNvPr id="4" name="灯片编号占位符 3">
            <a:extLst>
              <a:ext uri="{FF2B5EF4-FFF2-40B4-BE49-F238E27FC236}">
                <a16:creationId xmlns:a16="http://schemas.microsoft.com/office/drawing/2014/main" id="{D4342FD8-2CC6-05CA-E3BF-2F2EB2E7F8C5}"/>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9241599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DC3BE8-9935-E0F1-E703-813812C175E0}"/>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a:extLst>
              <a:ext uri="{FF2B5EF4-FFF2-40B4-BE49-F238E27FC236}">
                <a16:creationId xmlns:a16="http://schemas.microsoft.com/office/drawing/2014/main" id="{12C83E57-5C2B-3947-DB36-15BB327BA52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a:extLst>
              <a:ext uri="{FF2B5EF4-FFF2-40B4-BE49-F238E27FC236}">
                <a16:creationId xmlns:a16="http://schemas.microsoft.com/office/drawing/2014/main" id="{6F73CC9A-4501-E78E-4346-07A45A5162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68635DF2-62BF-4A4A-59BF-A2288932E187}"/>
              </a:ext>
            </a:extLst>
          </p:cNvPr>
          <p:cNvSpPr>
            <a:spLocks noGrp="1"/>
          </p:cNvSpPr>
          <p:nvPr>
            <p:ph type="dt" sz="half" idx="10"/>
          </p:nvPr>
        </p:nvSpPr>
        <p:spPr/>
        <p:txBody>
          <a:bodyPr/>
          <a:lstStyle/>
          <a:p>
            <a:fld id="{D30BF722-C609-EB4F-A671-21A4EBC7AF2D}" type="datetimeFigureOut">
              <a:rPr kumimoji="1" lang="zh-CN" altLang="en-US" smtClean="0"/>
              <a:t>2023/10/19</a:t>
            </a:fld>
            <a:endParaRPr kumimoji="1" lang="zh-CN" altLang="en-US"/>
          </a:p>
        </p:txBody>
      </p:sp>
      <p:sp>
        <p:nvSpPr>
          <p:cNvPr id="6" name="页脚占位符 5">
            <a:extLst>
              <a:ext uri="{FF2B5EF4-FFF2-40B4-BE49-F238E27FC236}">
                <a16:creationId xmlns:a16="http://schemas.microsoft.com/office/drawing/2014/main" id="{5AF4CAE6-3975-9B8E-1709-3F5A5FF8F1B7}"/>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70DBD2D5-5FDB-1C7C-A07C-20ED7FEC7349}"/>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42788307"/>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9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9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9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FA2F68C3-41E6-E783-85F5-1F543D63443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AB77D87C-4627-9B35-2948-0B6210CA975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A8CBD0E-6904-E5F1-5172-B195B318A12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0BF722-C609-EB4F-A671-21A4EBC7AF2D}" type="datetimeFigureOut">
              <a:rPr kumimoji="1" lang="zh-CN" altLang="en-US" smtClean="0"/>
              <a:t>2023/10/19</a:t>
            </a:fld>
            <a:endParaRPr kumimoji="1" lang="zh-CN" altLang="en-US"/>
          </a:p>
        </p:txBody>
      </p:sp>
      <p:sp>
        <p:nvSpPr>
          <p:cNvPr id="5" name="页脚占位符 4">
            <a:extLst>
              <a:ext uri="{FF2B5EF4-FFF2-40B4-BE49-F238E27FC236}">
                <a16:creationId xmlns:a16="http://schemas.microsoft.com/office/drawing/2014/main" id="{3936B3E9-3B7E-2FD9-7D86-43BEA377976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a:extLst>
              <a:ext uri="{FF2B5EF4-FFF2-40B4-BE49-F238E27FC236}">
                <a16:creationId xmlns:a16="http://schemas.microsoft.com/office/drawing/2014/main" id="{78AED55A-20C5-7237-C93B-034A66CC58F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3012419673"/>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9.bin"/><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80.png"/><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hyperlink" Target="&#24120;&#35265;&#38382;&#39064;.docx"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0.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name="YTSlide_1_1_1.5_2.5_1.5_1.5_数学_0_0">
    <p:spTree>
      <p:nvGrpSpPr>
        <p:cNvPr id="1" name="YT"/>
        <p:cNvGrpSpPr/>
        <p:nvPr/>
      </p:nvGrpSpPr>
      <p:grpSpPr>
        <a:xfrm>
          <a:off x="0" y="0"/>
          <a:ext cx="0" cy="0"/>
          <a:chOff x="0" y="0"/>
          <a:chExt cx="0" cy="0"/>
        </a:xfrm>
      </p:grpSpPr>
      <p:pic>
        <p:nvPicPr>
          <p:cNvPr id="10884" name="yt_image_10884" title="H_50.94">
            <a:extLst>
              <a:ext uri="">
                <a16:creationId xmlns:a16="http://schemas.microsoft.com/office/drawing/2014/main" xmlns:a14="http://schemas.microsoft.com/office/drawing/2010/main" xmlns:m="http://schemas.openxmlformats.org/officeDocument/2006/math" xmlns:mc="http://schemas.openxmlformats.org/markup-compatibility/2006" xmlns="" id="{5351258F-BC95-41E6-9372-C2FE361B0291}"/>
              </a:ext>
            </a:extLst>
          </p:cNvPr>
          <p:cNvPicPr>
            <a:picLocks noChangeAspect="1" noChangeArrowheads="1"/>
          </p:cNvPicPr>
          <p:nvPr/>
        </p:nvPicPr>
        <p:blipFill>
          <a:blip r:embed="rId2" cstate="print"/>
          <a:srcRect/>
          <a:stretch>
            <a:fillRect/>
          </a:stretch>
        </p:blipFill>
        <p:spPr bwMode="auto">
          <a:xfrm>
            <a:off x="540000" y="2346916"/>
            <a:ext cx="4095468" cy="646938"/>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mc:Choice xmlns:a14="http://schemas.microsoft.com/office/drawing/2010/main" Requires="a14">
          <p:sp>
            <p:nvSpPr>
              <p:cNvPr id="10886" name="yt_shape_10886"/>
              <p:cNvSpPr txBox="1"/>
              <p:nvPr/>
            </p:nvSpPr>
            <p:spPr>
              <a:xfrm>
                <a:off x="540119" y="2993711"/>
                <a:ext cx="11388529" cy="1877373"/>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cs typeface="宋体" pitchFamily="24"/>
                  </a:rPr>
                  <a:t>1.</a:t>
                </a:r>
                <a:r>
                  <a:rPr lang="zh-CN" altLang="zh-CN" sz="2400" b="0" i="0" u="none" dirty="0">
                    <a:solidFill>
                      <a:srgbClr val="000000"/>
                    </a:solidFill>
                    <a:effectLst/>
                    <a:latin typeface="Times New Roman" pitchFamily="24"/>
                    <a:ea typeface="宋体" pitchFamily="24"/>
                    <a:cs typeface="宋体" pitchFamily="24"/>
                  </a:rPr>
                  <a:t>总利润＝总售价</a:t>
                </a:r>
                <a:r>
                  <a:rPr lang="zh-CN" altLang="zh-CN" sz="2400" b="0" i="0" u="none" dirty="0">
                    <a:solidFill>
                      <a:srgbClr val="000000"/>
                    </a:solidFill>
                    <a:effectLst/>
                    <a:latin typeface="宋体" pitchFamily="24"/>
                    <a:ea typeface="宋体" pitchFamily="24"/>
                    <a:cs typeface="宋体" pitchFamily="24"/>
                  </a:rPr>
                  <a:t>－</a:t>
                </a:r>
                <a:r>
                  <a:rPr lang="zh-CN" altLang="zh-CN" sz="100" b="0" i="0" spc="-100" dirty="0">
                    <a:solidFill>
                      <a:srgbClr val="FF0000"/>
                    </a:solidFill>
                    <a:effectLst/>
                    <a:latin typeface="Times New Roman" pitchFamily="24"/>
                    <a:ea typeface="Times New Roman" pitchFamily="24"/>
                    <a:cs typeface="宋体" pitchFamily="24"/>
                  </a:rPr>
                  <a:t> </a:t>
                </a:r>
                <a:r>
                  <a:rPr lang="zh-CN" altLang="zh-CN" sz="2400" b="0" i="0" u="sng" dirty="0">
                    <a:solidFill>
                      <a:srgbClr val="000000"/>
                    </a:solidFill>
                    <a:effectLst/>
                    <a:latin typeface="Times New Roman" pitchFamily="24"/>
                    <a:ea typeface="Times New Roman" pitchFamily="24"/>
                    <a:cs typeface="宋体" pitchFamily="24"/>
                  </a:rPr>
                  <a:t>　</a:t>
                </a:r>
                <a:r>
                  <a:rPr lang="zh-CN" altLang="zh-CN" sz="2400" b="0" i="0" u="sng" dirty="0">
                    <a:solidFill>
                      <a:srgbClr val="FF0000">
                        <a:alpha val="0"/>
                      </a:srgbClr>
                    </a:solidFill>
                    <a:effectLst/>
                    <a:uFill>
                      <a:solidFill>
                        <a:srgbClr val="000000"/>
                      </a:solidFill>
                    </a:uFill>
                    <a:latin typeface="Times New Roman" pitchFamily="24"/>
                    <a:ea typeface="黑体" pitchFamily="24"/>
                    <a:cs typeface="宋体" pitchFamily="24"/>
                  </a:rPr>
                  <a:t>总成本</a:t>
                </a:r>
                <a:r>
                  <a:rPr lang="zh-CN" altLang="zh-CN" sz="2400" b="0" i="0" u="sng" dirty="0">
                    <a:solidFill>
                      <a:srgbClr val="000000"/>
                    </a:solidFill>
                    <a:effectLst/>
                    <a:latin typeface="Times New Roman" pitchFamily="24"/>
                    <a:ea typeface="Times New Roman" pitchFamily="24"/>
                    <a:cs typeface="宋体" pitchFamily="24"/>
                  </a:rPr>
                  <a:t>　</a:t>
                </a:r>
                <a:r>
                  <a:rPr lang="zh-CN" altLang="zh-CN" sz="100" b="0" i="0" spc="-100" dirty="0">
                    <a:noFill/>
                    <a:effectLst/>
                    <a:latin typeface="Times New Roman" pitchFamily="24"/>
                    <a:ea typeface="Times New Roman"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或总利润＝每件商品利润</a:t>
                </a:r>
                <a:r>
                  <a:rPr lang="en-US" altLang="zh-CN" sz="2400" b="0" i="0" u="none" dirty="0">
                    <a:solidFill>
                      <a:srgbClr val="000000"/>
                    </a:solidFill>
                    <a:effectLst/>
                    <a:latin typeface="宋体" pitchFamily="24"/>
                    <a:ea typeface="宋体" pitchFamily="24"/>
                    <a:cs typeface="宋体" pitchFamily="24"/>
                  </a:rPr>
                  <a:t>×</a:t>
                </a:r>
                <a:r>
                  <a:rPr lang="zh-CN" altLang="zh-CN" sz="100" b="0" i="0" spc="-100" dirty="0">
                    <a:solidFill>
                      <a:srgbClr val="FF0000"/>
                    </a:solidFill>
                    <a:effectLst/>
                    <a:latin typeface="Times New Roman" pitchFamily="24"/>
                    <a:ea typeface="Times New Roman" pitchFamily="24"/>
                    <a:cs typeface="宋体" pitchFamily="24"/>
                  </a:rPr>
                  <a:t> </a:t>
                </a:r>
                <a:r>
                  <a:rPr lang="zh-CN" altLang="zh-CN" sz="2400" b="0" i="0" u="sng" dirty="0">
                    <a:solidFill>
                      <a:srgbClr val="000000"/>
                    </a:solidFill>
                    <a:effectLst/>
                    <a:latin typeface="Times New Roman" pitchFamily="24"/>
                    <a:ea typeface="Times New Roman" pitchFamily="24"/>
                    <a:cs typeface="宋体" pitchFamily="24"/>
                  </a:rPr>
                  <a:t>　</a:t>
                </a:r>
                <a:r>
                  <a:rPr lang="zh-CN" altLang="zh-CN" sz="2400" b="0" i="0" u="sng" dirty="0">
                    <a:solidFill>
                      <a:srgbClr val="FF0000">
                        <a:alpha val="0"/>
                      </a:srgbClr>
                    </a:solidFill>
                    <a:effectLst/>
                    <a:uFill>
                      <a:solidFill>
                        <a:srgbClr val="000000"/>
                      </a:solidFill>
                    </a:uFill>
                    <a:latin typeface="Times New Roman" pitchFamily="24"/>
                    <a:ea typeface="黑体" pitchFamily="24"/>
                    <a:cs typeface="宋体" pitchFamily="24"/>
                  </a:rPr>
                  <a:t>销售数量</a:t>
                </a:r>
                <a:r>
                  <a:rPr lang="zh-CN" altLang="zh-CN" sz="2400" b="0" i="0" u="sng" dirty="0">
                    <a:solidFill>
                      <a:srgbClr val="000000"/>
                    </a:solidFill>
                    <a:effectLst/>
                    <a:latin typeface="Times New Roman" pitchFamily="24"/>
                    <a:ea typeface="Times New Roman" pitchFamily="24"/>
                    <a:cs typeface="宋体" pitchFamily="24"/>
                  </a:rPr>
                  <a:t>　</a:t>
                </a:r>
                <a:r>
                  <a:rPr lang="zh-CN" altLang="zh-CN" sz="100" b="0" i="0" spc="-100" dirty="0">
                    <a:noFill/>
                    <a:effectLst/>
                    <a:latin typeface="Times New Roman" pitchFamily="24"/>
                    <a:ea typeface="Times New Roman"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a:t>
                </a:r>
              </a:p>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cs typeface="宋体" pitchFamily="24"/>
                  </a:rPr>
                  <a:t>2.</a:t>
                </a:r>
                <a:r>
                  <a:rPr lang="zh-CN" altLang="zh-CN" sz="2400" b="0" i="0" u="none" dirty="0">
                    <a:solidFill>
                      <a:srgbClr val="000000"/>
                    </a:solidFill>
                    <a:effectLst/>
                    <a:latin typeface="Times New Roman" pitchFamily="24"/>
                    <a:ea typeface="宋体" pitchFamily="24"/>
                    <a:cs typeface="宋体" pitchFamily="24"/>
                  </a:rPr>
                  <a:t>一般地，因为抛物线</a:t>
                </a:r>
                <a:r>
                  <a:rPr lang="en-US" altLang="zh-CN" sz="2400" b="0" i="1" u="none" dirty="0">
                    <a:solidFill>
                      <a:srgbClr val="000000"/>
                    </a:solidFill>
                    <a:effectLst/>
                    <a:latin typeface="Times New Roman" pitchFamily="24"/>
                    <a:ea typeface="Times New Roman" pitchFamily="24"/>
                    <a:cs typeface="宋体" pitchFamily="24"/>
                  </a:rPr>
                  <a:t>y</a:t>
                </a:r>
                <a:r>
                  <a:rPr lang="zh-CN" altLang="zh-CN" sz="2400" b="0" i="0" u="none" dirty="0">
                    <a:solidFill>
                      <a:srgbClr val="000000"/>
                    </a:solidFill>
                    <a:effectLst/>
                    <a:latin typeface="Times New Roman" pitchFamily="24"/>
                    <a:ea typeface="宋体" pitchFamily="24"/>
                    <a:cs typeface="宋体" pitchFamily="24"/>
                  </a:rPr>
                  <a:t>＝</a:t>
                </a:r>
                <a:r>
                  <a:rPr lang="en-US" altLang="zh-CN" sz="2400" b="0" i="1" u="none" dirty="0">
                    <a:solidFill>
                      <a:srgbClr val="000000"/>
                    </a:solidFill>
                    <a:effectLst/>
                    <a:latin typeface="Times New Roman" pitchFamily="24"/>
                    <a:ea typeface="Times New Roman" pitchFamily="24"/>
                    <a:cs typeface="宋体" pitchFamily="24"/>
                  </a:rPr>
                  <a:t>ax</a:t>
                </a:r>
                <a:r>
                  <a:rPr lang="en-US" altLang="zh-CN" sz="2400" b="0" i="0" u="none" baseline="30000" dirty="0">
                    <a:solidFill>
                      <a:srgbClr val="000000"/>
                    </a:solidFill>
                    <a:effectLst/>
                    <a:latin typeface="Times New Roman" pitchFamily="24"/>
                    <a:ea typeface="Times New Roman" pitchFamily="24"/>
                    <a:cs typeface="宋体" pitchFamily="24"/>
                  </a:rPr>
                  <a:t>2</a:t>
                </a:r>
                <a:r>
                  <a:rPr lang="zh-CN" altLang="zh-CN" sz="2400" b="0" i="0" u="none" dirty="0">
                    <a:solidFill>
                      <a:srgbClr val="000000"/>
                    </a:solidFill>
                    <a:effectLst/>
                    <a:latin typeface="宋体" pitchFamily="24"/>
                    <a:ea typeface="宋体" pitchFamily="24"/>
                    <a:cs typeface="宋体" pitchFamily="24"/>
                  </a:rPr>
                  <a:t>＋</a:t>
                </a:r>
                <a:r>
                  <a:rPr lang="en-US" altLang="zh-CN" sz="2400" b="0" i="1" u="none" dirty="0">
                    <a:solidFill>
                      <a:srgbClr val="000000"/>
                    </a:solidFill>
                    <a:effectLst/>
                    <a:latin typeface="Times New Roman" pitchFamily="24"/>
                    <a:ea typeface="Times New Roman" pitchFamily="24"/>
                    <a:cs typeface="宋体" pitchFamily="24"/>
                  </a:rPr>
                  <a:t>bx</a:t>
                </a:r>
                <a:r>
                  <a:rPr lang="zh-CN" altLang="zh-CN" sz="2400" b="0" i="0" u="none" dirty="0">
                    <a:solidFill>
                      <a:srgbClr val="000000"/>
                    </a:solidFill>
                    <a:effectLst/>
                    <a:latin typeface="宋体" pitchFamily="24"/>
                    <a:ea typeface="宋体" pitchFamily="24"/>
                    <a:cs typeface="宋体" pitchFamily="24"/>
                  </a:rPr>
                  <a:t>＋</a:t>
                </a:r>
                <a:r>
                  <a:rPr lang="en-US" altLang="zh-CN" sz="2400" b="0" i="1" u="none" dirty="0">
                    <a:solidFill>
                      <a:srgbClr val="000000"/>
                    </a:solidFill>
                    <a:effectLst/>
                    <a:latin typeface="Times New Roman" pitchFamily="24"/>
                    <a:ea typeface="Times New Roman" pitchFamily="24"/>
                    <a:cs typeface="宋体" pitchFamily="24"/>
                  </a:rPr>
                  <a:t>c</a:t>
                </a:r>
                <a:r>
                  <a:rPr lang="zh-CN" altLang="zh-CN" sz="2400" b="0" i="0" u="none" dirty="0">
                    <a:solidFill>
                      <a:srgbClr val="000000"/>
                    </a:solidFill>
                    <a:effectLst/>
                    <a:latin typeface="Times New Roman" pitchFamily="24"/>
                    <a:ea typeface="宋体" pitchFamily="24"/>
                    <a:cs typeface="宋体" pitchFamily="24"/>
                  </a:rPr>
                  <a:t>的顶点是最低（高）点，所以当</a:t>
                </a:r>
                <a:r>
                  <a:rPr lang="en-US" altLang="zh-CN" sz="2400" b="0" i="1" u="none" dirty="0">
                    <a:solidFill>
                      <a:srgbClr val="000000"/>
                    </a:solidFill>
                    <a:effectLst/>
                    <a:latin typeface="Times New Roman" pitchFamily="24"/>
                    <a:ea typeface="Times New Roman" pitchFamily="24"/>
                    <a:cs typeface="宋体" pitchFamily="24"/>
                  </a:rPr>
                  <a:t>x</a:t>
                </a:r>
                <a:r>
                  <a:rPr lang="zh-CN" altLang="zh-CN" sz="2400" b="0" i="0" u="none" dirty="0">
                    <a:solidFill>
                      <a:srgbClr val="000000"/>
                    </a:solidFill>
                    <a:effectLst/>
                    <a:latin typeface="Times New Roman" pitchFamily="24"/>
                    <a:ea typeface="宋体" pitchFamily="24"/>
                    <a:cs typeface="宋体" pitchFamily="24"/>
                  </a:rPr>
                  <a:t>＝</a:t>
                </a:r>
                <a:r>
                  <a:rPr lang="zh-CN" altLang="zh-CN" sz="100" b="0" i="0" spc="-100" dirty="0">
                    <a:solidFill>
                      <a:srgbClr val="FF0000"/>
                    </a:solidFill>
                    <a:effectLst/>
                    <a:latin typeface="Times New Roman" pitchFamily="24"/>
                    <a:ea typeface="Times New Roman" pitchFamily="24"/>
                    <a:cs typeface="宋体" pitchFamily="24"/>
                  </a:rPr>
                  <a:t> </a:t>
                </a:r>
                <a:r>
                  <a:rPr lang="zh-CN" altLang="zh-CN" sz="2400" b="0" i="0" u="sng" dirty="0">
                    <a:solidFill>
                      <a:srgbClr val="000000"/>
                    </a:solidFill>
                    <a:effectLst/>
                    <a:latin typeface="Times New Roman" pitchFamily="24"/>
                    <a:ea typeface="Times New Roman" pitchFamily="24"/>
                    <a:cs typeface="宋体" pitchFamily="24"/>
                  </a:rPr>
                  <a:t>　</a:t>
                </a:r>
                <a:r>
                  <a:rPr lang="zh-CN" altLang="zh-CN" sz="2400" b="0" i="0" u="sng" dirty="0">
                    <a:solidFill>
                      <a:srgbClr val="FF0000">
                        <a:alpha val="0"/>
                      </a:srgbClr>
                    </a:solidFill>
                    <a:effectLst/>
                    <a:uFill>
                      <a:solidFill>
                        <a:srgbClr val="000000"/>
                      </a:solidFill>
                    </a:uFill>
                    <a:latin typeface="宋体" pitchFamily="24"/>
                    <a:ea typeface="宋体" pitchFamily="24"/>
                    <a:cs typeface="宋体" pitchFamily="24"/>
                  </a:rPr>
                  <a:t>－</a:t>
                </a:r>
                <a14:m>
                  <m:oMath xmlns:m="http://schemas.openxmlformats.org/officeDocument/2006/math">
                    <m:f>
                      <m:fPr>
                        <m:ctrlPr>
                          <a:rPr lang="en-US" altLang="zh-CN" sz="2400" b="0" i="1"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48" charset="0"/>
                          </a:rPr>
                        </m:ctrlPr>
                      </m:fPr>
                      <m:num>
                        <m:r>
                          <a:rPr lang="en-US" altLang="zh-CN" sz="2400" b="0" i="1"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𝑏</m:t>
                        </m:r>
                      </m:num>
                      <m:den>
                        <m:r>
                          <a:rPr lang="en-US" altLang="zh-CN" sz="2400" b="0" i="0"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2</m:t>
                        </m:r>
                        <m:r>
                          <a:rPr lang="en-US" altLang="zh-CN" sz="2400" b="0" i="1"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𝑎</m:t>
                        </m:r>
                      </m:den>
                    </m:f>
                  </m:oMath>
                </a14:m>
                <a:r>
                  <a:rPr lang="zh-CN" altLang="zh-CN" sz="2400" b="0" i="0" u="sng" dirty="0">
                    <a:solidFill>
                      <a:srgbClr val="000000"/>
                    </a:solidFill>
                    <a:effectLst/>
                    <a:uFill>
                      <a:solidFill>
                        <a:srgbClr val="000000"/>
                      </a:solidFill>
                    </a:uFill>
                    <a:latin typeface="Times New Roman" pitchFamily="24"/>
                    <a:ea typeface="宋体" pitchFamily="24"/>
                    <a:cs typeface="宋体" pitchFamily="24"/>
                  </a:rPr>
                  <a:t>　</a:t>
                </a:r>
                <a:r>
                  <a:rPr lang="zh-CN" altLang="zh-CN" sz="100" b="0" i="0" spc="-100" dirty="0">
                    <a:noFill/>
                    <a:effectLst/>
                    <a:latin typeface="Times New Roman"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时，二次函数</a:t>
                </a:r>
                <a:r>
                  <a:rPr lang="en-US" altLang="zh-CN" sz="2400" b="0" i="1" u="none" dirty="0">
                    <a:solidFill>
                      <a:srgbClr val="000000"/>
                    </a:solidFill>
                    <a:effectLst/>
                    <a:latin typeface="Times New Roman" pitchFamily="24"/>
                    <a:ea typeface="Times New Roman" pitchFamily="24"/>
                    <a:cs typeface="宋体" pitchFamily="24"/>
                  </a:rPr>
                  <a:t>y</a:t>
                </a:r>
                <a:r>
                  <a:rPr lang="zh-CN" altLang="zh-CN" sz="2400" b="0" i="0" u="none" dirty="0">
                    <a:solidFill>
                      <a:srgbClr val="000000"/>
                    </a:solidFill>
                    <a:effectLst/>
                    <a:latin typeface="Times New Roman" pitchFamily="24"/>
                    <a:ea typeface="宋体" pitchFamily="24"/>
                    <a:cs typeface="宋体" pitchFamily="24"/>
                  </a:rPr>
                  <a:t>＝</a:t>
                </a:r>
                <a:r>
                  <a:rPr lang="en-US" altLang="zh-CN" sz="2400" b="0" i="1" u="none" dirty="0">
                    <a:solidFill>
                      <a:srgbClr val="000000"/>
                    </a:solidFill>
                    <a:effectLst/>
                    <a:latin typeface="Times New Roman" pitchFamily="24"/>
                    <a:ea typeface="Times New Roman" pitchFamily="24"/>
                    <a:cs typeface="宋体" pitchFamily="24"/>
                  </a:rPr>
                  <a:t>ax</a:t>
                </a:r>
                <a:r>
                  <a:rPr lang="en-US" altLang="zh-CN" sz="2400" b="0" i="0" u="none" baseline="30000" dirty="0">
                    <a:solidFill>
                      <a:srgbClr val="000000"/>
                    </a:solidFill>
                    <a:effectLst/>
                    <a:latin typeface="Times New Roman" pitchFamily="24"/>
                    <a:ea typeface="Times New Roman" pitchFamily="24"/>
                    <a:cs typeface="宋体" pitchFamily="24"/>
                  </a:rPr>
                  <a:t>2</a:t>
                </a:r>
                <a:r>
                  <a:rPr lang="zh-CN" altLang="zh-CN" sz="2400" b="0" i="0" u="none" dirty="0">
                    <a:solidFill>
                      <a:srgbClr val="000000"/>
                    </a:solidFill>
                    <a:effectLst/>
                    <a:latin typeface="宋体" pitchFamily="24"/>
                    <a:ea typeface="宋体" pitchFamily="24"/>
                    <a:cs typeface="宋体" pitchFamily="24"/>
                  </a:rPr>
                  <a:t>＋</a:t>
                </a:r>
                <a:r>
                  <a:rPr lang="en-US" altLang="zh-CN" sz="2400" b="0" i="1" u="none" dirty="0">
                    <a:solidFill>
                      <a:srgbClr val="000000"/>
                    </a:solidFill>
                    <a:effectLst/>
                    <a:latin typeface="Times New Roman" pitchFamily="24"/>
                    <a:ea typeface="Times New Roman" pitchFamily="24"/>
                    <a:cs typeface="宋体" pitchFamily="24"/>
                  </a:rPr>
                  <a:t>bx</a:t>
                </a:r>
                <a:r>
                  <a:rPr lang="zh-CN" altLang="zh-CN" sz="2400" b="0" i="0" u="none" dirty="0">
                    <a:solidFill>
                      <a:srgbClr val="000000"/>
                    </a:solidFill>
                    <a:effectLst/>
                    <a:latin typeface="宋体" pitchFamily="24"/>
                    <a:ea typeface="宋体" pitchFamily="24"/>
                    <a:cs typeface="宋体" pitchFamily="24"/>
                  </a:rPr>
                  <a:t>＋</a:t>
                </a:r>
                <a:r>
                  <a:rPr lang="en-US" altLang="zh-CN" sz="2400" b="0" i="1" u="none" dirty="0">
                    <a:solidFill>
                      <a:srgbClr val="000000"/>
                    </a:solidFill>
                    <a:effectLst/>
                    <a:latin typeface="Times New Roman" pitchFamily="24"/>
                    <a:ea typeface="Times New Roman" pitchFamily="24"/>
                    <a:cs typeface="宋体" pitchFamily="24"/>
                  </a:rPr>
                  <a:t>c</a:t>
                </a:r>
                <a:r>
                  <a:rPr lang="zh-CN" altLang="zh-CN" sz="2400" b="0" i="0" u="none" dirty="0">
                    <a:solidFill>
                      <a:srgbClr val="000000"/>
                    </a:solidFill>
                    <a:effectLst/>
                    <a:latin typeface="Times New Roman" pitchFamily="24"/>
                    <a:ea typeface="宋体" pitchFamily="24"/>
                    <a:cs typeface="宋体" pitchFamily="24"/>
                  </a:rPr>
                  <a:t>有最小（大）值</a:t>
                </a:r>
                <a:r>
                  <a:rPr lang="zh-CN" altLang="zh-CN" sz="100" b="0" i="0" spc="-100" dirty="0">
                    <a:solidFill>
                      <a:srgbClr val="FF0000"/>
                    </a:solidFill>
                    <a:effectLst/>
                    <a:latin typeface="Times New Roman" pitchFamily="24"/>
                    <a:ea typeface="宋体" pitchFamily="24"/>
                    <a:cs typeface="宋体" pitchFamily="24"/>
                  </a:rPr>
                  <a:t> </a:t>
                </a:r>
                <a:r>
                  <a:rPr lang="zh-CN" altLang="zh-CN" sz="2400" b="0" i="0" u="sng" dirty="0">
                    <a:solidFill>
                      <a:srgbClr val="000000"/>
                    </a:solidFill>
                    <a:effectLst/>
                    <a:latin typeface="Times New Roman" pitchFamily="24"/>
                    <a:ea typeface="宋体" pitchFamily="24"/>
                    <a:cs typeface="宋体" pitchFamily="24"/>
                  </a:rPr>
                  <a:t>　</a:t>
                </a:r>
                <a:r>
                  <a:rPr lang="zh-CN" altLang="zh-CN" sz="1200" b="0" i="0" u="sng" dirty="0">
                    <a:solidFill>
                      <a:srgbClr val="FF0000">
                        <a:alpha val="0"/>
                      </a:srgbClr>
                    </a:solidFill>
                    <a:effectLst/>
                    <a:latin typeface="Times New Roman" pitchFamily="12"/>
                    <a:ea typeface="宋体" pitchFamily="12"/>
                    <a:cs typeface="宋体" pitchFamily="12"/>
                  </a:rPr>
                  <a:t>​</a:t>
                </a:r>
                <a14:m>
                  <m:oMath xmlns:m="http://schemas.openxmlformats.org/officeDocument/2006/math">
                    <m:f>
                      <m:fPr>
                        <m:ctrlPr>
                          <a:rPr lang="en-US" altLang="zh-CN" sz="2400" b="0" i="1"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48" charset="0"/>
                          </a:rPr>
                        </m:ctrlPr>
                      </m:fPr>
                      <m:num>
                        <m:r>
                          <a:rPr lang="en-US" altLang="zh-CN" sz="2400" b="0" i="0"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4</m:t>
                        </m:r>
                        <m:r>
                          <a:rPr lang="en-US" altLang="zh-CN" sz="2400" b="0" i="1"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𝑎𝑐</m:t>
                        </m:r>
                        <m:r>
                          <a:rPr lang="en-US" altLang="zh-CN" sz="2400" b="0" i="1"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m:t>
                        </m:r>
                        <m:sSup>
                          <m:sSupPr>
                            <m:ctrlPr>
                              <a:rPr lang="en-US" altLang="zh-CN" sz="2400" b="0" i="1"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48" charset="0"/>
                              </a:rPr>
                            </m:ctrlPr>
                          </m:sSupPr>
                          <m:e>
                            <m:r>
                              <a:rPr lang="en-US" altLang="zh-CN" sz="2400" b="0" i="1"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𝑏</m:t>
                            </m:r>
                          </m:e>
                          <m:sup>
                            <m:r>
                              <a:rPr lang="en-US" altLang="zh-CN" sz="2400" b="0" i="0"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2</m:t>
                            </m:r>
                          </m:sup>
                        </m:sSup>
                      </m:num>
                      <m:den>
                        <m:r>
                          <a:rPr lang="en-US" altLang="zh-CN" sz="2400" b="0" i="0"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4</m:t>
                        </m:r>
                        <m:r>
                          <a:rPr lang="en-US" altLang="zh-CN" sz="2400" b="0" i="1"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𝑎</m:t>
                        </m:r>
                      </m:den>
                    </m:f>
                  </m:oMath>
                </a14:m>
                <a:r>
                  <a:rPr lang="zh-CN" altLang="zh-CN" sz="2400" b="0" i="0" u="sng" dirty="0">
                    <a:solidFill>
                      <a:srgbClr val="000000"/>
                    </a:solidFill>
                    <a:effectLst/>
                    <a:uFill>
                      <a:solidFill>
                        <a:srgbClr val="000000"/>
                      </a:solidFill>
                    </a:uFill>
                    <a:latin typeface="Times New Roman" pitchFamily="24"/>
                    <a:ea typeface="宋体" pitchFamily="24"/>
                    <a:cs typeface="宋体" pitchFamily="24"/>
                  </a:rPr>
                  <a:t>　</a:t>
                </a:r>
                <a:r>
                  <a:rPr lang="zh-CN" altLang="zh-CN" sz="100" b="0" i="0" spc="-100" dirty="0">
                    <a:no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a:t>
                </a:r>
              </a:p>
            </p:txBody>
          </p:sp>
        </mc:Choice>
        <mc:Fallback>
          <p:sp>
            <p:nvSpPr>
              <p:cNvPr id="10886" name="yt_shape_10886"/>
              <p:cNvSpPr txBox="1">
                <a:spLocks noRot="1" noChangeAspect="1" noMove="1" noResize="1" noEditPoints="1" noAdjustHandles="1" noChangeArrowheads="1" noChangeShapeType="1" noTextEdit="1"/>
              </p:cNvSpPr>
              <p:nvPr/>
            </p:nvSpPr>
            <p:spPr>
              <a:xfrm>
                <a:off x="540119" y="2993711"/>
                <a:ext cx="11388529" cy="1877373"/>
              </a:xfrm>
              <a:prstGeom prst="rect">
                <a:avLst/>
              </a:prstGeom>
              <a:blipFill>
                <a:blip r:embed="rId3"/>
                <a:stretch>
                  <a:fillRect l="-1660" t="-2597" r="-1178" b="-4870"/>
                </a:stretch>
              </a:blipFill>
            </p:spPr>
            <p:txBody>
              <a:bodyPr/>
              <a:lstStyle/>
              <a:p>
                <a:r>
                  <a:rPr lang="zh-CN" altLang="en-US">
                    <a:noFill/>
                  </a:rPr>
                  <a:t> </a:t>
                </a:r>
              </a:p>
            </p:txBody>
          </p:sp>
        </mc:Fallback>
      </mc:AlternateContent>
      <p:sp>
        <p:nvSpPr>
          <p:cNvPr id="2" name="文本框 1">
            <a:extLst>
              <a:ext uri="{FF2B5EF4-FFF2-40B4-BE49-F238E27FC236}">
                <a16:creationId xmlns:a16="http://schemas.microsoft.com/office/drawing/2014/main" id="{2702F30C-E8B2-284B-2285-74A985D6568D}"/>
              </a:ext>
            </a:extLst>
          </p:cNvPr>
          <p:cNvSpPr txBox="1"/>
          <p:nvPr/>
        </p:nvSpPr>
        <p:spPr>
          <a:xfrm>
            <a:off x="3421908" y="2924944"/>
            <a:ext cx="109448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黑体" pitchFamily="24"/>
                <a:cs typeface="宋体" pitchFamily="24"/>
              </a:rPr>
              <a:t>总成本</a:t>
            </a:r>
            <a:endParaRPr lang="zh-CN" altLang="en-US">
              <a:solidFill>
                <a:srgbClr val="FF0000"/>
              </a:solidFill>
            </a:endParaRPr>
          </a:p>
        </p:txBody>
      </p:sp>
      <p:sp>
        <p:nvSpPr>
          <p:cNvPr id="3" name="文本框 2">
            <a:extLst>
              <a:ext uri="{FF2B5EF4-FFF2-40B4-BE49-F238E27FC236}">
                <a16:creationId xmlns:a16="http://schemas.microsoft.com/office/drawing/2014/main" id="{7F1D6BBE-62E0-8D01-D578-F89268178756}"/>
              </a:ext>
            </a:extLst>
          </p:cNvPr>
          <p:cNvSpPr txBox="1"/>
          <p:nvPr/>
        </p:nvSpPr>
        <p:spPr>
          <a:xfrm>
            <a:off x="8603507" y="2924944"/>
            <a:ext cx="139928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黑体" pitchFamily="24"/>
                <a:cs typeface="宋体" pitchFamily="24"/>
              </a:rPr>
              <a:t>销售数量</a:t>
            </a:r>
            <a:endParaRPr lang="zh-CN" altLang="en-US">
              <a:solidFill>
                <a:srgbClr val="FF0000"/>
              </a:solidFill>
            </a:endParaRPr>
          </a:p>
        </p:txBody>
      </p:sp>
      <mc:AlternateContent xmlns:mc="http://schemas.openxmlformats.org/markup-compatibility/2006">
        <mc:Choice xmlns:a14="http://schemas.microsoft.com/office/drawing/2010/main" Requires="a14">
          <p:sp>
            <p:nvSpPr>
              <p:cNvPr id="4" name="文本框 3">
                <a:extLst>
                  <a:ext uri="{FF2B5EF4-FFF2-40B4-BE49-F238E27FC236}">
                    <a16:creationId xmlns:a16="http://schemas.microsoft.com/office/drawing/2014/main" id="{5A3EC177-1ABC-B941-2E6A-7C1CF88752BA}"/>
                  </a:ext>
                </a:extLst>
              </p:cNvPr>
              <p:cNvSpPr txBox="1"/>
              <p:nvPr/>
            </p:nvSpPr>
            <p:spPr>
              <a:xfrm>
                <a:off x="10269482" y="3195912"/>
                <a:ext cx="1063371" cy="778460"/>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
                      <a:solidFill>
                        <a:srgbClr val="000000"/>
                      </a:solidFill>
                    </a:uFill>
                    <a:latin typeface="宋体"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48" charset="0"/>
                          </a:rPr>
                        </m:ctrlPr>
                      </m:fPr>
                      <m:num>
                        <m: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𝑏</m:t>
                        </m:r>
                      </m:num>
                      <m:den>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2</m:t>
                        </m:r>
                        <m: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𝑎</m:t>
                        </m:r>
                      </m:den>
                    </m:f>
                  </m:oMath>
                </a14:m>
                <a:endParaRPr lang="zh-CN" altLang="en-US" dirty="0">
                  <a:solidFill>
                    <a:srgbClr val="FF0000"/>
                  </a:solidFill>
                </a:endParaRPr>
              </a:p>
            </p:txBody>
          </p:sp>
        </mc:Choice>
        <mc:Fallback>
          <p:sp>
            <p:nvSpPr>
              <p:cNvPr id="4" name="文本框 3">
                <a:extLst>
                  <a:ext uri="{FF2B5EF4-FFF2-40B4-BE49-F238E27FC236}">
                    <a16:creationId xmlns:a16="http://schemas.microsoft.com/office/drawing/2014/main" id="{5A3EC177-1ABC-B941-2E6A-7C1CF88752BA}"/>
                  </a:ext>
                </a:extLst>
              </p:cNvPr>
              <p:cNvSpPr txBox="1">
                <a:spLocks noRot="1" noChangeAspect="1" noMove="1" noResize="1" noEditPoints="1" noAdjustHandles="1" noChangeArrowheads="1" noChangeShapeType="1" noTextEdit="1"/>
              </p:cNvSpPr>
              <p:nvPr/>
            </p:nvSpPr>
            <p:spPr>
              <a:xfrm>
                <a:off x="10269482" y="3195912"/>
                <a:ext cx="1063371" cy="778460"/>
              </a:xfrm>
              <a:prstGeom prst="rect">
                <a:avLst/>
              </a:prstGeom>
              <a:blipFill>
                <a:blip r:embed="rId4"/>
                <a:stretch>
                  <a:fillRect l="-9195" b="-156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 name="文本框 4">
                <a:extLst>
                  <a:ext uri="{FF2B5EF4-FFF2-40B4-BE49-F238E27FC236}">
                    <a16:creationId xmlns:a16="http://schemas.microsoft.com/office/drawing/2014/main" id="{C8F9F5FE-FB79-0F45-15F8-23D98E2A5A43}"/>
                  </a:ext>
                </a:extLst>
              </p:cNvPr>
              <p:cNvSpPr txBox="1"/>
              <p:nvPr/>
            </p:nvSpPr>
            <p:spPr>
              <a:xfrm>
                <a:off x="5971972" y="3932651"/>
                <a:ext cx="988124" cy="792493"/>
              </a:xfrm>
              <a:prstGeom prst="rect">
                <a:avLst/>
              </a:prstGeom>
              <a:noFill/>
            </p:spPr>
            <p:txBody>
              <a:bodyPr vert="horz" wrap="none" rtlCol="0" anchor="ctr">
                <a:noAutofit/>
              </a:bodyPr>
              <a:lstStyle/>
              <a:p>
                <a:pPr>
                  <a:lnSpc>
                    <a:spcPct val="129999"/>
                  </a:lnSpc>
                </a:pPr>
                <a:r>
                  <a:rPr kumimoji="0" lang="zh-CN" altLang="zh-CN" sz="1200" b="0" i="0" strike="noStrike" kern="1200" cap="none" spc="0" normalizeH="0" baseline="0" noProof="0" dirty="0">
                    <a:ln>
                      <a:noFill/>
                    </a:ln>
                    <a:solidFill>
                      <a:srgbClr val="FF0000"/>
                    </a:solidFill>
                    <a:effectLst/>
                    <a:uLnTx/>
                    <a:uFillTx/>
                    <a:latin typeface="Times New Roman" pitchFamily="12"/>
                    <a:ea typeface="宋体" pitchFamily="12"/>
                    <a:cs typeface="宋体" pitchFamily="12"/>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4</m:t>
                        </m:r>
                        <m: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𝑎𝑐</m:t>
                        </m:r>
                        <m: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m:t>
                        </m:r>
                        <m:sSup>
                          <m:sSupPr>
                            <m:ctrlP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48" charset="0"/>
                              </a:rPr>
                            </m:ctrlPr>
                          </m:sSupPr>
                          <m:e>
                            <m: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𝑏</m:t>
                            </m:r>
                          </m:e>
                          <m:sup>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2</m:t>
                            </m:r>
                          </m:sup>
                        </m:sSup>
                      </m:num>
                      <m:den>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4</m:t>
                        </m:r>
                        <m: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𝑎</m:t>
                        </m:r>
                      </m:den>
                    </m:f>
                  </m:oMath>
                </a14:m>
                <a:endParaRPr lang="zh-CN" altLang="en-US" dirty="0">
                  <a:solidFill>
                    <a:srgbClr val="FF0000"/>
                  </a:solidFill>
                </a:endParaRPr>
              </a:p>
            </p:txBody>
          </p:sp>
        </mc:Choice>
        <mc:Fallback>
          <p:sp>
            <p:nvSpPr>
              <p:cNvPr id="5" name="文本框 4">
                <a:extLst>
                  <a:ext uri="{FF2B5EF4-FFF2-40B4-BE49-F238E27FC236}">
                    <a16:creationId xmlns:a16="http://schemas.microsoft.com/office/drawing/2014/main" id="{C8F9F5FE-FB79-0F45-15F8-23D98E2A5A43}"/>
                  </a:ext>
                </a:extLst>
              </p:cNvPr>
              <p:cNvSpPr txBox="1">
                <a:spLocks noRot="1" noChangeAspect="1" noMove="1" noResize="1" noEditPoints="1" noAdjustHandles="1" noChangeArrowheads="1" noChangeShapeType="1" noTextEdit="1"/>
              </p:cNvSpPr>
              <p:nvPr/>
            </p:nvSpPr>
            <p:spPr>
              <a:xfrm>
                <a:off x="5971972" y="3932651"/>
                <a:ext cx="988124" cy="792493"/>
              </a:xfrm>
              <a:prstGeom prst="rect">
                <a:avLst/>
              </a:prstGeom>
              <a:blipFill>
                <a:blip r:embed="rId5"/>
                <a:stretch>
                  <a:fillRect l="-617"/>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931" name="yt_shape_10931"/>
          <p:cNvSpPr txBox="1"/>
          <p:nvPr/>
        </p:nvSpPr>
        <p:spPr>
          <a:xfrm>
            <a:off x="551384" y="3645024"/>
            <a:ext cx="7386638" cy="1388778"/>
          </a:xfrm>
          <a:prstGeom prst="rect">
            <a:avLst/>
          </a:prstGeom>
        </p:spPr>
        <p:txBody>
          <a:bodyPr vert="horz" wrap="none" lIns="0" tIns="0" rIns="0" bIns="0" rtlCol="0">
            <a:spAutoFit/>
          </a:bodyPr>
          <a:lstStyle/>
          <a:p>
            <a:pPr algn="l" eaLnBrk="1" latinLnBrk="0" hangingPunct="0">
              <a:lnSpc>
                <a:spcPct val="129999"/>
              </a:lnSpc>
            </a:pPr>
            <a:r>
              <a:rPr lang="zh-CN" altLang="zh-CN" sz="2400" b="0" i="0" u="none" dirty="0">
                <a:solidFill>
                  <a:srgbClr val="FF0000">
                    <a:alpha val="0"/>
                  </a:srgbClr>
                </a:solidFill>
                <a:effectLst/>
                <a:latin typeface="Times New Roman" pitchFamily="24"/>
                <a:ea typeface="黑体" pitchFamily="24"/>
                <a:cs typeface="宋体" pitchFamily="24"/>
              </a:rPr>
              <a:t>（</a:t>
            </a:r>
            <a:r>
              <a:rPr lang="en-US" altLang="zh-CN" sz="2400" b="0" i="0" u="none" dirty="0">
                <a:solidFill>
                  <a:srgbClr val="FF0000">
                    <a:alpha val="0"/>
                  </a:srgbClr>
                </a:solidFill>
                <a:effectLst/>
                <a:latin typeface="Times New Roman" pitchFamily="24"/>
                <a:ea typeface="Times New Roman" pitchFamily="24"/>
                <a:cs typeface="宋体" pitchFamily="24"/>
              </a:rPr>
              <a:t>2</a:t>
            </a:r>
            <a:r>
              <a:rPr lang="zh-CN" altLang="zh-CN" sz="2400" b="0" i="0" u="none" dirty="0">
                <a:solidFill>
                  <a:srgbClr val="FF0000">
                    <a:alpha val="0"/>
                  </a:srgbClr>
                </a:solidFill>
                <a:effectLst/>
                <a:latin typeface="Times New Roman" pitchFamily="24"/>
                <a:ea typeface="黑体" pitchFamily="24"/>
                <a:cs typeface="宋体" pitchFamily="24"/>
              </a:rPr>
              <a:t>）</a:t>
            </a:r>
            <a:r>
              <a:rPr lang="en-US" altLang="zh-CN" sz="2400" b="0" i="1" u="none" dirty="0">
                <a:solidFill>
                  <a:srgbClr val="FF0000">
                    <a:alpha val="0"/>
                  </a:srgbClr>
                </a:solidFill>
                <a:effectLst/>
                <a:latin typeface="Times New Roman" pitchFamily="24"/>
                <a:ea typeface="Times New Roman" pitchFamily="24"/>
                <a:cs typeface="宋体" pitchFamily="24"/>
              </a:rPr>
              <a:t>S</a:t>
            </a:r>
            <a:r>
              <a:rPr lang="zh-CN" altLang="zh-CN" sz="2400" b="0" i="0" u="none" dirty="0">
                <a:solidFill>
                  <a:srgbClr val="FF0000">
                    <a:alpha val="0"/>
                  </a:srgbClr>
                </a:solidFill>
                <a:effectLst/>
                <a:latin typeface="Times New Roman" pitchFamily="24"/>
                <a:ea typeface="宋体" pitchFamily="24"/>
                <a:cs typeface="宋体" pitchFamily="24"/>
              </a:rPr>
              <a:t>＝</a:t>
            </a:r>
            <a:r>
              <a:rPr lang="zh-CN" altLang="zh-CN" sz="2400" b="0" i="0" u="none" dirty="0">
                <a:solidFill>
                  <a:srgbClr val="FF0000">
                    <a:alpha val="0"/>
                  </a:srgbClr>
                </a:solidFill>
                <a:effectLst/>
                <a:latin typeface="宋体" pitchFamily="24"/>
                <a:ea typeface="宋体" pitchFamily="24"/>
                <a:cs typeface="宋体" pitchFamily="24"/>
              </a:rPr>
              <a:t>－</a:t>
            </a:r>
            <a:r>
              <a:rPr lang="en-US" altLang="zh-CN" sz="2400" b="0" i="0" u="none" dirty="0">
                <a:solidFill>
                  <a:srgbClr val="FF0000">
                    <a:alpha val="0"/>
                  </a:srgbClr>
                </a:solidFill>
                <a:effectLst/>
                <a:latin typeface="Times New Roman" pitchFamily="24"/>
                <a:ea typeface="Times New Roman" pitchFamily="24"/>
                <a:cs typeface="宋体" pitchFamily="24"/>
              </a:rPr>
              <a:t>10</a:t>
            </a:r>
            <a:r>
              <a:rPr lang="zh-CN" altLang="zh-CN" sz="2400" b="0" i="0" u="none" dirty="0">
                <a:solidFill>
                  <a:srgbClr val="FF0000">
                    <a:alpha val="0"/>
                  </a:srgbClr>
                </a:solidFill>
                <a:effectLst/>
                <a:latin typeface="Times New Roman" pitchFamily="24"/>
                <a:ea typeface="黑体" pitchFamily="24"/>
                <a:cs typeface="宋体" pitchFamily="24"/>
              </a:rPr>
              <a:t>（</a:t>
            </a:r>
            <a:r>
              <a:rPr lang="en-US" altLang="zh-CN" sz="2400" b="0" i="1" u="none" dirty="0">
                <a:solidFill>
                  <a:srgbClr val="FF0000">
                    <a:alpha val="0"/>
                  </a:srgbClr>
                </a:solidFill>
                <a:effectLst/>
                <a:latin typeface="Times New Roman" pitchFamily="24"/>
                <a:ea typeface="Times New Roman" pitchFamily="24"/>
                <a:cs typeface="宋体" pitchFamily="24"/>
              </a:rPr>
              <a:t>x</a:t>
            </a:r>
            <a:r>
              <a:rPr lang="zh-CN" altLang="zh-CN" sz="2400" b="0" i="0" u="none" dirty="0">
                <a:solidFill>
                  <a:srgbClr val="FF0000">
                    <a:alpha val="0"/>
                  </a:srgbClr>
                </a:solidFill>
                <a:effectLst/>
                <a:latin typeface="宋体" pitchFamily="24"/>
                <a:ea typeface="宋体" pitchFamily="24"/>
                <a:cs typeface="宋体" pitchFamily="24"/>
              </a:rPr>
              <a:t>－</a:t>
            </a:r>
            <a:r>
              <a:rPr lang="en-US" altLang="zh-CN" sz="2400" b="0" i="0" u="none" dirty="0">
                <a:solidFill>
                  <a:srgbClr val="FF0000">
                    <a:alpha val="0"/>
                  </a:srgbClr>
                </a:solidFill>
                <a:effectLst/>
                <a:latin typeface="Times New Roman" pitchFamily="24"/>
                <a:ea typeface="Times New Roman" pitchFamily="24"/>
                <a:cs typeface="宋体" pitchFamily="24"/>
              </a:rPr>
              <a:t>80</a:t>
            </a:r>
            <a:r>
              <a:rPr lang="zh-CN" altLang="zh-CN" sz="2400" b="0" i="0" u="none" dirty="0">
                <a:solidFill>
                  <a:srgbClr val="FF0000">
                    <a:alpha val="0"/>
                  </a:srgbClr>
                </a:solidFill>
                <a:effectLst/>
                <a:latin typeface="Times New Roman" pitchFamily="24"/>
                <a:ea typeface="黑体" pitchFamily="24"/>
                <a:cs typeface="宋体" pitchFamily="24"/>
              </a:rPr>
              <a:t>）</a:t>
            </a:r>
            <a:r>
              <a:rPr lang="en-US" altLang="zh-CN" sz="2400" b="0" i="0" u="none" baseline="30000" dirty="0">
                <a:solidFill>
                  <a:srgbClr val="FF0000">
                    <a:alpha val="0"/>
                  </a:srgbClr>
                </a:solidFill>
                <a:effectLst/>
                <a:latin typeface="Times New Roman" pitchFamily="24"/>
                <a:ea typeface="Times New Roman" pitchFamily="24"/>
                <a:cs typeface="宋体" pitchFamily="24"/>
              </a:rPr>
              <a:t>2</a:t>
            </a:r>
            <a:r>
              <a:rPr lang="zh-CN" altLang="zh-CN" sz="2400" b="0" i="0" u="none" dirty="0">
                <a:solidFill>
                  <a:srgbClr val="FF0000">
                    <a:alpha val="0"/>
                  </a:srgbClr>
                </a:solidFill>
                <a:effectLst/>
                <a:latin typeface="宋体" pitchFamily="24"/>
                <a:ea typeface="宋体" pitchFamily="24"/>
                <a:cs typeface="宋体" pitchFamily="24"/>
              </a:rPr>
              <a:t>＋</a:t>
            </a:r>
            <a:r>
              <a:rPr lang="en-US" altLang="zh-CN" sz="2400" b="0" i="0" u="none" dirty="0">
                <a:solidFill>
                  <a:srgbClr val="FF0000">
                    <a:alpha val="0"/>
                  </a:srgbClr>
                </a:solidFill>
                <a:effectLst/>
                <a:latin typeface="Times New Roman" pitchFamily="24"/>
                <a:ea typeface="Times New Roman" pitchFamily="24"/>
                <a:cs typeface="宋体" pitchFamily="24"/>
              </a:rPr>
              <a:t>16000</a:t>
            </a:r>
            <a:r>
              <a:rPr lang="zh-CN" altLang="zh-CN" sz="2400" b="0" i="0" u="none" dirty="0">
                <a:solidFill>
                  <a:srgbClr val="FF0000">
                    <a:alpha val="0"/>
                  </a:srgbClr>
                </a:solidFill>
                <a:effectLst/>
                <a:latin typeface="Times New Roman" pitchFamily="24"/>
                <a:ea typeface="黑体" pitchFamily="24"/>
                <a:cs typeface="宋体" pitchFamily="24"/>
              </a:rPr>
              <a:t>，</a:t>
            </a:r>
            <a:r>
              <a:rPr lang="zh-CN" altLang="zh-CN" sz="100" b="0" i="0" u="none" dirty="0">
                <a:noFill/>
                <a:effectLst/>
                <a:latin typeface="Times New Roman"/>
                <a:ea typeface="宋体"/>
                <a:cs typeface="宋体"/>
              </a:rPr>
              <a:t>⁠</a:t>
            </a:r>
          </a:p>
          <a:p>
            <a:pPr algn="l" eaLnBrk="1" latinLnBrk="0" hangingPunct="0">
              <a:lnSpc>
                <a:spcPct val="129999"/>
              </a:lnSpc>
            </a:pPr>
            <a:r>
              <a:rPr lang="en-US" altLang="zh-CN" sz="2400" b="0" i="0" u="none" dirty="0">
                <a:solidFill>
                  <a:srgbClr val="FF0000">
                    <a:alpha val="0"/>
                  </a:srgbClr>
                </a:solidFill>
                <a:effectLst/>
                <a:latin typeface="宋体" pitchFamily="24"/>
                <a:ea typeface="宋体" pitchFamily="24"/>
                <a:cs typeface="宋体" pitchFamily="24"/>
              </a:rPr>
              <a:t>∵</a:t>
            </a:r>
            <a:r>
              <a:rPr lang="zh-CN" altLang="zh-CN" sz="2400" b="0" i="0" u="none" dirty="0">
                <a:solidFill>
                  <a:srgbClr val="FF0000">
                    <a:alpha val="0"/>
                  </a:srgbClr>
                </a:solidFill>
                <a:effectLst/>
                <a:latin typeface="宋体" pitchFamily="24"/>
                <a:ea typeface="宋体" pitchFamily="24"/>
                <a:cs typeface="宋体" pitchFamily="24"/>
              </a:rPr>
              <a:t>－</a:t>
            </a:r>
            <a:r>
              <a:rPr lang="en-US" altLang="zh-CN" sz="2400" b="0" i="0" u="none" dirty="0">
                <a:solidFill>
                  <a:srgbClr val="FF0000">
                    <a:alpha val="0"/>
                  </a:srgbClr>
                </a:solidFill>
                <a:effectLst/>
                <a:latin typeface="Times New Roman" pitchFamily="24"/>
                <a:ea typeface="Times New Roman" pitchFamily="24"/>
                <a:cs typeface="宋体" pitchFamily="24"/>
              </a:rPr>
              <a:t>10</a:t>
            </a:r>
            <a:r>
              <a:rPr lang="zh-CN" altLang="zh-CN" sz="2400" b="0" i="0" u="none" dirty="0">
                <a:solidFill>
                  <a:srgbClr val="FF0000">
                    <a:alpha val="0"/>
                  </a:srgbClr>
                </a:solidFill>
                <a:effectLst/>
                <a:latin typeface="Times New Roman" pitchFamily="24"/>
                <a:ea typeface="宋体" pitchFamily="24"/>
                <a:cs typeface="宋体" pitchFamily="24"/>
              </a:rPr>
              <a:t>＜</a:t>
            </a:r>
            <a:r>
              <a:rPr lang="en-US" altLang="zh-CN" sz="2400" b="0" i="0" u="none" dirty="0">
                <a:solidFill>
                  <a:srgbClr val="FF0000">
                    <a:alpha val="0"/>
                  </a:srgbClr>
                </a:solidFill>
                <a:effectLst/>
                <a:latin typeface="Times New Roman" pitchFamily="24"/>
                <a:ea typeface="Times New Roman" pitchFamily="24"/>
                <a:cs typeface="宋体" pitchFamily="24"/>
              </a:rPr>
              <a:t>0</a:t>
            </a:r>
            <a:r>
              <a:rPr lang="zh-CN" altLang="zh-CN" sz="2400" b="0" i="0" u="none" dirty="0">
                <a:solidFill>
                  <a:srgbClr val="FF0000">
                    <a:alpha val="0"/>
                  </a:srgbClr>
                </a:solidFill>
                <a:effectLst/>
                <a:latin typeface="Times New Roman" pitchFamily="24"/>
                <a:ea typeface="黑体" pitchFamily="24"/>
                <a:cs typeface="宋体" pitchFamily="24"/>
              </a:rPr>
              <a:t>，</a:t>
            </a:r>
            <a:r>
              <a:rPr lang="en-US" altLang="zh-CN" sz="2400" b="0" i="0" u="none" dirty="0">
                <a:solidFill>
                  <a:srgbClr val="FF0000">
                    <a:alpha val="0"/>
                  </a:srgbClr>
                </a:solidFill>
                <a:effectLst/>
                <a:latin typeface="宋体" pitchFamily="24"/>
                <a:ea typeface="宋体" pitchFamily="24"/>
                <a:cs typeface="宋体" pitchFamily="24"/>
              </a:rPr>
              <a:t>∴</a:t>
            </a:r>
            <a:r>
              <a:rPr lang="zh-CN" altLang="zh-CN" sz="2400" b="0" i="0" u="none" dirty="0">
                <a:solidFill>
                  <a:srgbClr val="FF0000">
                    <a:alpha val="0"/>
                  </a:srgbClr>
                </a:solidFill>
                <a:effectLst/>
                <a:latin typeface="Times New Roman" pitchFamily="24"/>
                <a:ea typeface="黑体" pitchFamily="24"/>
                <a:cs typeface="宋体" pitchFamily="24"/>
              </a:rPr>
              <a:t>当</a:t>
            </a:r>
            <a:r>
              <a:rPr lang="en-US" altLang="zh-CN" sz="2400" b="0" i="1" u="none" dirty="0">
                <a:solidFill>
                  <a:srgbClr val="FF0000">
                    <a:alpha val="0"/>
                  </a:srgbClr>
                </a:solidFill>
                <a:effectLst/>
                <a:latin typeface="Times New Roman" pitchFamily="24"/>
                <a:ea typeface="Times New Roman" pitchFamily="24"/>
                <a:cs typeface="宋体" pitchFamily="24"/>
              </a:rPr>
              <a:t>x</a:t>
            </a:r>
            <a:r>
              <a:rPr lang="zh-CN" altLang="zh-CN" sz="2400" b="0" i="0" u="none" dirty="0">
                <a:solidFill>
                  <a:srgbClr val="FF0000">
                    <a:alpha val="0"/>
                  </a:srgbClr>
                </a:solidFill>
                <a:effectLst/>
                <a:latin typeface="Times New Roman" pitchFamily="24"/>
                <a:ea typeface="宋体" pitchFamily="24"/>
                <a:cs typeface="宋体" pitchFamily="24"/>
              </a:rPr>
              <a:t>＝</a:t>
            </a:r>
            <a:r>
              <a:rPr lang="en-US" altLang="zh-CN" sz="2400" b="0" i="0" u="none" dirty="0">
                <a:solidFill>
                  <a:srgbClr val="FF0000">
                    <a:alpha val="0"/>
                  </a:srgbClr>
                </a:solidFill>
                <a:effectLst/>
                <a:latin typeface="Times New Roman" pitchFamily="24"/>
                <a:ea typeface="Times New Roman" pitchFamily="24"/>
                <a:cs typeface="宋体" pitchFamily="24"/>
              </a:rPr>
              <a:t>80</a:t>
            </a:r>
            <a:r>
              <a:rPr lang="zh-CN" altLang="zh-CN" sz="2400" b="0" i="0" u="none" dirty="0">
                <a:solidFill>
                  <a:srgbClr val="FF0000">
                    <a:alpha val="0"/>
                  </a:srgbClr>
                </a:solidFill>
                <a:effectLst/>
                <a:latin typeface="Times New Roman" pitchFamily="24"/>
                <a:ea typeface="黑体" pitchFamily="24"/>
                <a:cs typeface="宋体" pitchFamily="24"/>
              </a:rPr>
              <a:t>，</a:t>
            </a:r>
            <a:r>
              <a:rPr lang="en-US" altLang="zh-CN" sz="2400" b="0" i="1" u="none" dirty="0">
                <a:solidFill>
                  <a:srgbClr val="FF0000">
                    <a:alpha val="0"/>
                  </a:srgbClr>
                </a:solidFill>
                <a:effectLst/>
                <a:latin typeface="Times New Roman" pitchFamily="24"/>
                <a:ea typeface="Times New Roman" pitchFamily="24"/>
                <a:cs typeface="宋体" pitchFamily="24"/>
              </a:rPr>
              <a:t>S</a:t>
            </a:r>
            <a:r>
              <a:rPr lang="en-US" altLang="zh-CN" sz="1600" b="0" i="0" u="none" dirty="0">
                <a:solidFill>
                  <a:srgbClr val="FF0000">
                    <a:alpha val="0"/>
                  </a:srgbClr>
                </a:solidFill>
                <a:effectLst/>
                <a:latin typeface="Times New Roman" pitchFamily="24"/>
                <a:ea typeface="Times New Roman" pitchFamily="24"/>
                <a:cs typeface="宋体" pitchFamily="24"/>
              </a:rPr>
              <a:t>max</a:t>
            </a:r>
            <a:r>
              <a:rPr lang="zh-CN" altLang="zh-CN" sz="2400" b="0" i="0" u="none" dirty="0">
                <a:solidFill>
                  <a:srgbClr val="FF0000">
                    <a:alpha val="0"/>
                  </a:srgbClr>
                </a:solidFill>
                <a:effectLst/>
                <a:latin typeface="Times New Roman" pitchFamily="24"/>
                <a:ea typeface="宋体" pitchFamily="24"/>
                <a:cs typeface="宋体" pitchFamily="24"/>
              </a:rPr>
              <a:t>＝</a:t>
            </a:r>
            <a:r>
              <a:rPr lang="en-US" altLang="zh-CN" sz="2400" b="0" i="0" u="none" dirty="0">
                <a:solidFill>
                  <a:srgbClr val="FF0000">
                    <a:alpha val="0"/>
                  </a:srgbClr>
                </a:solidFill>
                <a:effectLst/>
                <a:latin typeface="Times New Roman" pitchFamily="24"/>
                <a:ea typeface="Times New Roman" pitchFamily="24"/>
                <a:cs typeface="宋体" pitchFamily="24"/>
              </a:rPr>
              <a:t>16000.</a:t>
            </a:r>
            <a:r>
              <a:rPr lang="zh-CN" altLang="zh-CN" sz="100" b="0" i="0" u="none" dirty="0">
                <a:noFill/>
                <a:effectLst/>
                <a:latin typeface="Times New Roman"/>
                <a:ea typeface="宋体"/>
                <a:cs typeface="宋体"/>
              </a:rPr>
              <a:t>⁠</a:t>
            </a:r>
          </a:p>
          <a:p>
            <a:pPr algn="l" eaLnBrk="1" latinLnBrk="0" hangingPunct="0">
              <a:lnSpc>
                <a:spcPct val="129999"/>
              </a:lnSpc>
            </a:pPr>
            <a:r>
              <a:rPr lang="zh-CN" altLang="zh-CN" sz="2400" b="0" i="0" u="none" dirty="0">
                <a:solidFill>
                  <a:srgbClr val="FF0000">
                    <a:alpha val="0"/>
                  </a:srgbClr>
                </a:solidFill>
                <a:effectLst/>
                <a:latin typeface="Times New Roman" pitchFamily="24"/>
                <a:ea typeface="黑体" pitchFamily="24"/>
                <a:cs typeface="宋体" pitchFamily="24"/>
              </a:rPr>
              <a:t>故当销售单价为</a:t>
            </a:r>
            <a:r>
              <a:rPr lang="en-US" altLang="zh-CN" sz="2400" b="0" i="0" u="none" dirty="0">
                <a:solidFill>
                  <a:srgbClr val="FF0000">
                    <a:alpha val="0"/>
                  </a:srgbClr>
                </a:solidFill>
                <a:effectLst/>
                <a:latin typeface="Times New Roman" pitchFamily="24"/>
                <a:ea typeface="Times New Roman" pitchFamily="24"/>
                <a:cs typeface="宋体" pitchFamily="24"/>
              </a:rPr>
              <a:t>80</a:t>
            </a:r>
            <a:r>
              <a:rPr lang="zh-CN" altLang="zh-CN" sz="2400" b="0" i="0" u="none" dirty="0">
                <a:solidFill>
                  <a:srgbClr val="FF0000">
                    <a:alpha val="0"/>
                  </a:srgbClr>
                </a:solidFill>
                <a:effectLst/>
                <a:latin typeface="Times New Roman" pitchFamily="24"/>
                <a:ea typeface="黑体" pitchFamily="24"/>
                <a:cs typeface="宋体" pitchFamily="24"/>
              </a:rPr>
              <a:t>元时，利润最大</a:t>
            </a:r>
            <a:r>
              <a:rPr lang="en-US" altLang="zh-CN" sz="2400" b="0" i="0" u="none" dirty="0">
                <a:solidFill>
                  <a:srgbClr val="FF0000">
                    <a:alpha val="0"/>
                  </a:srgbClr>
                </a:solidFill>
                <a:effectLst/>
                <a:latin typeface="Times New Roman" pitchFamily="24"/>
                <a:ea typeface="Times New Roman" pitchFamily="24"/>
                <a:cs typeface="宋体" pitchFamily="24"/>
              </a:rPr>
              <a:t>.</a:t>
            </a:r>
            <a:r>
              <a:rPr lang="zh-CN" altLang="zh-CN" sz="2400" b="0" i="0" u="none" dirty="0">
                <a:solidFill>
                  <a:srgbClr val="FF0000">
                    <a:alpha val="0"/>
                  </a:srgbClr>
                </a:solidFill>
                <a:effectLst/>
                <a:latin typeface="Times New Roman" pitchFamily="24"/>
                <a:ea typeface="黑体" pitchFamily="24"/>
                <a:cs typeface="宋体" pitchFamily="24"/>
              </a:rPr>
              <a:t>最大利润为</a:t>
            </a:r>
            <a:r>
              <a:rPr lang="en-US" altLang="zh-CN" sz="2400" b="0" i="0" u="none" dirty="0">
                <a:solidFill>
                  <a:srgbClr val="FF0000">
                    <a:alpha val="0"/>
                  </a:srgbClr>
                </a:solidFill>
                <a:effectLst/>
                <a:latin typeface="Times New Roman" pitchFamily="24"/>
                <a:ea typeface="Times New Roman" pitchFamily="24"/>
                <a:cs typeface="宋体" pitchFamily="24"/>
              </a:rPr>
              <a:t>16000</a:t>
            </a:r>
            <a:r>
              <a:rPr lang="zh-CN" altLang="zh-CN" sz="2400" b="0" i="0" u="none" dirty="0">
                <a:solidFill>
                  <a:srgbClr val="FF0000">
                    <a:alpha val="0"/>
                  </a:srgbClr>
                </a:solidFill>
                <a:effectLst/>
                <a:latin typeface="Times New Roman" pitchFamily="24"/>
                <a:ea typeface="黑体" pitchFamily="24"/>
                <a:cs typeface="宋体" pitchFamily="24"/>
              </a:rPr>
              <a:t>元</a:t>
            </a:r>
            <a:r>
              <a:rPr lang="en-US" altLang="zh-CN" sz="2400" b="0" i="0" u="none" dirty="0">
                <a:solidFill>
                  <a:srgbClr val="FF0000">
                    <a:alpha val="0"/>
                  </a:srgbClr>
                </a:solidFill>
                <a:effectLst/>
                <a:latin typeface="Times New Roman" pitchFamily="24"/>
                <a:ea typeface="Times New Roman" pitchFamily="24"/>
                <a:cs typeface="宋体" pitchFamily="24"/>
              </a:rPr>
              <a:t>.</a:t>
            </a:r>
            <a:r>
              <a:rPr lang="zh-CN" altLang="zh-CN" sz="100" b="0" i="0" u="none" dirty="0">
                <a:noFill/>
                <a:effectLst/>
                <a:latin typeface="Times New Roman"/>
                <a:ea typeface="宋体"/>
                <a:cs typeface="宋体"/>
              </a:rPr>
              <a:t>⁠</a:t>
            </a:r>
          </a:p>
        </p:txBody>
      </p:sp>
      <p:sp>
        <p:nvSpPr>
          <p:cNvPr id="5" name="yt_shape_10927">
            <a:extLst>
              <a:ext uri="{FF2B5EF4-FFF2-40B4-BE49-F238E27FC236}">
                <a16:creationId xmlns:a16="http://schemas.microsoft.com/office/drawing/2014/main" id="{4BB44113-5594-20A0-C466-3E4271B2C3D1}"/>
              </a:ext>
            </a:extLst>
          </p:cNvPr>
          <p:cNvSpPr txBox="1"/>
          <p:nvPr/>
        </p:nvSpPr>
        <p:spPr>
          <a:xfrm>
            <a:off x="551503" y="2389608"/>
            <a:ext cx="11111999" cy="90864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dirty="0">
                <a:solidFill>
                  <a:srgbClr val="000000"/>
                </a:solid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2</a:t>
            </a:r>
            <a:r>
              <a:rPr lang="zh-CN" altLang="zh-CN" sz="2400" b="0" i="0" u="none" dirty="0">
                <a:solidFill>
                  <a:srgbClr val="000000"/>
                </a:solidFill>
                <a:effectLst/>
                <a:latin typeface="Times New Roman" pitchFamily="24"/>
                <a:ea typeface="宋体" pitchFamily="24"/>
                <a:cs typeface="宋体" pitchFamily="24"/>
              </a:rPr>
              <a:t>）当销售单价定为多少时，该公司每天获取的利润最大？最大利润是多少元？</a:t>
            </a:r>
          </a:p>
          <a:p>
            <a:pPr algn="l" eaLnBrk="1" latinLnBrk="0" hangingPunct="0">
              <a:lnSpc>
                <a:spcPct val="129999"/>
              </a:lnSpc>
            </a:pPr>
            <a:r>
              <a:rPr lang="zh-CN" altLang="zh-CN" sz="2400" b="0" i="0" u="none" dirty="0">
                <a:solidFill>
                  <a:srgbClr val="FF0000">
                    <a:alpha val="0"/>
                  </a:srgbClr>
                </a:solidFill>
                <a:effectLst/>
                <a:latin typeface="Times New Roman" pitchFamily="24"/>
                <a:ea typeface="黑体" pitchFamily="24"/>
                <a:cs typeface="宋体" pitchFamily="24"/>
              </a:rPr>
              <a:t>解：</a:t>
            </a:r>
            <a:r>
              <a:rPr lang="zh-CN" altLang="zh-CN" sz="2400" b="0" i="0" u="none" dirty="0">
                <a:solidFill>
                  <a:srgbClr val="FF0000">
                    <a:alpha val="0"/>
                  </a:srgbClr>
                </a:solidFill>
                <a:effectLst/>
                <a:latin typeface="宋体" pitchFamily="24"/>
                <a:ea typeface="宋体" pitchFamily="24"/>
                <a:cs typeface="宋体" pitchFamily="24"/>
              </a:rPr>
              <a:t>＋</a:t>
            </a:r>
            <a:r>
              <a:rPr lang="en-US" altLang="zh-CN" sz="2400" b="0" i="0" u="none" dirty="0">
                <a:solidFill>
                  <a:srgbClr val="FF0000">
                    <a:alpha val="0"/>
                  </a:srgbClr>
                </a:solidFill>
                <a:effectLst/>
                <a:latin typeface="Times New Roman" pitchFamily="24"/>
                <a:ea typeface="Times New Roman" pitchFamily="24"/>
                <a:cs typeface="宋体" pitchFamily="24"/>
              </a:rPr>
              <a:t>1600</a:t>
            </a:r>
            <a:r>
              <a:rPr lang="en-US" altLang="zh-CN" sz="2400" b="0" i="1" u="none" dirty="0">
                <a:solidFill>
                  <a:srgbClr val="FF0000">
                    <a:alpha val="0"/>
                  </a:srgbClr>
                </a:solidFill>
                <a:effectLst/>
                <a:latin typeface="Times New Roman" pitchFamily="24"/>
                <a:ea typeface="Times New Roman" pitchFamily="24"/>
                <a:cs typeface="宋体" pitchFamily="24"/>
              </a:rPr>
              <a:t>x</a:t>
            </a:r>
            <a:r>
              <a:rPr lang="zh-CN" altLang="zh-CN" sz="2400" b="0" i="0" u="none" dirty="0">
                <a:solidFill>
                  <a:srgbClr val="FF0000">
                    <a:alpha val="0"/>
                  </a:srgbClr>
                </a:solidFill>
                <a:effectLst/>
                <a:latin typeface="宋体" pitchFamily="24"/>
                <a:ea typeface="宋体" pitchFamily="24"/>
                <a:cs typeface="宋体" pitchFamily="24"/>
              </a:rPr>
              <a:t>－</a:t>
            </a:r>
            <a:r>
              <a:rPr lang="en-US" altLang="zh-CN" sz="2400" b="0" i="0" u="none" dirty="0">
                <a:solidFill>
                  <a:srgbClr val="FF0000">
                    <a:alpha val="0"/>
                  </a:srgbClr>
                </a:solidFill>
                <a:effectLst/>
                <a:latin typeface="Times New Roman" pitchFamily="24"/>
                <a:ea typeface="Times New Roman" pitchFamily="24"/>
                <a:cs typeface="宋体" pitchFamily="24"/>
              </a:rPr>
              <a:t>48000.</a:t>
            </a:r>
            <a:r>
              <a:rPr lang="zh-CN" altLang="zh-CN" sz="100" b="0" i="0" u="none" dirty="0">
                <a:noFill/>
                <a:effectLst/>
                <a:latin typeface="Times New Roman"/>
                <a:ea typeface="宋体"/>
                <a:cs typeface="宋体"/>
              </a:rPr>
              <a:t>⁠</a:t>
            </a:r>
          </a:p>
        </p:txBody>
      </p:sp>
      <p:sp>
        <p:nvSpPr>
          <p:cNvPr id="10" name="文本框 9">
            <a:extLst>
              <a:ext uri="{FF2B5EF4-FFF2-40B4-BE49-F238E27FC236}">
                <a16:creationId xmlns:a16="http://schemas.microsoft.com/office/drawing/2014/main" id="{8A3A5F68-A5BC-EAC0-BDD2-1EEF16A0EC3D}"/>
              </a:ext>
            </a:extLst>
          </p:cNvPr>
          <p:cNvSpPr txBox="1"/>
          <p:nvPr/>
        </p:nvSpPr>
        <p:spPr>
          <a:xfrm>
            <a:off x="442735" y="2913402"/>
            <a:ext cx="4836223" cy="569100"/>
          </a:xfrm>
          <a:prstGeom prst="rect">
            <a:avLst/>
          </a:prstGeom>
          <a:noFill/>
        </p:spPr>
        <p:txBody>
          <a:bodyPr vert="horz" wrap="none" rtlCol="0">
            <a:noAutofit/>
          </a:bodyPr>
          <a:lstStyle/>
          <a:p>
            <a:pPr>
              <a:lnSpc>
                <a:spcPct val="129999"/>
              </a:lnSpc>
            </a:pPr>
            <a:r>
              <a:rPr lang="zh-CN" altLang="zh-CN" sz="2400" dirty="0">
                <a:solidFill>
                  <a:srgbClr val="FF0000"/>
                </a:solidFill>
                <a:latin typeface="Times New Roman" pitchFamily="24"/>
                <a:ea typeface="黑体" pitchFamily="24"/>
                <a:cs typeface="宋体" pitchFamily="24"/>
              </a:rPr>
              <a:t>解： </a:t>
            </a:r>
            <a:r>
              <a:rPr kumimoji="0" lang="zh-CN" altLang="zh-CN" sz="2400" b="0" i="0" strike="noStrike" kern="1200" cap="none" spc="0" normalizeH="0" baseline="0" noProof="0" dirty="0">
                <a:ln>
                  <a:noFill/>
                </a:ln>
                <a:solidFill>
                  <a:srgbClr val="FF0000"/>
                </a:solidFill>
                <a:effectLst/>
                <a:uLnTx/>
                <a:uFillTx/>
                <a:latin typeface="Times New Roman" pitchFamily="24"/>
                <a:ea typeface="黑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2</a:t>
            </a:r>
            <a:r>
              <a:rPr kumimoji="0" lang="zh-CN" altLang="zh-CN" sz="2400" b="0" i="0" strike="noStrike" kern="1200" cap="none" spc="0" normalizeH="0" baseline="0" noProof="0" dirty="0">
                <a:ln>
                  <a:noFill/>
                </a:ln>
                <a:solidFill>
                  <a:srgbClr val="FF0000"/>
                </a:solidFill>
                <a:effectLst/>
                <a:uLnTx/>
                <a:uFillTx/>
                <a:latin typeface="Times New Roman" pitchFamily="24"/>
                <a:ea typeface="黑体" pitchFamily="24"/>
                <a:cs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S</a:t>
            </a:r>
            <a:r>
              <a:rPr kumimoji="0" lang="zh-CN" altLang="zh-CN" sz="2400" b="0" i="0" strike="noStrike" kern="1200" cap="none" spc="0" normalizeH="0" baseline="0" noProof="0" dirty="0">
                <a:ln>
                  <a:noFill/>
                </a:ln>
                <a:solidFill>
                  <a:srgbClr val="FF0000"/>
                </a:solidFill>
                <a:effectLst/>
                <a:uLnTx/>
                <a:uFillTx/>
                <a:latin typeface="Times New Roman" pitchFamily="24"/>
                <a:ea typeface="宋体" pitchFamily="24"/>
                <a:cs typeface="宋体" pitchFamily="24"/>
              </a:rPr>
              <a:t>＝</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10</a:t>
            </a:r>
            <a:r>
              <a:rPr kumimoji="0" lang="zh-CN" altLang="zh-CN" sz="2400" b="0" i="0" strike="noStrike" kern="1200" cap="none" spc="0" normalizeH="0" baseline="0" noProof="0" dirty="0">
                <a:ln>
                  <a:noFill/>
                </a:ln>
                <a:solidFill>
                  <a:srgbClr val="FF0000"/>
                </a:solidFill>
                <a:effectLst/>
                <a:uLnTx/>
                <a:uFillTx/>
                <a:latin typeface="Times New Roman" pitchFamily="24"/>
                <a:ea typeface="黑体" pitchFamily="24"/>
                <a:cs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x</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80</a:t>
            </a:r>
            <a:r>
              <a:rPr kumimoji="0" lang="zh-CN" altLang="zh-CN" sz="2400" b="0" i="0" strike="noStrike" kern="1200" cap="none" spc="0" normalizeH="0" baseline="0" noProof="0" dirty="0">
                <a:ln>
                  <a:noFill/>
                </a:ln>
                <a:solidFill>
                  <a:srgbClr val="FF0000"/>
                </a:solidFill>
                <a:effectLst/>
                <a:uLnTx/>
                <a:uFillTx/>
                <a:latin typeface="Times New Roman" pitchFamily="24"/>
                <a:ea typeface="黑体" pitchFamily="24"/>
                <a:cs typeface="宋体" pitchFamily="24"/>
              </a:rPr>
              <a:t>）</a:t>
            </a:r>
            <a:r>
              <a:rPr kumimoji="0" lang="en-US" altLang="zh-CN" sz="2400" b="0" i="0" strike="noStrike" kern="1200" cap="none" spc="0" normalizeH="0" baseline="30000" noProof="0" dirty="0">
                <a:ln>
                  <a:noFill/>
                </a:ln>
                <a:solidFill>
                  <a:srgbClr val="FF0000"/>
                </a:solidFill>
                <a:effectLst/>
                <a:uLnTx/>
                <a:uFillTx/>
                <a:latin typeface="Times New Roman" pitchFamily="24"/>
                <a:ea typeface="Times New Roman" pitchFamily="24"/>
                <a:cs typeface="宋体" pitchFamily="24"/>
              </a:rPr>
              <a:t>2</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16000</a:t>
            </a:r>
            <a:r>
              <a:rPr kumimoji="0" lang="zh-CN" altLang="zh-CN" sz="2400" b="0" i="0" strike="noStrike" kern="1200" cap="none" spc="0" normalizeH="0" baseline="0" noProof="0" dirty="0">
                <a:ln>
                  <a:noFill/>
                </a:ln>
                <a:solidFill>
                  <a:srgbClr val="FF0000"/>
                </a:solidFill>
                <a:effectLst/>
                <a:uLnTx/>
                <a:uFillTx/>
                <a:latin typeface="Times New Roman" pitchFamily="24"/>
                <a:ea typeface="黑体" pitchFamily="24"/>
                <a:cs typeface="宋体" pitchFamily="24"/>
              </a:rPr>
              <a:t>，</a:t>
            </a:r>
            <a:endParaRPr lang="zh-CN" altLang="en-US" dirty="0">
              <a:solidFill>
                <a:srgbClr val="FF0000"/>
              </a:solidFill>
            </a:endParaRPr>
          </a:p>
        </p:txBody>
      </p:sp>
      <p:sp>
        <p:nvSpPr>
          <p:cNvPr id="11" name="文本框 10">
            <a:extLst>
              <a:ext uri="{FF2B5EF4-FFF2-40B4-BE49-F238E27FC236}">
                <a16:creationId xmlns:a16="http://schemas.microsoft.com/office/drawing/2014/main" id="{66294BE9-E646-EC73-ECF3-4DCF768DB6DF}"/>
              </a:ext>
            </a:extLst>
          </p:cNvPr>
          <p:cNvSpPr txBox="1"/>
          <p:nvPr/>
        </p:nvSpPr>
        <p:spPr>
          <a:xfrm>
            <a:off x="442735" y="3388890"/>
            <a:ext cx="5161661"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10</a:t>
            </a:r>
            <a:r>
              <a:rPr kumimoji="0" lang="zh-CN" altLang="zh-CN" sz="2400" b="0" i="0" strike="noStrike" kern="1200" cap="none" spc="0" normalizeH="0" baseline="0" noProof="0" dirty="0">
                <a:ln>
                  <a:noFill/>
                </a:ln>
                <a:solidFill>
                  <a:srgbClr val="FF0000"/>
                </a:solidFill>
                <a:effectLst/>
                <a:uLnTx/>
                <a:uFillTx/>
                <a:latin typeface="Times New Roman" pitchFamily="24"/>
                <a:ea typeface="宋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0</a:t>
            </a:r>
            <a:r>
              <a:rPr kumimoji="0" lang="zh-CN" altLang="zh-CN" sz="2400" b="0" i="0" strike="noStrike" kern="1200" cap="none" spc="0" normalizeH="0" baseline="0" noProof="0" dirty="0">
                <a:ln>
                  <a:noFill/>
                </a:ln>
                <a:solidFill>
                  <a:srgbClr val="FF0000"/>
                </a:solidFill>
                <a:effectLst/>
                <a:uLnTx/>
                <a:uFillTx/>
                <a:latin typeface="Times New Roman" pitchFamily="24"/>
                <a:ea typeface="黑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zh-CN" altLang="zh-CN" sz="2400" b="0" i="0" strike="noStrike" kern="1200" cap="none" spc="0" normalizeH="0" baseline="0" noProof="0" dirty="0">
                <a:ln>
                  <a:noFill/>
                </a:ln>
                <a:solidFill>
                  <a:srgbClr val="FF0000"/>
                </a:solidFill>
                <a:effectLst/>
                <a:uLnTx/>
                <a:uFillTx/>
                <a:latin typeface="Times New Roman" pitchFamily="24"/>
                <a:ea typeface="黑体" pitchFamily="24"/>
                <a:cs typeface="宋体" pitchFamily="24"/>
              </a:rPr>
              <a:t>当</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x</a:t>
            </a:r>
            <a:r>
              <a:rPr kumimoji="0" lang="zh-CN" altLang="zh-CN" sz="2400" b="0" i="0" strike="noStrike" kern="1200" cap="none" spc="0" normalizeH="0" baseline="0" noProof="0" dirty="0">
                <a:ln>
                  <a:noFill/>
                </a:ln>
                <a:solidFill>
                  <a:srgbClr val="FF0000"/>
                </a:solidFill>
                <a:effectLst/>
                <a:uLnTx/>
                <a:uFillTx/>
                <a:latin typeface="Times New Roman" pitchFamily="24"/>
                <a:ea typeface="宋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80</a:t>
            </a:r>
            <a:r>
              <a:rPr kumimoji="0" lang="zh-CN" altLang="zh-CN" sz="2400" b="0" i="0" strike="noStrike" kern="1200" cap="none" spc="0" normalizeH="0" baseline="0" noProof="0" dirty="0">
                <a:ln>
                  <a:noFill/>
                </a:ln>
                <a:solidFill>
                  <a:srgbClr val="FF0000"/>
                </a:solidFill>
                <a:effectLst/>
                <a:uLnTx/>
                <a:uFillTx/>
                <a:latin typeface="Times New Roman" pitchFamily="24"/>
                <a:ea typeface="黑体" pitchFamily="24"/>
                <a:cs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S</a:t>
            </a:r>
            <a:r>
              <a:rPr kumimoji="0" lang="en-US" altLang="zh-CN" sz="2400" b="0" i="0" strike="noStrike" kern="1200" cap="none" spc="0" normalizeH="0" baseline="-25000" noProof="0" dirty="0">
                <a:ln>
                  <a:noFill/>
                </a:ln>
                <a:solidFill>
                  <a:srgbClr val="FF0000"/>
                </a:solidFill>
                <a:effectLst/>
                <a:uLnTx/>
                <a:uFillTx/>
                <a:latin typeface="Times New Roman" pitchFamily="24"/>
                <a:ea typeface="Times New Roman" pitchFamily="24"/>
                <a:cs typeface="宋体" pitchFamily="24"/>
              </a:rPr>
              <a:t>max</a:t>
            </a:r>
            <a:r>
              <a:rPr kumimoji="0" lang="zh-CN" altLang="zh-CN" sz="2400" b="0" i="0" strike="noStrike" kern="1200" cap="none" spc="0" normalizeH="0" baseline="0" noProof="0" dirty="0">
                <a:ln>
                  <a:noFill/>
                </a:ln>
                <a:solidFill>
                  <a:srgbClr val="FF0000"/>
                </a:solidFill>
                <a:effectLst/>
                <a:uLnTx/>
                <a:uFillTx/>
                <a:latin typeface="Times New Roman" pitchFamily="24"/>
                <a:ea typeface="宋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16000.</a:t>
            </a:r>
            <a:endParaRPr lang="zh-CN" altLang="en-US" dirty="0">
              <a:solidFill>
                <a:srgbClr val="FF0000"/>
              </a:solidFill>
            </a:endParaRPr>
          </a:p>
        </p:txBody>
      </p:sp>
      <p:sp>
        <p:nvSpPr>
          <p:cNvPr id="12" name="文本框 11">
            <a:extLst>
              <a:ext uri="{FF2B5EF4-FFF2-40B4-BE49-F238E27FC236}">
                <a16:creationId xmlns:a16="http://schemas.microsoft.com/office/drawing/2014/main" id="{5BC940D7-9733-53C7-EC21-B307875DD5B3}"/>
              </a:ext>
            </a:extLst>
          </p:cNvPr>
          <p:cNvSpPr txBox="1"/>
          <p:nvPr/>
        </p:nvSpPr>
        <p:spPr>
          <a:xfrm>
            <a:off x="442735" y="3864378"/>
            <a:ext cx="7495287"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故当销售单价为</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80</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元时，利润最大</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最大利润为</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16000</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元</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blinds(horizontal)">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xEl>
                                              <p:pRg st="0" end="0"/>
                                            </p:txEl>
                                          </p:spTgt>
                                        </p:tgtEl>
                                        <p:attrNameLst>
                                          <p:attrName>style.visibility</p:attrName>
                                        </p:attrNameLst>
                                      </p:cBhvr>
                                      <p:to>
                                        <p:strVal val="visible"/>
                                      </p:to>
                                    </p:set>
                                    <p:animEffect transition="in" filter="blinds(horizontal)">
                                      <p:cBhvr>
                                        <p:cTn id="12" dur="500"/>
                                        <p:tgtEl>
                                          <p:spTgt spid="1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2">
                                            <p:txEl>
                                              <p:pRg st="0" end="0"/>
                                            </p:txEl>
                                          </p:spTgt>
                                        </p:tgtEl>
                                        <p:attrNameLst>
                                          <p:attrName>style.visibility</p:attrName>
                                        </p:attrNameLst>
                                      </p:cBhvr>
                                      <p:to>
                                        <p:strVal val="visible"/>
                                      </p:to>
                                    </p:set>
                                    <p:animEffect transition="in" filter="blinds(horizontal)">
                                      <p:cBhvr>
                                        <p:cTn id="17"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allAtOnce"/>
      <p:bldP spid="11" grpId="0" build="allAtOnce"/>
      <p:bldP spid="12"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934" name="yt_shape_10934"/>
          <p:cNvSpPr txBox="1"/>
          <p:nvPr/>
        </p:nvSpPr>
        <p:spPr>
          <a:xfrm>
            <a:off x="551503" y="1561790"/>
            <a:ext cx="11111999" cy="13887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9.</a:t>
            </a:r>
            <a:r>
              <a:rPr lang="zh-CN" altLang="zh-CN" sz="2400" b="0" i="0" u="none">
                <a:solidFill>
                  <a:srgbClr val="000000"/>
                </a:solidFill>
                <a:effectLst/>
                <a:latin typeface="Times New Roman" pitchFamily="24"/>
                <a:ea typeface="楷体" pitchFamily="24"/>
                <a:cs typeface="宋体" pitchFamily="24"/>
              </a:rPr>
              <a:t>（核心素养</a:t>
            </a:r>
            <a:r>
              <a:rPr lang="en-US"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楷体" pitchFamily="24"/>
                <a:cs typeface="宋体" pitchFamily="24"/>
              </a:rPr>
              <a:t>模型观念）（武汉市中考）</a:t>
            </a:r>
            <a:r>
              <a:rPr lang="zh-CN" altLang="zh-CN" sz="2400" b="0" i="0" u="none">
                <a:solidFill>
                  <a:srgbClr val="000000"/>
                </a:solidFill>
                <a:effectLst/>
                <a:latin typeface="Times New Roman" pitchFamily="24"/>
                <a:ea typeface="宋体" pitchFamily="24"/>
                <a:cs typeface="宋体" pitchFamily="24"/>
              </a:rPr>
              <a:t>某商店销售一种商品，童威经市场调查发现：该商品的周销售量</a:t>
            </a:r>
            <a:r>
              <a:rPr lang="en-US" altLang="zh-CN" sz="2400" b="0" i="1" u="none">
                <a:solidFill>
                  <a:srgbClr val="000000"/>
                </a:solidFill>
                <a:effectLst/>
                <a:latin typeface="Times New Roman" pitchFamily="24"/>
                <a:ea typeface="Times New Roman" pitchFamily="24"/>
                <a:cs typeface="宋体" pitchFamily="24"/>
              </a:rPr>
              <a:t>y</a:t>
            </a:r>
            <a:r>
              <a:rPr lang="zh-CN" altLang="zh-CN" sz="2400" b="0" i="0" u="none">
                <a:solidFill>
                  <a:srgbClr val="000000"/>
                </a:solidFill>
                <a:effectLst/>
                <a:latin typeface="Times New Roman" pitchFamily="24"/>
                <a:ea typeface="宋体" pitchFamily="24"/>
                <a:cs typeface="宋体" pitchFamily="24"/>
              </a:rPr>
              <a:t>（件）是售价</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Times New Roman" pitchFamily="24"/>
                <a:ea typeface="宋体" pitchFamily="24"/>
                <a:cs typeface="宋体" pitchFamily="24"/>
              </a:rPr>
              <a:t>（元</a:t>
            </a:r>
            <a:r>
              <a:rPr lang="en-US" altLang="zh-CN" sz="2400" b="0" i="1"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件）的一次函数，其售价、周销售量、周销售利润</a:t>
            </a:r>
            <a:r>
              <a:rPr lang="en-US" altLang="zh-CN" sz="2400" b="0" i="1" u="none">
                <a:solidFill>
                  <a:srgbClr val="000000"/>
                </a:solidFill>
                <a:effectLst/>
                <a:latin typeface="Times New Roman" pitchFamily="24"/>
                <a:ea typeface="Times New Roman" pitchFamily="24"/>
                <a:cs typeface="宋体" pitchFamily="24"/>
              </a:rPr>
              <a:t>ω</a:t>
            </a:r>
            <a:r>
              <a:rPr lang="zh-CN" altLang="zh-CN" sz="2400" b="0" i="0" u="none">
                <a:solidFill>
                  <a:srgbClr val="000000"/>
                </a:solidFill>
                <a:effectLst/>
                <a:latin typeface="Times New Roman" pitchFamily="24"/>
                <a:ea typeface="宋体" pitchFamily="24"/>
                <a:cs typeface="宋体" pitchFamily="24"/>
              </a:rPr>
              <a:t>（元）的三组对应值如表：</a:t>
            </a:r>
          </a:p>
        </p:txBody>
      </p:sp>
      <p:graphicFrame>
        <p:nvGraphicFramePr>
          <p:cNvPr id="10935" name="yt_table_10935" title="H_133.92">
            <a:extLst>
              <a:ext uri="{FF2B5EF4-FFF2-40B4-BE49-F238E27FC236}">
                <a16:creationId xmlns:a16="http://schemas.microsoft.com/office/drawing/2014/main" id="{85F9CD91-DE56-4981-AD6D-3D4292DC4A24}"/>
              </a:ext>
            </a:extLst>
          </p:cNvPr>
          <p:cNvGraphicFramePr>
            <a:graphicFrameLocks noGrp="1"/>
          </p:cNvGraphicFramePr>
          <p:nvPr/>
        </p:nvGraphicFramePr>
        <p:xfrm>
          <a:off x="551384" y="3153720"/>
          <a:ext cx="11111999" cy="1700784"/>
        </p:xfrm>
        <a:graphic>
          <a:graphicData uri="http://schemas.openxmlformats.org/drawingml/2006/table">
            <a:tbl>
              <a:tblPr>
                <a:tableStyleId>{5940675A-B579-460E-94D1-54222C63F5DA}</a:tableStyleId>
              </a:tblPr>
              <a:tblGrid>
                <a:gridCol w="5557721">
                  <a:extLst>
                    <a:ext uri="{9D8B030D-6E8A-4147-A177-3AD203B41FA5}">
                      <a16:colId xmlns:a16="http://schemas.microsoft.com/office/drawing/2014/main" val="20000"/>
                    </a:ext>
                  </a:extLst>
                </a:gridCol>
                <a:gridCol w="1851426">
                  <a:extLst>
                    <a:ext uri="{9D8B030D-6E8A-4147-A177-3AD203B41FA5}">
                      <a16:colId xmlns:a16="http://schemas.microsoft.com/office/drawing/2014/main" val="20001"/>
                    </a:ext>
                  </a:extLst>
                </a:gridCol>
                <a:gridCol w="1851426">
                  <a:extLst>
                    <a:ext uri="{9D8B030D-6E8A-4147-A177-3AD203B41FA5}">
                      <a16:colId xmlns:a16="http://schemas.microsoft.com/office/drawing/2014/main" val="20002"/>
                    </a:ext>
                  </a:extLst>
                </a:gridCol>
                <a:gridCol w="1851426">
                  <a:extLst>
                    <a:ext uri="{9D8B030D-6E8A-4147-A177-3AD203B41FA5}">
                      <a16:colId xmlns:a16="http://schemas.microsoft.com/office/drawing/2014/main" val="20003"/>
                    </a:ext>
                  </a:extLst>
                </a:gridCol>
              </a:tblGrid>
              <a:tr h="467999">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售价</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Times New Roman" pitchFamily="24"/>
                          <a:ea typeface="宋体" pitchFamily="24"/>
                          <a:cs typeface="宋体" pitchFamily="24"/>
                        </a:rPr>
                        <a:t>（元</a:t>
                      </a:r>
                      <a:r>
                        <a:rPr lang="en-US" altLang="zh-CN" sz="2400" b="0" i="1"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件）</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50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60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80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0"/>
                  </a:ext>
                </a:extLst>
              </a:tr>
              <a:tr h="467999">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周销售量</a:t>
                      </a:r>
                      <a:r>
                        <a:rPr lang="en-US" altLang="zh-CN" sz="2400" b="0" i="1" u="none">
                          <a:solidFill>
                            <a:srgbClr val="000000"/>
                          </a:solidFill>
                          <a:effectLst/>
                          <a:latin typeface="Times New Roman" pitchFamily="24"/>
                          <a:ea typeface="Times New Roman" pitchFamily="24"/>
                          <a:cs typeface="宋体" pitchFamily="24"/>
                        </a:rPr>
                        <a:t>y</a:t>
                      </a:r>
                      <a:r>
                        <a:rPr lang="zh-CN" altLang="zh-CN" sz="2400" b="0" i="0" u="none">
                          <a:solidFill>
                            <a:srgbClr val="000000"/>
                          </a:solidFill>
                          <a:effectLst/>
                          <a:latin typeface="Times New Roman" pitchFamily="24"/>
                          <a:ea typeface="宋体" pitchFamily="24"/>
                          <a:cs typeface="宋体" pitchFamily="24"/>
                        </a:rPr>
                        <a:t>（件）</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100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80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40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1"/>
                  </a:ext>
                </a:extLst>
              </a:tr>
              <a:tr h="467999">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周销售利润</a:t>
                      </a:r>
                      <a:r>
                        <a:rPr lang="en-US" altLang="zh-CN" sz="2400" b="0" i="1" u="none">
                          <a:solidFill>
                            <a:srgbClr val="000000"/>
                          </a:solidFill>
                          <a:effectLst/>
                          <a:latin typeface="Times New Roman" pitchFamily="24"/>
                          <a:ea typeface="Times New Roman" pitchFamily="24"/>
                          <a:cs typeface="宋体" pitchFamily="24"/>
                        </a:rPr>
                        <a:t>ω</a:t>
                      </a:r>
                      <a:r>
                        <a:rPr lang="zh-CN" altLang="zh-CN" sz="2400" b="0" i="0" u="none">
                          <a:solidFill>
                            <a:srgbClr val="000000"/>
                          </a:solidFill>
                          <a:effectLst/>
                          <a:latin typeface="Times New Roman" pitchFamily="24"/>
                          <a:ea typeface="宋体" pitchFamily="24"/>
                          <a:cs typeface="宋体" pitchFamily="24"/>
                        </a:rPr>
                        <a:t>（元）</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1000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1600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1600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2"/>
                  </a:ext>
                </a:extLst>
              </a:tr>
            </a:tbl>
          </a:graphicData>
        </a:graphic>
      </p:graphicFrame>
      <p:sp>
        <p:nvSpPr>
          <p:cNvPr id="10937" name="yt_shape_10937"/>
          <p:cNvSpPr txBox="1"/>
          <p:nvPr/>
        </p:nvSpPr>
        <p:spPr>
          <a:xfrm>
            <a:off x="551384" y="5124129"/>
            <a:ext cx="6360716"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注：周销售利润＝周销售量</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（售价</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进价）</a:t>
            </a:r>
            <a:r>
              <a:rPr lang="en-US" altLang="zh-CN" sz="2400" b="0" i="0" u="none">
                <a:solidFill>
                  <a:srgbClr val="000000"/>
                </a:solidFill>
                <a:effectLst/>
                <a:latin typeface="Times New Roman" pitchFamily="24"/>
                <a:ea typeface="Times New Roman" pitchFamily="24"/>
                <a:cs typeface="宋体" pitchFamily="24"/>
              </a:rPr>
              <a:t>]</a:t>
            </a:r>
          </a:p>
        </p:txBody>
      </p:sp>
      <p:pic>
        <p:nvPicPr>
          <p:cNvPr id="5" name="yt_image_10932">
            <a:extLst>
              <a:ext uri="{FF2B5EF4-FFF2-40B4-BE49-F238E27FC236}">
                <a16:creationId xmlns:a16="http://schemas.microsoft.com/office/drawing/2014/main" id="{AB5A52D0-3491-0435-633C-B7A87EDA9738}"/>
              </a:ext>
              <a:ext uri="">
                <a16:creationId xmlns="" xmlns:a14="http://schemas.microsoft.com/office/drawing/2010/main" xmlns:a16="http://schemas.microsoft.com/office/drawing/2014/main" id="{5351258F-BC95-41E6-9372-C2FE361B0291}"/>
              </a:ext>
            </a:extLst>
          </p:cNvPr>
          <p:cNvPicPr>
            <a:picLocks noChangeAspect="1" noChangeArrowheads="1"/>
          </p:cNvPicPr>
          <p:nvPr/>
        </p:nvPicPr>
        <p:blipFill>
          <a:blip r:embed="rId2" cstate="print"/>
          <a:srcRect/>
          <a:stretch>
            <a:fillRect/>
          </a:stretch>
        </p:blipFill>
        <p:spPr bwMode="auto">
          <a:xfrm>
            <a:off x="551384" y="840744"/>
            <a:ext cx="4092760" cy="6469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90839273"/>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938" name="yt_shape_10938"/>
          <p:cNvSpPr txBox="1"/>
          <p:nvPr/>
        </p:nvSpPr>
        <p:spPr>
          <a:xfrm>
            <a:off x="539881" y="1149497"/>
            <a:ext cx="9044143"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宋体" pitchFamily="24"/>
                <a:ea typeface="宋体" pitchFamily="24"/>
                <a:cs typeface="宋体" pitchFamily="24"/>
              </a:rPr>
              <a:t>①</a:t>
            </a:r>
            <a:r>
              <a:rPr lang="zh-CN" altLang="zh-CN" sz="2400" b="0" i="0" u="none">
                <a:solidFill>
                  <a:srgbClr val="000000"/>
                </a:solidFill>
                <a:effectLst/>
                <a:latin typeface="Times New Roman" pitchFamily="24"/>
                <a:ea typeface="宋体" pitchFamily="24"/>
                <a:cs typeface="宋体" pitchFamily="24"/>
              </a:rPr>
              <a:t>求</a:t>
            </a:r>
            <a:r>
              <a:rPr lang="en-US" altLang="zh-CN" sz="2400" b="0" i="1" u="none">
                <a:solidFill>
                  <a:srgbClr val="000000"/>
                </a:solidFill>
                <a:effectLst/>
                <a:latin typeface="Times New Roman" pitchFamily="24"/>
                <a:ea typeface="Times New Roman" pitchFamily="24"/>
                <a:cs typeface="宋体" pitchFamily="24"/>
              </a:rPr>
              <a:t>y</a:t>
            </a:r>
            <a:r>
              <a:rPr lang="zh-CN" altLang="zh-CN" sz="2400" b="0" i="0" u="none">
                <a:solidFill>
                  <a:srgbClr val="000000"/>
                </a:solidFill>
                <a:effectLst/>
                <a:latin typeface="Times New Roman" pitchFamily="24"/>
                <a:ea typeface="宋体" pitchFamily="24"/>
                <a:cs typeface="宋体" pitchFamily="24"/>
              </a:rPr>
              <a:t>关于</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Times New Roman" pitchFamily="24"/>
                <a:ea typeface="宋体" pitchFamily="24"/>
                <a:cs typeface="宋体" pitchFamily="24"/>
              </a:rPr>
              <a:t>的函数表达式（不要求写出自变量的取值范围）；</a:t>
            </a:r>
          </a:p>
        </p:txBody>
      </p:sp>
      <p:sp>
        <p:nvSpPr>
          <p:cNvPr id="10939" name="yt_shape_10939"/>
          <p:cNvSpPr txBox="1"/>
          <p:nvPr/>
        </p:nvSpPr>
        <p:spPr>
          <a:xfrm>
            <a:off x="540000" y="1628800"/>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dirty="0">
                <a:solidFill>
                  <a:srgbClr val="000000"/>
                </a:solidFill>
                <a:effectLst/>
                <a:latin typeface="宋体" pitchFamily="24"/>
                <a:ea typeface="宋体" pitchFamily="24"/>
                <a:cs typeface="宋体" pitchFamily="24"/>
              </a:rPr>
              <a:t>②</a:t>
            </a:r>
            <a:r>
              <a:rPr lang="zh-CN" altLang="zh-CN" sz="2400" b="0" i="0" u="none" dirty="0">
                <a:solidFill>
                  <a:srgbClr val="000000"/>
                </a:solidFill>
                <a:effectLst/>
                <a:latin typeface="Times New Roman" pitchFamily="24"/>
                <a:ea typeface="宋体" pitchFamily="24"/>
                <a:cs typeface="宋体" pitchFamily="24"/>
              </a:rPr>
              <a:t>该商品进价是</a:t>
            </a:r>
            <a:r>
              <a:rPr lang="zh-CN" altLang="zh-CN" sz="100" b="0" i="0" spc="-100" dirty="0">
                <a:solidFill>
                  <a:srgbClr val="FF0000"/>
                </a:solidFill>
                <a:effectLst/>
                <a:latin typeface="宋体" pitchFamily="24"/>
                <a:ea typeface="宋体" pitchFamily="24"/>
                <a:cs typeface="宋体" pitchFamily="24"/>
              </a:rPr>
              <a:t> </a:t>
            </a:r>
            <a:r>
              <a:rPr lang="zh-CN" altLang="zh-CN" sz="2400" b="0" i="0" u="sng" dirty="0">
                <a:solidFill>
                  <a:srgbClr val="000000"/>
                </a:solidFill>
                <a:effectLst/>
                <a:latin typeface="宋体" pitchFamily="24"/>
                <a:ea typeface="宋体" pitchFamily="24"/>
                <a:cs typeface="宋体" pitchFamily="24"/>
              </a:rPr>
              <a:t>　</a:t>
            </a:r>
            <a:r>
              <a:rPr lang="en-US" altLang="zh-CN" sz="2400" b="0" i="0" u="sng" dirty="0">
                <a:solidFill>
                  <a:srgbClr val="FF0000">
                    <a:alpha val="0"/>
                  </a:srgbClr>
                </a:solidFill>
                <a:effectLst/>
                <a:uFill>
                  <a:solidFill>
                    <a:srgbClr val="000000"/>
                  </a:solidFill>
                </a:uFill>
                <a:latin typeface="Times New Roman" pitchFamily="24"/>
                <a:ea typeface="Times New Roman" pitchFamily="24"/>
                <a:cs typeface="宋体" pitchFamily="24"/>
              </a:rPr>
              <a:t>40</a:t>
            </a:r>
            <a:r>
              <a:rPr lang="zh-CN" altLang="zh-CN" sz="2400" b="0" i="0" u="sng" dirty="0">
                <a:solidFill>
                  <a:srgbClr val="000000"/>
                </a:solidFill>
                <a:effectLst/>
                <a:latin typeface="宋体" pitchFamily="24"/>
                <a:ea typeface="宋体" pitchFamily="24"/>
                <a:cs typeface="宋体" pitchFamily="24"/>
              </a:rPr>
              <a:t>　</a:t>
            </a:r>
            <a:r>
              <a:rPr lang="zh-CN" altLang="zh-CN" sz="100" b="0" i="0" spc="-100" dirty="0">
                <a:noFill/>
                <a:effectLst/>
                <a:latin typeface="宋体"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元</a:t>
            </a:r>
            <a:r>
              <a:rPr lang="en-US" altLang="zh-CN" sz="2400" b="0" i="1" u="none" dirty="0">
                <a:solidFill>
                  <a:srgbClr val="000000"/>
                </a:solidFill>
                <a:effectLst/>
                <a:latin typeface="Times New Roman" pitchFamily="24"/>
                <a:ea typeface="Times New Roman"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件；当售价是</a:t>
            </a:r>
            <a:r>
              <a:rPr lang="zh-CN" altLang="zh-CN" sz="100" b="0" i="0" spc="-100" dirty="0">
                <a:solidFill>
                  <a:srgbClr val="FF0000"/>
                </a:solidFill>
                <a:effectLst/>
                <a:latin typeface="宋体" pitchFamily="24"/>
                <a:ea typeface="宋体" pitchFamily="24"/>
                <a:cs typeface="宋体" pitchFamily="24"/>
              </a:rPr>
              <a:t> </a:t>
            </a:r>
            <a:r>
              <a:rPr lang="zh-CN" altLang="zh-CN" sz="2400" b="0" i="0" u="sng" dirty="0">
                <a:solidFill>
                  <a:srgbClr val="000000"/>
                </a:solidFill>
                <a:effectLst/>
                <a:latin typeface="宋体" pitchFamily="24"/>
                <a:ea typeface="宋体" pitchFamily="24"/>
                <a:cs typeface="宋体" pitchFamily="24"/>
              </a:rPr>
              <a:t>　</a:t>
            </a:r>
            <a:r>
              <a:rPr lang="en-US" altLang="zh-CN" sz="2400" b="0" i="0" u="sng" dirty="0">
                <a:solidFill>
                  <a:srgbClr val="FF0000">
                    <a:alpha val="0"/>
                  </a:srgbClr>
                </a:solidFill>
                <a:effectLst/>
                <a:uFill>
                  <a:solidFill>
                    <a:srgbClr val="000000"/>
                  </a:solidFill>
                </a:uFill>
                <a:latin typeface="Times New Roman" pitchFamily="24"/>
                <a:ea typeface="Times New Roman" pitchFamily="24"/>
                <a:cs typeface="宋体" pitchFamily="24"/>
              </a:rPr>
              <a:t>70</a:t>
            </a:r>
            <a:r>
              <a:rPr lang="zh-CN" altLang="zh-CN" sz="2400" b="0" i="0" u="sng" dirty="0">
                <a:solidFill>
                  <a:srgbClr val="000000"/>
                </a:solidFill>
                <a:effectLst/>
                <a:latin typeface="宋体" pitchFamily="24"/>
                <a:ea typeface="宋体" pitchFamily="24"/>
                <a:cs typeface="宋体" pitchFamily="24"/>
              </a:rPr>
              <a:t>　</a:t>
            </a:r>
            <a:r>
              <a:rPr lang="zh-CN" altLang="zh-CN" sz="100" b="0" i="0" spc="-100" dirty="0">
                <a:noFill/>
                <a:effectLst/>
                <a:latin typeface="宋体"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元</a:t>
            </a:r>
            <a:r>
              <a:rPr lang="en-US" altLang="zh-CN" sz="2400" b="0" i="1" u="none" dirty="0">
                <a:solidFill>
                  <a:srgbClr val="000000"/>
                </a:solidFill>
                <a:effectLst/>
                <a:latin typeface="Times New Roman" pitchFamily="24"/>
                <a:ea typeface="Times New Roman"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件时，周销售利润最大，最大利润是</a:t>
            </a:r>
            <a:r>
              <a:rPr lang="zh-CN" altLang="zh-CN" sz="100" b="0" i="0" spc="-100" dirty="0">
                <a:solidFill>
                  <a:srgbClr val="FF0000"/>
                </a:solidFill>
                <a:effectLst/>
                <a:latin typeface="宋体" pitchFamily="24"/>
                <a:ea typeface="宋体" pitchFamily="24"/>
                <a:cs typeface="宋体" pitchFamily="24"/>
              </a:rPr>
              <a:t> </a:t>
            </a:r>
            <a:r>
              <a:rPr lang="zh-CN" altLang="zh-CN" sz="2400" b="0" i="0" u="sng" dirty="0">
                <a:solidFill>
                  <a:srgbClr val="000000"/>
                </a:solidFill>
                <a:effectLst/>
                <a:latin typeface="宋体" pitchFamily="24"/>
                <a:ea typeface="宋体" pitchFamily="24"/>
                <a:cs typeface="宋体" pitchFamily="24"/>
              </a:rPr>
              <a:t>　</a:t>
            </a:r>
            <a:r>
              <a:rPr lang="en-US" altLang="zh-CN" sz="2400" b="0" i="0" u="sng" dirty="0">
                <a:solidFill>
                  <a:srgbClr val="FF0000">
                    <a:alpha val="0"/>
                  </a:srgbClr>
                </a:solidFill>
                <a:effectLst/>
                <a:uFill>
                  <a:solidFill>
                    <a:srgbClr val="000000"/>
                  </a:solidFill>
                </a:uFill>
                <a:latin typeface="Times New Roman" pitchFamily="24"/>
                <a:ea typeface="Times New Roman" pitchFamily="24"/>
                <a:cs typeface="宋体" pitchFamily="24"/>
              </a:rPr>
              <a:t>1800</a:t>
            </a:r>
            <a:r>
              <a:rPr lang="zh-CN" altLang="zh-CN" sz="2400" b="0" i="0" u="sng" dirty="0">
                <a:solidFill>
                  <a:srgbClr val="000000"/>
                </a:solidFill>
                <a:effectLst/>
                <a:latin typeface="宋体" pitchFamily="24"/>
                <a:ea typeface="宋体" pitchFamily="24"/>
                <a:cs typeface="宋体" pitchFamily="24"/>
              </a:rPr>
              <a:t>　</a:t>
            </a:r>
            <a:r>
              <a:rPr lang="zh-CN" altLang="zh-CN" sz="100" b="0" i="0" spc="-100" dirty="0">
                <a:noFill/>
                <a:effectLst/>
                <a:latin typeface="宋体"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元；</a:t>
            </a:r>
          </a:p>
        </p:txBody>
      </p:sp>
      <p:sp>
        <p:nvSpPr>
          <p:cNvPr id="2" name="文本框 1">
            <a:extLst>
              <a:ext uri="{FF2B5EF4-FFF2-40B4-BE49-F238E27FC236}">
                <a16:creationId xmlns:a16="http://schemas.microsoft.com/office/drawing/2014/main" id="{A6F2669B-560D-D47C-8968-839D8E41BC4A}"/>
              </a:ext>
            </a:extLst>
          </p:cNvPr>
          <p:cNvSpPr txBox="1"/>
          <p:nvPr/>
        </p:nvSpPr>
        <p:spPr>
          <a:xfrm>
            <a:off x="2888389" y="1581994"/>
            <a:ext cx="4848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40</a:t>
            </a:r>
            <a:endParaRPr lang="zh-CN" altLang="en-US">
              <a:solidFill>
                <a:srgbClr val="FF0000"/>
              </a:solidFill>
            </a:endParaRPr>
          </a:p>
        </p:txBody>
      </p:sp>
      <p:sp>
        <p:nvSpPr>
          <p:cNvPr id="3" name="文本框 2">
            <a:extLst>
              <a:ext uri="{FF2B5EF4-FFF2-40B4-BE49-F238E27FC236}">
                <a16:creationId xmlns:a16="http://schemas.microsoft.com/office/drawing/2014/main" id="{1DE03026-30D5-8B09-1982-267382176400}"/>
              </a:ext>
            </a:extLst>
          </p:cNvPr>
          <p:cNvSpPr txBox="1"/>
          <p:nvPr/>
        </p:nvSpPr>
        <p:spPr>
          <a:xfrm>
            <a:off x="6020527" y="1581994"/>
            <a:ext cx="4848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70</a:t>
            </a:r>
            <a:endParaRPr lang="zh-CN" altLang="en-US">
              <a:solidFill>
                <a:srgbClr val="FF0000"/>
              </a:solidFill>
            </a:endParaRPr>
          </a:p>
        </p:txBody>
      </p:sp>
      <p:sp>
        <p:nvSpPr>
          <p:cNvPr id="4" name="文本框 3">
            <a:extLst>
              <a:ext uri="{FF2B5EF4-FFF2-40B4-BE49-F238E27FC236}">
                <a16:creationId xmlns:a16="http://schemas.microsoft.com/office/drawing/2014/main" id="{B0D995EE-6C3B-9AE9-0D0C-A763E6A98165}"/>
              </a:ext>
            </a:extLst>
          </p:cNvPr>
          <p:cNvSpPr txBox="1"/>
          <p:nvPr/>
        </p:nvSpPr>
        <p:spPr>
          <a:xfrm>
            <a:off x="1364389" y="2057482"/>
            <a:ext cx="7896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1800</a:t>
            </a:r>
            <a:endParaRPr lang="zh-CN" altLang="en-US">
              <a:solidFill>
                <a:srgbClr val="FF0000"/>
              </a:solidFill>
            </a:endParaRPr>
          </a:p>
        </p:txBody>
      </p:sp>
      <p:sp>
        <p:nvSpPr>
          <p:cNvPr id="6" name="文本框 5">
            <a:extLst>
              <a:ext uri="{FF2B5EF4-FFF2-40B4-BE49-F238E27FC236}">
                <a16:creationId xmlns:a16="http://schemas.microsoft.com/office/drawing/2014/main" id="{A5DCDFDC-F776-C7D7-4A7F-9996E90683B8}"/>
              </a:ext>
            </a:extLst>
          </p:cNvPr>
          <p:cNvSpPr txBox="1"/>
          <p:nvPr/>
        </p:nvSpPr>
        <p:spPr>
          <a:xfrm>
            <a:off x="539881" y="2584253"/>
            <a:ext cx="3955161"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Times New Roman" pitchFamily="24"/>
                <a:ea typeface="黑体" pitchFamily="24"/>
                <a:cs typeface="宋体" pitchFamily="24"/>
              </a:rPr>
              <a:t>解：（</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1</a:t>
            </a:r>
            <a:r>
              <a:rPr kumimoji="0" lang="zh-CN" altLang="zh-CN" sz="2400" b="0" i="0" strike="noStrike" kern="1200" cap="none" spc="0" normalizeH="0" baseline="0" noProof="0" dirty="0">
                <a:ln>
                  <a:noFill/>
                </a:ln>
                <a:solidFill>
                  <a:srgbClr val="FF0000"/>
                </a:solidFill>
                <a:effectLst/>
                <a:uLnTx/>
                <a:uFillTx/>
                <a:latin typeface="Times New Roman" pitchFamily="24"/>
                <a:ea typeface="黑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①</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y</a:t>
            </a:r>
            <a:r>
              <a:rPr kumimoji="0" lang="zh-CN" altLang="zh-CN" sz="2400" b="0" i="0" strike="noStrike" kern="1200" cap="none" spc="0" normalizeH="0" baseline="0" noProof="0" dirty="0">
                <a:ln>
                  <a:noFill/>
                </a:ln>
                <a:solidFill>
                  <a:srgbClr val="FF0000"/>
                </a:solidFill>
                <a:effectLst/>
                <a:uLnTx/>
                <a:uFillTx/>
                <a:latin typeface="Times New Roman" pitchFamily="24"/>
                <a:ea typeface="宋体" pitchFamily="24"/>
                <a:cs typeface="宋体" pitchFamily="24"/>
              </a:rPr>
              <a:t>＝</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2</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x</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200</a:t>
            </a:r>
            <a:r>
              <a:rPr kumimoji="0" lang="zh-CN" altLang="zh-CN" sz="2400" b="0" i="0" strike="noStrike" kern="1200" cap="none" spc="0" normalizeH="0" baseline="0" noProof="0" dirty="0">
                <a:ln>
                  <a:noFill/>
                </a:ln>
                <a:solidFill>
                  <a:srgbClr val="FF0000"/>
                </a:solidFill>
                <a:effectLst/>
                <a:uLnTx/>
                <a:uFillTx/>
                <a:latin typeface="Times New Roman" pitchFamily="24"/>
                <a:ea typeface="黑体" pitchFamily="24"/>
                <a:cs typeface="宋体" pitchFamily="24"/>
              </a:rPr>
              <a:t>；</a:t>
            </a:r>
            <a:endParaRPr lang="zh-CN" altLang="en-US"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Effect transition="in" filter="blinds(horizontal)">
                                      <p:cBhvr>
                                        <p:cTn id="22"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6" grpId="0"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0940" name="yt_shape_10940"/>
              <p:cNvSpPr txBox="1"/>
              <p:nvPr/>
            </p:nvSpPr>
            <p:spPr>
              <a:xfrm>
                <a:off x="540119" y="1134700"/>
                <a:ext cx="11111999" cy="4948599"/>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）由于某种原因，该商品进价提高了</a:t>
                </a:r>
                <a:r>
                  <a:rPr lang="en-US" altLang="zh-CN" sz="2400" b="0" i="1" u="none">
                    <a:solidFill>
                      <a:srgbClr val="000000"/>
                    </a:solidFill>
                    <a:effectLst/>
                    <a:latin typeface="Times New Roman" pitchFamily="24"/>
                    <a:ea typeface="Times New Roman" pitchFamily="24"/>
                    <a:cs typeface="宋体" pitchFamily="24"/>
                  </a:rPr>
                  <a:t>m</a:t>
                </a:r>
                <a:r>
                  <a:rPr lang="zh-CN" altLang="zh-CN" sz="2400" b="0" i="0" u="none">
                    <a:solidFill>
                      <a:srgbClr val="000000"/>
                    </a:solidFill>
                    <a:effectLst/>
                    <a:latin typeface="Times New Roman" pitchFamily="24"/>
                    <a:ea typeface="宋体" pitchFamily="24"/>
                    <a:cs typeface="宋体" pitchFamily="24"/>
                  </a:rPr>
                  <a:t>元</a:t>
                </a:r>
                <a:r>
                  <a:rPr lang="en-US" altLang="zh-CN" sz="2400" b="0" i="1"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件（</a:t>
                </a:r>
                <a:r>
                  <a:rPr lang="en-US" altLang="zh-CN" sz="2400" b="0" i="1" u="none">
                    <a:solidFill>
                      <a:srgbClr val="000000"/>
                    </a:solidFill>
                    <a:effectLst/>
                    <a:latin typeface="Times New Roman" pitchFamily="24"/>
                    <a:ea typeface="Times New Roman" pitchFamily="24"/>
                    <a:cs typeface="宋体" pitchFamily="24"/>
                  </a:rPr>
                  <a:t>m</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0</a:t>
                </a:r>
                <a:r>
                  <a:rPr lang="zh-CN" altLang="zh-CN" sz="2400" b="0" i="0" u="none">
                    <a:solidFill>
                      <a:srgbClr val="000000"/>
                    </a:solidFill>
                    <a:effectLst/>
                    <a:latin typeface="Times New Roman" pitchFamily="24"/>
                    <a:ea typeface="宋体" pitchFamily="24"/>
                    <a:cs typeface="宋体" pitchFamily="24"/>
                  </a:rPr>
                  <a:t>），物价部门规定该商品售价不得超过</a:t>
                </a:r>
                <a:r>
                  <a:rPr lang="en-US" altLang="zh-CN" sz="2400" b="0" i="0" u="none">
                    <a:solidFill>
                      <a:srgbClr val="000000"/>
                    </a:solidFill>
                    <a:effectLst/>
                    <a:latin typeface="Times New Roman" pitchFamily="24"/>
                    <a:ea typeface="Times New Roman" pitchFamily="24"/>
                    <a:cs typeface="宋体" pitchFamily="24"/>
                  </a:rPr>
                  <a:t>65</a:t>
                </a:r>
                <a:r>
                  <a:rPr lang="zh-CN" altLang="zh-CN" sz="2400" b="0" i="0" u="none">
                    <a:solidFill>
                      <a:srgbClr val="000000"/>
                    </a:solidFill>
                    <a:effectLst/>
                    <a:latin typeface="Times New Roman" pitchFamily="24"/>
                    <a:ea typeface="宋体" pitchFamily="24"/>
                    <a:cs typeface="宋体" pitchFamily="24"/>
                  </a:rPr>
                  <a:t>元</a:t>
                </a:r>
                <a:r>
                  <a:rPr lang="en-US" altLang="zh-CN" sz="2400" b="0" i="1"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件，该商店在今后的销售中，周销售量与售价仍然满足（</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）中的函数关系</a:t>
                </a:r>
                <a:r>
                  <a:rPr lang="en-US"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若周销售最大利润是</a:t>
                </a:r>
                <a:r>
                  <a:rPr lang="en-US" altLang="zh-CN" sz="2400" b="0" i="0" u="none">
                    <a:solidFill>
                      <a:srgbClr val="000000"/>
                    </a:solidFill>
                    <a:effectLst/>
                    <a:latin typeface="Times New Roman" pitchFamily="24"/>
                    <a:ea typeface="Times New Roman" pitchFamily="24"/>
                    <a:cs typeface="宋体" pitchFamily="24"/>
                  </a:rPr>
                  <a:t>1400</a:t>
                </a:r>
                <a:r>
                  <a:rPr lang="zh-CN" altLang="zh-CN" sz="2400" b="0" i="0" u="none">
                    <a:solidFill>
                      <a:srgbClr val="000000"/>
                    </a:solidFill>
                    <a:effectLst/>
                    <a:latin typeface="Times New Roman" pitchFamily="24"/>
                    <a:ea typeface="宋体" pitchFamily="24"/>
                    <a:cs typeface="宋体" pitchFamily="24"/>
                  </a:rPr>
                  <a:t>元，求</a:t>
                </a:r>
                <a:r>
                  <a:rPr lang="en-US" altLang="zh-CN" sz="2400" b="0" i="1" u="none">
                    <a:solidFill>
                      <a:srgbClr val="000000"/>
                    </a:solidFill>
                    <a:effectLst/>
                    <a:latin typeface="Times New Roman" pitchFamily="24"/>
                    <a:ea typeface="Times New Roman" pitchFamily="24"/>
                    <a:cs typeface="宋体" pitchFamily="24"/>
                  </a:rPr>
                  <a:t>m</a:t>
                </a:r>
                <a:r>
                  <a:rPr lang="zh-CN" altLang="zh-CN" sz="2400" b="0" i="0" u="none">
                    <a:solidFill>
                      <a:srgbClr val="000000"/>
                    </a:solidFill>
                    <a:effectLst/>
                    <a:latin typeface="Times New Roman" pitchFamily="24"/>
                    <a:ea typeface="宋体" pitchFamily="24"/>
                    <a:cs typeface="宋体" pitchFamily="24"/>
                  </a:rPr>
                  <a:t>的值</a:t>
                </a:r>
                <a:r>
                  <a:rPr lang="en-US" altLang="zh-CN" sz="2400" b="0" i="0" u="none">
                    <a:solidFill>
                      <a:srgbClr val="000000"/>
                    </a:solidFill>
                    <a:effectLst/>
                    <a:latin typeface="Times New Roman" pitchFamily="24"/>
                    <a:ea typeface="Times New Roman" pitchFamily="24"/>
                    <a:cs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黑体" pitchFamily="24"/>
                    <a:cs typeface="宋体" pitchFamily="24"/>
                  </a:rPr>
                  <a:t>解：（</a:t>
                </a:r>
                <a:r>
                  <a:rPr lang="en-US" altLang="zh-CN" sz="2400" b="0" i="0" u="none">
                    <a:solidFill>
                      <a:srgbClr val="FF0000">
                        <a:alpha val="0"/>
                      </a:srgbClr>
                    </a:solidFill>
                    <a:effectLst/>
                    <a:latin typeface="Times New Roman" pitchFamily="24"/>
                    <a:ea typeface="Times New Roman" pitchFamily="24"/>
                    <a:cs typeface="宋体" pitchFamily="24"/>
                  </a:rPr>
                  <a:t>1</a:t>
                </a:r>
                <a:r>
                  <a:rPr lang="zh-CN" altLang="zh-CN" sz="2400" b="0" i="0" u="none">
                    <a:solidFill>
                      <a:srgbClr val="FF0000">
                        <a:alpha val="0"/>
                      </a:srgbClr>
                    </a:solidFill>
                    <a:effectLst/>
                    <a:latin typeface="Times New Roman" pitchFamily="24"/>
                    <a:ea typeface="黑体" pitchFamily="24"/>
                    <a:cs typeface="宋体" pitchFamily="24"/>
                  </a:rPr>
                  <a:t>）</a:t>
                </a:r>
                <a:r>
                  <a:rPr lang="en-US" altLang="zh-CN" sz="2400" b="0" i="0" u="none">
                    <a:solidFill>
                      <a:srgbClr val="FF0000">
                        <a:alpha val="0"/>
                      </a:srgbClr>
                    </a:solidFill>
                    <a:effectLst/>
                    <a:latin typeface="宋体" pitchFamily="24"/>
                    <a:ea typeface="宋体" pitchFamily="24"/>
                    <a:cs typeface="宋体" pitchFamily="24"/>
                  </a:rPr>
                  <a:t>①</a:t>
                </a:r>
                <a:r>
                  <a:rPr lang="en-US" altLang="zh-CN" sz="2400" b="0" i="1" u="none">
                    <a:solidFill>
                      <a:srgbClr val="FF0000">
                        <a:alpha val="0"/>
                      </a:srgbClr>
                    </a:solidFill>
                    <a:effectLst/>
                    <a:latin typeface="Times New Roman" pitchFamily="24"/>
                    <a:ea typeface="Times New Roman" pitchFamily="24"/>
                    <a:cs typeface="宋体" pitchFamily="24"/>
                  </a:rPr>
                  <a:t>y</a:t>
                </a:r>
                <a:r>
                  <a:rPr lang="zh-CN" altLang="zh-CN" sz="2400" b="0" i="0" u="none">
                    <a:solidFill>
                      <a:srgbClr val="FF0000">
                        <a:alpha val="0"/>
                      </a:srgbClr>
                    </a:solidFill>
                    <a:effectLst/>
                    <a:latin typeface="Times New Roman" pitchFamily="24"/>
                    <a:ea typeface="宋体" pitchFamily="24"/>
                    <a:cs typeface="宋体" pitchFamily="24"/>
                  </a:rPr>
                  <a:t>＝</a:t>
                </a:r>
                <a:r>
                  <a:rPr lang="zh-CN"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2</a:t>
                </a:r>
                <a:r>
                  <a:rPr lang="en-US" altLang="zh-CN" sz="2400" b="0" i="1" u="none">
                    <a:solidFill>
                      <a:srgbClr val="FF0000">
                        <a:alpha val="0"/>
                      </a:srgbClr>
                    </a:solidFill>
                    <a:effectLst/>
                    <a:latin typeface="Times New Roman" pitchFamily="24"/>
                    <a:ea typeface="Times New Roman" pitchFamily="24"/>
                    <a:cs typeface="宋体" pitchFamily="24"/>
                  </a:rPr>
                  <a:t>x</a:t>
                </a:r>
                <a:r>
                  <a:rPr lang="zh-CN"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200</a:t>
                </a:r>
                <a:r>
                  <a:rPr lang="zh-CN" altLang="zh-CN" sz="2400" b="0" i="0" u="none">
                    <a:solidFill>
                      <a:srgbClr val="FF0000">
                        <a:alpha val="0"/>
                      </a:srgbClr>
                    </a:solidFill>
                    <a:effectLst/>
                    <a:latin typeface="Times New Roman" pitchFamily="24"/>
                    <a:ea typeface="黑体" pitchFamily="24"/>
                    <a:cs typeface="宋体" pitchFamily="24"/>
                  </a:rPr>
                  <a:t>；</a:t>
                </a:r>
                <a:r>
                  <a:rPr lang="zh-CN" altLang="zh-CN" sz="100" b="0" i="0" u="none">
                    <a:noFill/>
                    <a:effectLst/>
                    <a:latin typeface="Times New Roman"/>
                    <a:ea typeface="宋体"/>
                    <a:cs typeface="宋体"/>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黑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2</a:t>
                </a:r>
                <a:r>
                  <a:rPr lang="zh-CN" altLang="zh-CN" sz="2400" b="0" i="0" u="none">
                    <a:solidFill>
                      <a:srgbClr val="FF0000">
                        <a:alpha val="0"/>
                      </a:srgbClr>
                    </a:solidFill>
                    <a:effectLst/>
                    <a:latin typeface="Times New Roman" pitchFamily="24"/>
                    <a:ea typeface="黑体" pitchFamily="24"/>
                    <a:cs typeface="宋体" pitchFamily="24"/>
                  </a:rPr>
                  <a:t>）根据题意，得</a:t>
                </a:r>
                <a:r>
                  <a:rPr lang="en-US" altLang="zh-CN" sz="2400" b="0" i="1" u="none">
                    <a:solidFill>
                      <a:srgbClr val="FF0000">
                        <a:alpha val="0"/>
                      </a:srgbClr>
                    </a:solidFill>
                    <a:effectLst/>
                    <a:latin typeface="Times New Roman" pitchFamily="24"/>
                    <a:ea typeface="Times New Roman" pitchFamily="24"/>
                    <a:cs typeface="宋体" pitchFamily="24"/>
                  </a:rPr>
                  <a:t>ω</a:t>
                </a:r>
                <a:r>
                  <a:rPr lang="zh-CN" altLang="zh-CN" sz="2400" b="0" i="0" u="none">
                    <a:solidFill>
                      <a:srgbClr val="FF0000">
                        <a:alpha val="0"/>
                      </a:srgbClr>
                    </a:solidFill>
                    <a:effectLst/>
                    <a:latin typeface="Times New Roman" pitchFamily="24"/>
                    <a:ea typeface="宋体" pitchFamily="24"/>
                    <a:cs typeface="宋体" pitchFamily="24"/>
                  </a:rPr>
                  <a:t>＝</a:t>
                </a:r>
                <a:r>
                  <a:rPr lang="zh-CN" altLang="zh-CN" sz="2400" b="0" i="0" u="none">
                    <a:solidFill>
                      <a:srgbClr val="FF0000">
                        <a:alpha val="0"/>
                      </a:srgbClr>
                    </a:solidFill>
                    <a:effectLst/>
                    <a:latin typeface="Times New Roman" pitchFamily="24"/>
                    <a:ea typeface="黑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x</a:t>
                </a:r>
                <a:r>
                  <a:rPr lang="zh-CN"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40</a:t>
                </a:r>
                <a:r>
                  <a:rPr lang="zh-CN"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m</a:t>
                </a:r>
                <a:r>
                  <a:rPr lang="zh-CN" altLang="zh-CN" sz="2400" b="0" i="0" u="none">
                    <a:solidFill>
                      <a:srgbClr val="FF0000">
                        <a:alpha val="0"/>
                      </a:srgbClr>
                    </a:solidFill>
                    <a:effectLst/>
                    <a:latin typeface="Times New Roman" pitchFamily="24"/>
                    <a:ea typeface="黑体" pitchFamily="24"/>
                    <a:cs typeface="宋体" pitchFamily="24"/>
                  </a:rPr>
                  <a:t>）（</a:t>
                </a:r>
                <a:r>
                  <a:rPr lang="zh-CN"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2</a:t>
                </a:r>
                <a:r>
                  <a:rPr lang="en-US" altLang="zh-CN" sz="2400" b="0" i="1" u="none">
                    <a:solidFill>
                      <a:srgbClr val="FF0000">
                        <a:alpha val="0"/>
                      </a:srgbClr>
                    </a:solidFill>
                    <a:effectLst/>
                    <a:latin typeface="Times New Roman" pitchFamily="24"/>
                    <a:ea typeface="Times New Roman" pitchFamily="24"/>
                    <a:cs typeface="宋体" pitchFamily="24"/>
                  </a:rPr>
                  <a:t>x</a:t>
                </a:r>
                <a:r>
                  <a:rPr lang="zh-CN"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200</a:t>
                </a:r>
                <a:r>
                  <a:rPr lang="zh-CN" altLang="zh-CN" sz="2400" b="0" i="0" u="none">
                    <a:solidFill>
                      <a:srgbClr val="FF0000">
                        <a:alpha val="0"/>
                      </a:srgbClr>
                    </a:solidFill>
                    <a:effectLst/>
                    <a:latin typeface="Times New Roman" pitchFamily="24"/>
                    <a:ea typeface="黑体" pitchFamily="24"/>
                    <a:cs typeface="宋体" pitchFamily="24"/>
                  </a:rPr>
                  <a:t>）</a:t>
                </a:r>
                <a:r>
                  <a:rPr lang="zh-CN" altLang="zh-CN" sz="2400" b="0" i="0" u="none">
                    <a:solidFill>
                      <a:srgbClr val="FF0000">
                        <a:alpha val="0"/>
                      </a:srgbClr>
                    </a:solidFill>
                    <a:effectLst/>
                    <a:latin typeface="Times New Roman" pitchFamily="24"/>
                    <a:ea typeface="宋体" pitchFamily="24"/>
                    <a:cs typeface="宋体" pitchFamily="24"/>
                  </a:rPr>
                  <a:t>＝</a:t>
                </a:r>
                <a:r>
                  <a:rPr lang="zh-CN"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2</a:t>
                </a:r>
                <a:r>
                  <a:rPr lang="en-US" altLang="zh-CN" sz="2400" b="0" i="1" u="none">
                    <a:solidFill>
                      <a:srgbClr val="FF0000">
                        <a:alpha val="0"/>
                      </a:srgbClr>
                    </a:solidFill>
                    <a:effectLst/>
                    <a:latin typeface="Times New Roman" pitchFamily="24"/>
                    <a:ea typeface="Times New Roman" pitchFamily="24"/>
                    <a:cs typeface="宋体" pitchFamily="24"/>
                  </a:rPr>
                  <a:t>x</a:t>
                </a:r>
                <a:r>
                  <a:rPr lang="en-US" altLang="zh-CN" sz="2400" b="0" i="0" u="none" baseline="30000">
                    <a:solidFill>
                      <a:srgbClr val="FF0000">
                        <a:alpha val="0"/>
                      </a:srgbClr>
                    </a:solidFill>
                    <a:effectLst/>
                    <a:latin typeface="Times New Roman" pitchFamily="24"/>
                    <a:ea typeface="Times New Roman" pitchFamily="24"/>
                    <a:cs typeface="宋体" pitchFamily="24"/>
                  </a:rPr>
                  <a:t>2</a:t>
                </a:r>
                <a:r>
                  <a:rPr lang="zh-CN" altLang="zh-CN" sz="2400" b="0" i="0" u="none">
                    <a:solidFill>
                      <a:srgbClr val="FF0000">
                        <a:alpha val="0"/>
                      </a:srgbClr>
                    </a:solidFill>
                    <a:effectLst/>
                    <a:latin typeface="宋体" pitchFamily="24"/>
                    <a:ea typeface="宋体" pitchFamily="24"/>
                    <a:cs typeface="宋体" pitchFamily="24"/>
                  </a:rPr>
                  <a:t>＋</a:t>
                </a:r>
                <a:r>
                  <a:rPr lang="zh-CN" altLang="zh-CN" sz="2400" b="0" i="0" u="none">
                    <a:solidFill>
                      <a:srgbClr val="FF0000">
                        <a:alpha val="0"/>
                      </a:srgbClr>
                    </a:solidFill>
                    <a:effectLst/>
                    <a:latin typeface="Times New Roman" pitchFamily="24"/>
                    <a:ea typeface="黑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280</a:t>
                </a:r>
                <a:r>
                  <a:rPr lang="zh-CN"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2</a:t>
                </a:r>
                <a:r>
                  <a:rPr lang="en-US" altLang="zh-CN" sz="2400" b="0" i="1" u="none">
                    <a:solidFill>
                      <a:srgbClr val="FF0000">
                        <a:alpha val="0"/>
                      </a:srgbClr>
                    </a:solidFill>
                    <a:effectLst/>
                    <a:latin typeface="Times New Roman" pitchFamily="24"/>
                    <a:ea typeface="Times New Roman" pitchFamily="24"/>
                    <a:cs typeface="宋体" pitchFamily="24"/>
                  </a:rPr>
                  <a:t>m</a:t>
                </a:r>
                <a:r>
                  <a:rPr lang="zh-CN" altLang="zh-CN" sz="2400" b="0" i="0" u="none">
                    <a:solidFill>
                      <a:srgbClr val="FF0000">
                        <a:alpha val="0"/>
                      </a:srgbClr>
                    </a:solidFill>
                    <a:effectLst/>
                    <a:latin typeface="Times New Roman" pitchFamily="24"/>
                    <a:ea typeface="黑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x</a:t>
                </a:r>
                <a:r>
                  <a:rPr lang="zh-CN"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8000</a:t>
                </a:r>
                <a:r>
                  <a:rPr lang="zh-CN"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200</a:t>
                </a:r>
                <a:r>
                  <a:rPr lang="en-US" altLang="zh-CN" sz="2400" b="0" i="1" u="none">
                    <a:solidFill>
                      <a:srgbClr val="FF0000">
                        <a:alpha val="0"/>
                      </a:srgbClr>
                    </a:solidFill>
                    <a:effectLst/>
                    <a:latin typeface="Times New Roman" pitchFamily="24"/>
                    <a:ea typeface="Times New Roman" pitchFamily="24"/>
                    <a:cs typeface="宋体" pitchFamily="24"/>
                  </a:rPr>
                  <a:t>m</a:t>
                </a:r>
                <a:r>
                  <a:rPr lang="zh-CN" altLang="zh-CN" sz="2400" b="0" i="0" u="none">
                    <a:solidFill>
                      <a:srgbClr val="FF0000">
                        <a:alpha val="0"/>
                      </a:srgbClr>
                    </a:solidFill>
                    <a:effectLst/>
                    <a:latin typeface="Times New Roman" pitchFamily="24"/>
                    <a:ea typeface="黑体" pitchFamily="24"/>
                    <a:cs typeface="宋体" pitchFamily="24"/>
                  </a:rPr>
                  <a:t>，</a:t>
                </a:r>
                <a:r>
                  <a:rPr lang="zh-CN" altLang="zh-CN" sz="100" b="0" i="0" u="none">
                    <a:noFill/>
                    <a:effectLst/>
                    <a:latin typeface="Times New Roman"/>
                    <a:ea typeface="宋体"/>
                    <a:cs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cs typeface="宋体" pitchFamily="24"/>
                  </a:rPr>
                  <a:t>∵</a:t>
                </a:r>
                <a:r>
                  <a:rPr lang="zh-CN" altLang="zh-CN" sz="2400" b="0" i="0" u="none">
                    <a:solidFill>
                      <a:srgbClr val="FF0000">
                        <a:alpha val="0"/>
                      </a:srgbClr>
                    </a:solidFill>
                    <a:effectLst/>
                    <a:latin typeface="Times New Roman" pitchFamily="24"/>
                    <a:ea typeface="黑体" pitchFamily="24"/>
                    <a:cs typeface="宋体" pitchFamily="24"/>
                  </a:rPr>
                  <a:t>对称轴</a:t>
                </a:r>
                <a:r>
                  <a:rPr lang="en-US" altLang="zh-CN" sz="2400" b="0" i="1" u="none">
                    <a:solidFill>
                      <a:srgbClr val="FF0000">
                        <a:alpha val="0"/>
                      </a:srgbClr>
                    </a:solidFill>
                    <a:effectLst/>
                    <a:latin typeface="Times New Roman" pitchFamily="24"/>
                    <a:ea typeface="Times New Roman" pitchFamily="24"/>
                    <a:cs typeface="宋体" pitchFamily="24"/>
                  </a:rPr>
                  <a:t>x</a:t>
                </a:r>
                <a:r>
                  <a:rPr lang="zh-CN" altLang="zh-CN" sz="2400" b="0" i="0" u="none">
                    <a:solidFill>
                      <a:srgbClr val="FF0000">
                        <a:alpha val="0"/>
                      </a:srgbClr>
                    </a:solidFill>
                    <a:effectLst/>
                    <a:latin typeface="Times New Roman" pitchFamily="24"/>
                    <a:ea typeface="宋体" pitchFamily="24"/>
                    <a:cs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140+</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𝑚</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zh-CN" altLang="zh-CN" sz="2400" b="0" i="0" u="none">
                    <a:solidFill>
                      <a:srgbClr val="FF0000">
                        <a:alpha val="0"/>
                      </a:srgbClr>
                    </a:solidFill>
                    <a:effectLst/>
                    <a:latin typeface="Times New Roman" pitchFamily="24"/>
                    <a:ea typeface="黑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m</a:t>
                </a:r>
                <a:r>
                  <a:rPr lang="zh-CN" altLang="zh-CN" sz="2400" b="0" i="0" u="none">
                    <a:solidFill>
                      <a:srgbClr val="FF0000">
                        <a:alpha val="0"/>
                      </a:srgbClr>
                    </a:solidFill>
                    <a:effectLst/>
                    <a:latin typeface="Times New Roman"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0</a:t>
                </a:r>
                <a:r>
                  <a:rPr lang="zh-CN" altLang="zh-CN" sz="2400" b="0" i="0" u="none">
                    <a:solidFill>
                      <a:srgbClr val="FF0000">
                        <a:alpha val="0"/>
                      </a:srgbClr>
                    </a:solidFill>
                    <a:effectLst/>
                    <a:latin typeface="Times New Roman" pitchFamily="24"/>
                    <a:ea typeface="黑体" pitchFamily="24"/>
                    <a:cs typeface="宋体" pitchFamily="24"/>
                  </a:rPr>
                  <a:t>，</a:t>
                </a:r>
                <a:r>
                  <a:rPr lang="en-US" altLang="zh-CN" sz="2400" b="0" i="0" u="none">
                    <a:solidFill>
                      <a:srgbClr val="FF0000">
                        <a:alpha val="0"/>
                      </a:srgbClr>
                    </a:solidFill>
                    <a:effectLst/>
                    <a:latin typeface="宋体" pitchFamily="24"/>
                    <a:ea typeface="宋体" pitchFamily="24"/>
                    <a:cs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140+</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𝑚</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zh-CN" altLang="zh-CN" sz="2400" b="0" i="0" u="none">
                    <a:solidFill>
                      <a:srgbClr val="FF0000">
                        <a:alpha val="0"/>
                      </a:srgbClr>
                    </a:solidFill>
                    <a:effectLst/>
                    <a:latin typeface="Times New Roman"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65</a:t>
                </a:r>
                <a:r>
                  <a:rPr lang="zh-CN" altLang="zh-CN" sz="2400" b="0" i="0" u="none">
                    <a:solidFill>
                      <a:srgbClr val="FF0000">
                        <a:alpha val="0"/>
                      </a:srgbClr>
                    </a:solidFill>
                    <a:effectLst/>
                    <a:latin typeface="Times New Roman" pitchFamily="24"/>
                    <a:ea typeface="黑体" pitchFamily="24"/>
                    <a:cs typeface="宋体" pitchFamily="24"/>
                  </a:rPr>
                  <a:t>，</a:t>
                </a:r>
                <a:r>
                  <a:rPr lang="zh-CN" altLang="zh-CN" sz="100" b="0" i="0" u="none">
                    <a:noFill/>
                    <a:effectLst/>
                    <a:latin typeface="Times New Roman"/>
                    <a:ea typeface="宋体"/>
                    <a:cs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x</a:t>
                </a:r>
                <a:r>
                  <a:rPr lang="zh-CN" altLang="zh-CN" sz="2400" b="0" i="0" u="none">
                    <a:solidFill>
                      <a:srgbClr val="FF0000">
                        <a:alpha val="0"/>
                      </a:srgbClr>
                    </a:solidFill>
                    <a:effectLst/>
                    <a:latin typeface="Times New Roman"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65</a:t>
                </a:r>
                <a:r>
                  <a:rPr lang="zh-CN" altLang="zh-CN" sz="2400" b="0" i="0" u="none">
                    <a:solidFill>
                      <a:srgbClr val="FF0000">
                        <a:alpha val="0"/>
                      </a:srgbClr>
                    </a:solidFill>
                    <a:effectLst/>
                    <a:latin typeface="Times New Roman" pitchFamily="24"/>
                    <a:ea typeface="黑体" pitchFamily="24"/>
                    <a:cs typeface="宋体" pitchFamily="24"/>
                  </a:rPr>
                  <a:t>时，</a:t>
                </a:r>
                <a:r>
                  <a:rPr lang="en-US" altLang="zh-CN" sz="2400" b="0" i="1" u="none">
                    <a:solidFill>
                      <a:srgbClr val="FF0000">
                        <a:alpha val="0"/>
                      </a:srgbClr>
                    </a:solidFill>
                    <a:effectLst/>
                    <a:latin typeface="Times New Roman" pitchFamily="24"/>
                    <a:ea typeface="Times New Roman" pitchFamily="24"/>
                    <a:cs typeface="宋体" pitchFamily="24"/>
                  </a:rPr>
                  <a:t>ω</a:t>
                </a:r>
                <a:r>
                  <a:rPr lang="zh-CN" altLang="zh-CN" sz="2400" b="0" i="0" u="none">
                    <a:solidFill>
                      <a:srgbClr val="FF0000">
                        <a:alpha val="0"/>
                      </a:srgbClr>
                    </a:solidFill>
                    <a:effectLst/>
                    <a:latin typeface="Times New Roman" pitchFamily="24"/>
                    <a:ea typeface="黑体" pitchFamily="24"/>
                    <a:cs typeface="宋体" pitchFamily="24"/>
                  </a:rPr>
                  <a:t>取得最大值，为</a:t>
                </a:r>
                <a:r>
                  <a:rPr lang="en-US" altLang="zh-CN" sz="2400" b="0" i="0" u="none">
                    <a:solidFill>
                      <a:srgbClr val="FF0000">
                        <a:alpha val="0"/>
                      </a:srgbClr>
                    </a:solidFill>
                    <a:effectLst/>
                    <a:latin typeface="Times New Roman" pitchFamily="24"/>
                    <a:ea typeface="Times New Roman" pitchFamily="24"/>
                    <a:cs typeface="宋体" pitchFamily="24"/>
                  </a:rPr>
                  <a:t>1400</a:t>
                </a:r>
                <a:r>
                  <a:rPr lang="zh-CN" altLang="zh-CN" sz="2400" b="0" i="0" u="none">
                    <a:solidFill>
                      <a:srgbClr val="FF0000">
                        <a:alpha val="0"/>
                      </a:srgbClr>
                    </a:solidFill>
                    <a:effectLst/>
                    <a:latin typeface="Times New Roman" pitchFamily="24"/>
                    <a:ea typeface="黑体" pitchFamily="24"/>
                    <a:cs typeface="宋体" pitchFamily="24"/>
                  </a:rPr>
                  <a:t>，</a:t>
                </a:r>
                <a:r>
                  <a:rPr lang="zh-CN" altLang="zh-CN" sz="100" b="0" i="0" u="none">
                    <a:noFill/>
                    <a:effectLst/>
                    <a:latin typeface="Times New Roman"/>
                    <a:ea typeface="宋体"/>
                    <a:cs typeface="宋体"/>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黑体" pitchFamily="24"/>
                    <a:cs typeface="宋体" pitchFamily="24"/>
                  </a:rPr>
                  <a:t>即（</a:t>
                </a:r>
                <a:r>
                  <a:rPr lang="en-US" altLang="zh-CN" sz="2400" b="0" i="0" u="none">
                    <a:solidFill>
                      <a:srgbClr val="FF0000">
                        <a:alpha val="0"/>
                      </a:srgbClr>
                    </a:solidFill>
                    <a:effectLst/>
                    <a:latin typeface="Times New Roman" pitchFamily="24"/>
                    <a:ea typeface="Times New Roman" pitchFamily="24"/>
                    <a:cs typeface="宋体" pitchFamily="24"/>
                  </a:rPr>
                  <a:t>65</a:t>
                </a:r>
                <a:r>
                  <a:rPr lang="zh-CN"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40</a:t>
                </a:r>
                <a:r>
                  <a:rPr lang="zh-CN"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m</a:t>
                </a:r>
                <a:r>
                  <a:rPr lang="zh-CN" altLang="zh-CN" sz="2400" b="0" i="0" u="none">
                    <a:solidFill>
                      <a:srgbClr val="FF0000">
                        <a:alpha val="0"/>
                      </a:srgbClr>
                    </a:solidFill>
                    <a:effectLst/>
                    <a:latin typeface="Times New Roman" pitchFamily="24"/>
                    <a:ea typeface="黑体" pitchFamily="24"/>
                    <a:cs typeface="宋体" pitchFamily="24"/>
                  </a:rPr>
                  <a:t>）（</a:t>
                </a:r>
                <a:r>
                  <a:rPr lang="zh-CN"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2</a:t>
                </a:r>
                <a:r>
                  <a:rPr lang="en-US"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65</a:t>
                </a:r>
                <a:r>
                  <a:rPr lang="zh-CN"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200</a:t>
                </a:r>
                <a:r>
                  <a:rPr lang="zh-CN" altLang="zh-CN" sz="2400" b="0" i="0" u="none">
                    <a:solidFill>
                      <a:srgbClr val="FF0000">
                        <a:alpha val="0"/>
                      </a:srgbClr>
                    </a:solidFill>
                    <a:effectLst/>
                    <a:latin typeface="Times New Roman" pitchFamily="24"/>
                    <a:ea typeface="黑体" pitchFamily="24"/>
                    <a:cs typeface="宋体" pitchFamily="24"/>
                  </a:rPr>
                  <a:t>）</a:t>
                </a:r>
                <a:r>
                  <a:rPr lang="zh-CN" altLang="zh-CN" sz="2400" b="0" i="0" u="none">
                    <a:solidFill>
                      <a:srgbClr val="FF0000">
                        <a:alpha val="0"/>
                      </a:srgbClr>
                    </a:solidFill>
                    <a:effectLst/>
                    <a:latin typeface="Times New Roman"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1400</a:t>
                </a:r>
                <a:r>
                  <a:rPr lang="zh-CN" altLang="zh-CN" sz="2400" b="0" i="0" u="none">
                    <a:solidFill>
                      <a:srgbClr val="FF0000">
                        <a:alpha val="0"/>
                      </a:srgbClr>
                    </a:solidFill>
                    <a:effectLst/>
                    <a:latin typeface="Times New Roman" pitchFamily="24"/>
                    <a:ea typeface="黑体" pitchFamily="24"/>
                    <a:cs typeface="宋体" pitchFamily="24"/>
                  </a:rPr>
                  <a:t>，</a:t>
                </a:r>
                <a:r>
                  <a:rPr lang="zh-CN" altLang="zh-CN" sz="100" b="0" i="0" u="none">
                    <a:noFill/>
                    <a:effectLst/>
                    <a:latin typeface="Times New Roman"/>
                    <a:ea typeface="宋体"/>
                    <a:cs typeface="宋体"/>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黑体" pitchFamily="24"/>
                    <a:cs typeface="宋体" pitchFamily="24"/>
                  </a:rPr>
                  <a:t>解得</a:t>
                </a:r>
                <a:r>
                  <a:rPr lang="en-US" altLang="zh-CN" sz="2400" b="0" i="1" u="none">
                    <a:solidFill>
                      <a:srgbClr val="FF0000">
                        <a:alpha val="0"/>
                      </a:srgbClr>
                    </a:solidFill>
                    <a:effectLst/>
                    <a:latin typeface="Times New Roman" pitchFamily="24"/>
                    <a:ea typeface="Times New Roman" pitchFamily="24"/>
                    <a:cs typeface="宋体" pitchFamily="24"/>
                  </a:rPr>
                  <a:t>m</a:t>
                </a:r>
                <a:r>
                  <a:rPr lang="zh-CN" altLang="zh-CN" sz="2400" b="0" i="0" u="none">
                    <a:solidFill>
                      <a:srgbClr val="FF0000">
                        <a:alpha val="0"/>
                      </a:srgbClr>
                    </a:solidFill>
                    <a:effectLst/>
                    <a:latin typeface="Times New Roman"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5.</a:t>
                </a:r>
                <a:r>
                  <a:rPr lang="zh-CN" altLang="zh-CN" sz="100" b="0" i="0" u="none">
                    <a:noFill/>
                    <a:effectLst/>
                    <a:latin typeface="Times New Roman"/>
                    <a:ea typeface="宋体"/>
                    <a:cs typeface="宋体"/>
                  </a:rPr>
                  <a:t>⁠</a:t>
                </a:r>
              </a:p>
            </p:txBody>
          </p:sp>
        </mc:Choice>
        <mc:Fallback xmlns:a16="http://schemas.microsoft.com/office/drawing/2014/main" xmlns="">
          <p:sp>
            <p:nvSpPr>
              <p:cNvPr id="10940" name="yt_shape_10940" descr="{&quot;rangeId&quot;:18}"/>
              <p:cNvSpPr txBox="1">
                <a:spLocks noRot="1" noChangeAspect="1" noMove="1" noResize="1" noEditPoints="1" noAdjustHandles="1" noChangeArrowheads="1" noChangeShapeType="1" noTextEdit="1"/>
              </p:cNvSpPr>
              <p:nvPr/>
            </p:nvSpPr>
            <p:spPr>
              <a:xfrm>
                <a:off x="540119" y="1134700"/>
                <a:ext cx="11111999" cy="4948599"/>
              </a:xfrm>
              <a:prstGeom prst="rect">
                <a:avLst/>
              </a:prstGeom>
              <a:blipFill>
                <a:blip r:embed="rId2"/>
                <a:stretch>
                  <a:fillRect l="-1701" t="-985" r="-1098" b="-2956"/>
                </a:stretch>
              </a:blipFill>
            </p:spPr>
            <p:txBody>
              <a:bodyPr/>
              <a:lstStyle/>
              <a:p>
                <a:r>
                  <a:rPr lang="zh-CN" altLang="en-US">
                    <a:noFill/>
                  </a:rPr>
                  <a:t> </a:t>
                </a:r>
              </a:p>
            </p:txBody>
          </p:sp>
        </mc:Fallback>
      </mc:AlternateContent>
      <p:sp>
        <p:nvSpPr>
          <p:cNvPr id="3" name="文本框 2">
            <a:extLst>
              <a:ext uri="{FF2B5EF4-FFF2-40B4-BE49-F238E27FC236}">
                <a16:creationId xmlns:a16="http://schemas.microsoft.com/office/drawing/2014/main" id="{A0604095-4F1E-0F35-9C48-79036F94EAD2}"/>
              </a:ext>
            </a:extLst>
          </p:cNvPr>
          <p:cNvSpPr txBox="1"/>
          <p:nvPr/>
        </p:nvSpPr>
        <p:spPr>
          <a:xfrm>
            <a:off x="450108" y="2564904"/>
            <a:ext cx="11201773" cy="569100"/>
          </a:xfrm>
          <a:prstGeom prst="rect">
            <a:avLst/>
          </a:prstGeom>
          <a:noFill/>
        </p:spPr>
        <p:txBody>
          <a:bodyPr vert="horz" wrap="none" rtlCol="0">
            <a:noAutofit/>
          </a:bodyPr>
          <a:lstStyle/>
          <a:p>
            <a:pPr>
              <a:lnSpc>
                <a:spcPct val="129999"/>
              </a:lnSpc>
            </a:pPr>
            <a:r>
              <a:rPr lang="zh-CN" altLang="zh-CN" sz="2400" dirty="0">
                <a:solidFill>
                  <a:srgbClr val="FF0000"/>
                </a:solidFill>
                <a:latin typeface="Times New Roman" pitchFamily="24"/>
                <a:ea typeface="黑体" pitchFamily="24"/>
                <a:cs typeface="宋体" pitchFamily="24"/>
              </a:rPr>
              <a:t>解： </a:t>
            </a:r>
            <a:r>
              <a:rPr kumimoji="0" lang="zh-CN" altLang="zh-CN" sz="2400" b="0" i="0" strike="noStrike" kern="1200" cap="none" spc="0" normalizeH="0" baseline="0" noProof="0" dirty="0">
                <a:ln>
                  <a:noFill/>
                </a:ln>
                <a:solidFill>
                  <a:srgbClr val="FF0000"/>
                </a:solidFill>
                <a:effectLst/>
                <a:uLnTx/>
                <a:uFillTx/>
                <a:latin typeface="Times New Roman" pitchFamily="24"/>
                <a:ea typeface="黑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2</a:t>
            </a:r>
            <a:r>
              <a:rPr kumimoji="0" lang="zh-CN" altLang="zh-CN" sz="2400" b="0" i="0" strike="noStrike" kern="1200" cap="none" spc="0" normalizeH="0" baseline="0" noProof="0" dirty="0">
                <a:ln>
                  <a:noFill/>
                </a:ln>
                <a:solidFill>
                  <a:srgbClr val="FF0000"/>
                </a:solidFill>
                <a:effectLst/>
                <a:uLnTx/>
                <a:uFillTx/>
                <a:latin typeface="Times New Roman" pitchFamily="24"/>
                <a:ea typeface="黑体" pitchFamily="24"/>
                <a:cs typeface="宋体" pitchFamily="24"/>
              </a:rPr>
              <a:t>）根据题意，得</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ω</a:t>
            </a:r>
            <a:r>
              <a:rPr kumimoji="0" lang="zh-CN" altLang="zh-CN" sz="2400" b="0" i="0" strike="noStrike" kern="1200" cap="none" spc="0" normalizeH="0" baseline="0" noProof="0" dirty="0">
                <a:ln>
                  <a:noFill/>
                </a:ln>
                <a:solidFill>
                  <a:srgbClr val="FF0000"/>
                </a:solidFill>
                <a:effectLst/>
                <a:uLnTx/>
                <a:uFillTx/>
                <a:latin typeface="Times New Roman" pitchFamily="24"/>
                <a:ea typeface="宋体" pitchFamily="24"/>
                <a:cs typeface="宋体" pitchFamily="24"/>
              </a:rPr>
              <a:t>＝</a:t>
            </a:r>
            <a:r>
              <a:rPr kumimoji="0" lang="zh-CN" altLang="zh-CN" sz="2400" b="0" i="0" strike="noStrike" kern="1200" cap="none" spc="0" normalizeH="0" baseline="0" noProof="0" dirty="0">
                <a:ln>
                  <a:noFill/>
                </a:ln>
                <a:solidFill>
                  <a:srgbClr val="FF0000"/>
                </a:solidFill>
                <a:effectLst/>
                <a:uLnTx/>
                <a:uFillTx/>
                <a:latin typeface="Times New Roman" pitchFamily="24"/>
                <a:ea typeface="黑体" pitchFamily="24"/>
                <a:cs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x</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40</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m</a:t>
            </a:r>
            <a:r>
              <a:rPr kumimoji="0" lang="zh-CN" altLang="zh-CN" sz="2400" b="0" i="0" strike="noStrike" kern="1200" cap="none" spc="0" normalizeH="0" baseline="0" noProof="0" dirty="0">
                <a:ln>
                  <a:noFill/>
                </a:ln>
                <a:solidFill>
                  <a:srgbClr val="FF0000"/>
                </a:solidFill>
                <a:effectLst/>
                <a:uLnTx/>
                <a:uFillTx/>
                <a:latin typeface="Times New Roman" pitchFamily="24"/>
                <a:ea typeface="黑体" pitchFamily="24"/>
                <a:cs typeface="宋体" pitchFamily="24"/>
              </a:rPr>
              <a:t>）（</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2</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x</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200</a:t>
            </a:r>
            <a:r>
              <a:rPr kumimoji="0" lang="zh-CN" altLang="zh-CN" sz="2400" b="0" i="0" strike="noStrike" kern="1200" cap="none" spc="0" normalizeH="0" baseline="0" noProof="0" dirty="0">
                <a:ln>
                  <a:noFill/>
                </a:ln>
                <a:solidFill>
                  <a:srgbClr val="FF0000"/>
                </a:solidFill>
                <a:effectLst/>
                <a:uLnTx/>
                <a:uFillTx/>
                <a:latin typeface="Times New Roman" pitchFamily="24"/>
                <a:ea typeface="黑体" pitchFamily="24"/>
                <a:cs typeface="宋体" pitchFamily="24"/>
              </a:rPr>
              <a:t>）</a:t>
            </a:r>
            <a:endParaRPr lang="zh-CN" altLang="en-US" dirty="0">
              <a:solidFill>
                <a:srgbClr val="FF0000"/>
              </a:solidFill>
            </a:endParaRPr>
          </a:p>
        </p:txBody>
      </p:sp>
      <p:sp>
        <p:nvSpPr>
          <p:cNvPr id="4" name="文本框 3">
            <a:extLst>
              <a:ext uri="{FF2B5EF4-FFF2-40B4-BE49-F238E27FC236}">
                <a16:creationId xmlns:a16="http://schemas.microsoft.com/office/drawing/2014/main" id="{4588D791-4833-5F1E-29E6-90DA0785FDD3}"/>
              </a:ext>
            </a:extLst>
          </p:cNvPr>
          <p:cNvSpPr txBox="1"/>
          <p:nvPr/>
        </p:nvSpPr>
        <p:spPr>
          <a:xfrm>
            <a:off x="450108" y="3040392"/>
            <a:ext cx="5357860" cy="569100"/>
          </a:xfrm>
          <a:prstGeom prst="rect">
            <a:avLst/>
          </a:prstGeom>
          <a:noFill/>
        </p:spPr>
        <p:txBody>
          <a:bodyPr vert="horz" wrap="none" rtlCol="0">
            <a:noAutofit/>
          </a:bodyPr>
          <a:lstStyle/>
          <a:p>
            <a:pPr>
              <a:lnSpc>
                <a:spcPct val="129999"/>
              </a:lnSpc>
            </a:pPr>
            <a:r>
              <a:rPr lang="zh-CN" altLang="zh-CN" sz="2400" dirty="0">
                <a:solidFill>
                  <a:srgbClr val="FF0000"/>
                </a:solidFill>
                <a:latin typeface="Times New Roman" pitchFamily="24"/>
                <a:ea typeface="宋体" pitchFamily="24"/>
                <a:cs typeface="宋体" pitchFamily="24"/>
              </a:rPr>
              <a:t>＝</a:t>
            </a:r>
            <a:r>
              <a:rPr lang="zh-CN" altLang="zh-CN" sz="2400" dirty="0">
                <a:solidFill>
                  <a:srgbClr val="FF0000"/>
                </a:solidFill>
                <a:latin typeface="宋体" pitchFamily="24"/>
                <a:ea typeface="宋体" pitchFamily="24"/>
                <a:cs typeface="宋体" pitchFamily="24"/>
              </a:rPr>
              <a:t>－</a:t>
            </a:r>
            <a:r>
              <a:rPr lang="en-US" altLang="zh-CN" sz="2400" dirty="0">
                <a:solidFill>
                  <a:srgbClr val="FF0000"/>
                </a:solidFill>
                <a:latin typeface="Times New Roman" pitchFamily="24"/>
                <a:ea typeface="Times New Roman" pitchFamily="24"/>
                <a:cs typeface="宋体" pitchFamily="24"/>
              </a:rPr>
              <a:t>2</a:t>
            </a:r>
            <a:r>
              <a:rPr lang="en-US" altLang="zh-CN" sz="2400" i="1" dirty="0">
                <a:solidFill>
                  <a:srgbClr val="FF0000"/>
                </a:solidFill>
                <a:latin typeface="Times New Roman" pitchFamily="24"/>
                <a:ea typeface="Times New Roman" pitchFamily="24"/>
                <a:cs typeface="宋体" pitchFamily="24"/>
              </a:rPr>
              <a:t>x</a:t>
            </a:r>
            <a:r>
              <a:rPr lang="en-US" altLang="zh-CN" sz="2400" baseline="30000" dirty="0">
                <a:solidFill>
                  <a:srgbClr val="FF0000"/>
                </a:solidFill>
                <a:latin typeface="Times New Roman" pitchFamily="24"/>
                <a:ea typeface="Times New Roman" pitchFamily="24"/>
                <a:cs typeface="宋体" pitchFamily="24"/>
              </a:rPr>
              <a:t>2</a:t>
            </a:r>
            <a:r>
              <a:rPr lang="zh-CN" altLang="zh-CN" sz="2400" dirty="0">
                <a:solidFill>
                  <a:srgbClr val="FF0000"/>
                </a:solidFill>
                <a:latin typeface="宋体" pitchFamily="24"/>
                <a:ea typeface="宋体" pitchFamily="24"/>
                <a:cs typeface="宋体" pitchFamily="24"/>
              </a:rPr>
              <a:t>＋</a:t>
            </a:r>
            <a:r>
              <a:rPr lang="zh-CN" altLang="zh-CN" sz="2400" dirty="0">
                <a:solidFill>
                  <a:srgbClr val="FF0000"/>
                </a:solidFill>
                <a:latin typeface="Times New Roman" pitchFamily="24"/>
                <a:ea typeface="黑体" pitchFamily="24"/>
                <a:cs typeface="宋体" pitchFamily="24"/>
              </a:rPr>
              <a:t>（</a:t>
            </a:r>
            <a:r>
              <a:rPr lang="en-US" altLang="zh-CN" sz="2400" dirty="0">
                <a:solidFill>
                  <a:srgbClr val="FF0000"/>
                </a:solidFill>
                <a:latin typeface="Times New Roman" pitchFamily="24"/>
                <a:ea typeface="Times New Roman" pitchFamily="24"/>
                <a:cs typeface="宋体" pitchFamily="24"/>
              </a:rPr>
              <a:t>280</a:t>
            </a:r>
            <a:r>
              <a:rPr lang="zh-CN" altLang="zh-CN" sz="2400" dirty="0">
                <a:solidFill>
                  <a:srgbClr val="FF0000"/>
                </a:solidFill>
                <a:latin typeface="宋体" pitchFamily="24"/>
                <a:ea typeface="宋体" pitchFamily="24"/>
                <a:cs typeface="宋体" pitchFamily="24"/>
              </a:rPr>
              <a:t>＋</a:t>
            </a:r>
            <a:r>
              <a:rPr lang="en-US" altLang="zh-CN" sz="2400" dirty="0">
                <a:solidFill>
                  <a:srgbClr val="FF0000"/>
                </a:solidFill>
                <a:latin typeface="Times New Roman" pitchFamily="24"/>
                <a:ea typeface="Times New Roman" pitchFamily="24"/>
                <a:cs typeface="宋体" pitchFamily="24"/>
              </a:rPr>
              <a:t>2</a:t>
            </a:r>
            <a:r>
              <a:rPr lang="en-US" altLang="zh-CN" sz="2400" i="1" dirty="0">
                <a:solidFill>
                  <a:srgbClr val="FF0000"/>
                </a:solidFill>
                <a:latin typeface="Times New Roman" pitchFamily="24"/>
                <a:ea typeface="Times New Roman" pitchFamily="24"/>
                <a:cs typeface="宋体" pitchFamily="24"/>
              </a:rPr>
              <a:t>m</a:t>
            </a:r>
            <a:r>
              <a:rPr lang="zh-CN" altLang="zh-CN" sz="2400" dirty="0">
                <a:solidFill>
                  <a:srgbClr val="FF0000"/>
                </a:solidFill>
                <a:latin typeface="Times New Roman" pitchFamily="24"/>
                <a:ea typeface="黑体" pitchFamily="24"/>
                <a:cs typeface="宋体" pitchFamily="24"/>
              </a:rPr>
              <a:t>）</a:t>
            </a:r>
            <a:r>
              <a:rPr lang="en-US" altLang="zh-CN" sz="2400" i="1" dirty="0">
                <a:solidFill>
                  <a:srgbClr val="FF0000"/>
                </a:solidFill>
                <a:latin typeface="Times New Roman" pitchFamily="24"/>
                <a:ea typeface="Times New Roman" pitchFamily="24"/>
                <a:cs typeface="宋体" pitchFamily="24"/>
              </a:rPr>
              <a:t>x</a:t>
            </a:r>
            <a:r>
              <a:rPr lang="zh-CN" altLang="zh-CN" sz="2400" dirty="0">
                <a:solidFill>
                  <a:srgbClr val="FF0000"/>
                </a:solidFill>
                <a:latin typeface="宋体" pitchFamily="24"/>
                <a:ea typeface="宋体" pitchFamily="24"/>
                <a:cs typeface="宋体" pitchFamily="24"/>
              </a:rPr>
              <a:t>－</a:t>
            </a:r>
            <a:r>
              <a:rPr lang="en-US" altLang="zh-CN" sz="2400" dirty="0">
                <a:solidFill>
                  <a:srgbClr val="FF0000"/>
                </a:solidFill>
                <a:latin typeface="Times New Roman" pitchFamily="24"/>
                <a:ea typeface="Times New Roman" pitchFamily="24"/>
                <a:cs typeface="宋体" pitchFamily="24"/>
              </a:rPr>
              <a:t>8000</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200</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m</a:t>
            </a:r>
            <a:r>
              <a:rPr kumimoji="0" lang="zh-CN" altLang="zh-CN" sz="2400" b="0" i="0" strike="noStrike" kern="1200" cap="none" spc="0" normalizeH="0" baseline="0" noProof="0" dirty="0">
                <a:ln>
                  <a:noFill/>
                </a:ln>
                <a:solidFill>
                  <a:srgbClr val="FF0000"/>
                </a:solidFill>
                <a:effectLst/>
                <a:uLnTx/>
                <a:uFillTx/>
                <a:latin typeface="Times New Roman" pitchFamily="24"/>
                <a:ea typeface="黑体" pitchFamily="24"/>
                <a:cs typeface="宋体" pitchFamily="24"/>
              </a:rPr>
              <a:t>，</a:t>
            </a:r>
            <a:endParaRPr lang="zh-CN" altLang="en-US" dirty="0">
              <a:solidFill>
                <a:srgbClr val="FF0000"/>
              </a:solidFill>
            </a:endParaRPr>
          </a:p>
        </p:txBody>
      </p:sp>
      <mc:AlternateContent xmlns:mc="http://schemas.openxmlformats.org/markup-compatibility/2006">
        <mc:Choice xmlns:a14="http://schemas.microsoft.com/office/drawing/2010/main" Requires="a14">
          <p:sp>
            <p:nvSpPr>
              <p:cNvPr id="5" name="文本框 4">
                <a:extLst>
                  <a:ext uri="{FF2B5EF4-FFF2-40B4-BE49-F238E27FC236}">
                    <a16:creationId xmlns:a16="http://schemas.microsoft.com/office/drawing/2014/main" id="{29BD0512-13EE-4AC9-1D88-3DD8939958C5}"/>
                  </a:ext>
                </a:extLst>
              </p:cNvPr>
              <p:cNvSpPr txBox="1"/>
              <p:nvPr/>
            </p:nvSpPr>
            <p:spPr>
              <a:xfrm>
                <a:off x="450108" y="3515880"/>
                <a:ext cx="5864606" cy="766077"/>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对称轴</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x</a:t>
                </a:r>
                <a:r>
                  <a:rPr kumimoji="0" lang="zh-CN" altLang="zh-CN" sz="2400" b="0" i="0" strike="noStrike" kern="1200" cap="none" spc="0" normalizeH="0" baseline="0" noProof="0">
                    <a:ln>
                      <a:noFill/>
                    </a:ln>
                    <a:solidFill>
                      <a:srgbClr val="FF0000"/>
                    </a:solidFill>
                    <a:effectLst/>
                    <a:uLnTx/>
                    <a:uFillTx/>
                    <a:latin typeface="Times New Roman"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140+</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𝑚</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m</a:t>
                </a:r>
                <a:r>
                  <a:rPr kumimoji="0" lang="zh-CN" altLang="zh-CN" sz="2400" b="0" i="0" strike="noStrike" kern="1200" cap="none" spc="0" normalizeH="0" baseline="0" noProof="0">
                    <a:ln>
                      <a:noFill/>
                    </a:ln>
                    <a:solidFill>
                      <a:srgbClr val="FF0000"/>
                    </a:solidFill>
                    <a:effectLst/>
                    <a:uLnTx/>
                    <a:uFillTx/>
                    <a:latin typeface="Times New Roman"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0</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140+</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𝑚</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zh-CN" altLang="zh-CN" sz="2400" b="0" i="0" strike="noStrike" kern="1200" cap="none" spc="0" normalizeH="0" baseline="0" noProof="0">
                    <a:ln>
                      <a:noFill/>
                    </a:ln>
                    <a:solidFill>
                      <a:srgbClr val="FF0000"/>
                    </a:solidFill>
                    <a:effectLst/>
                    <a:uLnTx/>
                    <a:uFillTx/>
                    <a:latin typeface="Times New Roman"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65</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endParaRPr lang="zh-CN" altLang="en-US">
                  <a:solidFill>
                    <a:srgbClr val="FF0000"/>
                  </a:solidFill>
                </a:endParaRPr>
              </a:p>
            </p:txBody>
          </p:sp>
        </mc:Choice>
        <mc:Fallback>
          <p:sp>
            <p:nvSpPr>
              <p:cNvPr id="5" name="文本框 4">
                <a:extLst>
                  <a:ext uri="{FF2B5EF4-FFF2-40B4-BE49-F238E27FC236}">
                    <a16:creationId xmlns:a16="http://schemas.microsoft.com/office/drawing/2014/main" id="{29BD0512-13EE-4AC9-1D88-3DD8939958C5}"/>
                  </a:ext>
                </a:extLst>
              </p:cNvPr>
              <p:cNvSpPr txBox="1">
                <a:spLocks noRot="1" noChangeAspect="1" noMove="1" noResize="1" noEditPoints="1" noAdjustHandles="1" noChangeArrowheads="1" noChangeShapeType="1" noTextEdit="1"/>
              </p:cNvSpPr>
              <p:nvPr/>
            </p:nvSpPr>
            <p:spPr>
              <a:xfrm>
                <a:off x="450108" y="3515880"/>
                <a:ext cx="5864606" cy="766077"/>
              </a:xfrm>
              <a:prstGeom prst="rect">
                <a:avLst/>
              </a:prstGeom>
              <a:blipFill>
                <a:blip r:embed="rId3"/>
                <a:stretch>
                  <a:fillRect l="-1663" r="-1663" b="-5600"/>
                </a:stretch>
              </a:blipFill>
            </p:spPr>
            <p:txBody>
              <a:bodyPr/>
              <a:lstStyle/>
              <a:p>
                <a:r>
                  <a:rPr lang="zh-CN" altLang="en-US">
                    <a:noFill/>
                  </a:rPr>
                  <a:t> </a:t>
                </a:r>
              </a:p>
            </p:txBody>
          </p:sp>
        </mc:Fallback>
      </mc:AlternateContent>
      <p:sp>
        <p:nvSpPr>
          <p:cNvPr id="6" name="文本框 5">
            <a:extLst>
              <a:ext uri="{FF2B5EF4-FFF2-40B4-BE49-F238E27FC236}">
                <a16:creationId xmlns:a16="http://schemas.microsoft.com/office/drawing/2014/main" id="{484AC2BD-72CC-E513-27F7-1EA852266EAA}"/>
              </a:ext>
            </a:extLst>
          </p:cNvPr>
          <p:cNvSpPr txBox="1"/>
          <p:nvPr/>
        </p:nvSpPr>
        <p:spPr>
          <a:xfrm>
            <a:off x="450108" y="4188345"/>
            <a:ext cx="5102923"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x</a:t>
            </a:r>
            <a:r>
              <a:rPr kumimoji="0" lang="zh-CN" altLang="zh-CN" sz="2400" b="0" i="0" strike="noStrike" kern="1200" cap="none" spc="0" normalizeH="0" baseline="0" noProof="0">
                <a:ln>
                  <a:noFill/>
                </a:ln>
                <a:solidFill>
                  <a:srgbClr val="FF0000"/>
                </a:solidFill>
                <a:effectLst/>
                <a:uLnTx/>
                <a:uFillTx/>
                <a:latin typeface="Times New Roman"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65</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时，</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ω</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取得最大值，为</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1400</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endParaRPr lang="zh-CN" altLang="en-US">
              <a:solidFill>
                <a:srgbClr val="FF0000"/>
              </a:solidFill>
            </a:endParaRPr>
          </a:p>
        </p:txBody>
      </p:sp>
      <p:sp>
        <p:nvSpPr>
          <p:cNvPr id="7" name="文本框 6">
            <a:extLst>
              <a:ext uri="{FF2B5EF4-FFF2-40B4-BE49-F238E27FC236}">
                <a16:creationId xmlns:a16="http://schemas.microsoft.com/office/drawing/2014/main" id="{E85ED558-F3DE-09E3-7C26-1AB0546E5544}"/>
              </a:ext>
            </a:extLst>
          </p:cNvPr>
          <p:cNvSpPr txBox="1"/>
          <p:nvPr/>
        </p:nvSpPr>
        <p:spPr>
          <a:xfrm>
            <a:off x="450108" y="4663833"/>
            <a:ext cx="6191948"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即（</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65</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40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m</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2</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65</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200</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r>
              <a:rPr kumimoji="0" lang="zh-CN" altLang="zh-CN" sz="2400" b="0" i="0" strike="noStrike" kern="1200" cap="none" spc="0" normalizeH="0" baseline="0" noProof="0">
                <a:ln>
                  <a:noFill/>
                </a:ln>
                <a:solidFill>
                  <a:srgbClr val="FF0000"/>
                </a:solidFill>
                <a:effectLst/>
                <a:uLnTx/>
                <a:uFillTx/>
                <a:latin typeface="Times New Roman"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1400</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endParaRPr lang="zh-CN" altLang="en-US">
              <a:solidFill>
                <a:srgbClr val="FF0000"/>
              </a:solidFill>
            </a:endParaRPr>
          </a:p>
        </p:txBody>
      </p:sp>
      <p:sp>
        <p:nvSpPr>
          <p:cNvPr id="8" name="文本框 7">
            <a:extLst>
              <a:ext uri="{FF2B5EF4-FFF2-40B4-BE49-F238E27FC236}">
                <a16:creationId xmlns:a16="http://schemas.microsoft.com/office/drawing/2014/main" id="{BEBCD0D7-D83C-BCA2-4879-5FB0E3D8D649}"/>
              </a:ext>
            </a:extLst>
          </p:cNvPr>
          <p:cNvSpPr txBox="1"/>
          <p:nvPr/>
        </p:nvSpPr>
        <p:spPr>
          <a:xfrm>
            <a:off x="450108" y="5139321"/>
            <a:ext cx="1543749"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解得</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m</a:t>
            </a:r>
            <a:r>
              <a:rPr kumimoji="0" lang="zh-CN" altLang="zh-CN" sz="2400" b="0" i="0" strike="noStrike" kern="1200" cap="none" spc="0" normalizeH="0" baseline="0" noProof="0">
                <a:ln>
                  <a:noFill/>
                </a:ln>
                <a:solidFill>
                  <a:srgbClr val="FF0000"/>
                </a:solidFill>
                <a:effectLst/>
                <a:uLnTx/>
                <a:uFillTx/>
                <a:latin typeface="Times New Roman"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5.</a:t>
            </a:r>
            <a:endParaRPr lang="zh-CN" altLang="en-US">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blinds(horizontal)">
                                      <p:cBhvr>
                                        <p:cTn id="10" dur="500"/>
                                        <p:tgtEl>
                                          <p:spTgt spid="4">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animEffect transition="in" filter="blinds(horizontal)">
                                      <p:cBhvr>
                                        <p:cTn id="15" dur="500"/>
                                        <p:tgtEl>
                                          <p:spTgt spid="5">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6">
                                            <p:txEl>
                                              <p:pRg st="0" end="0"/>
                                            </p:txEl>
                                          </p:spTgt>
                                        </p:tgtEl>
                                        <p:attrNameLst>
                                          <p:attrName>style.visibility</p:attrName>
                                        </p:attrNameLst>
                                      </p:cBhvr>
                                      <p:to>
                                        <p:strVal val="visible"/>
                                      </p:to>
                                    </p:set>
                                    <p:animEffect transition="in" filter="blinds(horizontal)">
                                      <p:cBhvr>
                                        <p:cTn id="20" dur="500"/>
                                        <p:tgtEl>
                                          <p:spTgt spid="6">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7">
                                            <p:txEl>
                                              <p:pRg st="0" end="0"/>
                                            </p:txEl>
                                          </p:spTgt>
                                        </p:tgtEl>
                                        <p:attrNameLst>
                                          <p:attrName>style.visibility</p:attrName>
                                        </p:attrNameLst>
                                      </p:cBhvr>
                                      <p:to>
                                        <p:strVal val="visible"/>
                                      </p:to>
                                    </p:set>
                                    <p:animEffect transition="in" filter="blinds(horizontal)">
                                      <p:cBhvr>
                                        <p:cTn id="25" dur="500"/>
                                        <p:tgtEl>
                                          <p:spTgt spid="7">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8">
                                            <p:txEl>
                                              <p:pRg st="0" end="0"/>
                                            </p:txEl>
                                          </p:spTgt>
                                        </p:tgtEl>
                                        <p:attrNameLst>
                                          <p:attrName>style.visibility</p:attrName>
                                        </p:attrNameLst>
                                      </p:cBhvr>
                                      <p:to>
                                        <p:strVal val="visible"/>
                                      </p:to>
                                    </p:set>
                                    <p:animEffect transition="in" filter="blinds(horizontal)">
                                      <p:cBhvr>
                                        <p:cTn id="30"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4" grpId="0" build="allAtOnce"/>
      <p:bldP spid="5" grpId="0" build="allAtOnce"/>
      <p:bldP spid="6" grpId="0" build="allAtOnce"/>
      <p:bldP spid="7" grpId="0" build="allAtOnce"/>
      <p:bldP spid="8" grpId="0" build="allAtOnce"/>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946" name="yt_shape_10946"/>
          <p:cNvSpPr txBox="1"/>
          <p:nvPr/>
        </p:nvSpPr>
        <p:spPr>
          <a:xfrm>
            <a:off x="540000" y="2412694"/>
            <a:ext cx="1279838" cy="288156"/>
          </a:xfrm>
          <a:prstGeom prst="rect">
            <a:avLst/>
          </a:prstGeom>
        </p:spPr>
        <p:txBody>
          <a:bodyPr vert="horz" wrap="none" lIns="0" tIns="0" rIns="0" bIns="0" rtlCol="0">
            <a:spAutoFit/>
          </a:bodyPr>
          <a:lstStyle/>
          <a:p>
            <a:pPr algn="l" eaLnBrk="1" latinLnBrk="0" hangingPunct="0">
              <a:lnSpc>
                <a:spcPct val="129999"/>
              </a:lnSpc>
            </a:pPr>
            <a:r>
              <a:rPr lang="en-US" altLang="zh-CN" sz="1600" b="0" i="0" u="none" spc="9580">
                <a:solidFill>
                  <a:srgbClr val="1EE3CF"/>
                </a:solidFill>
                <a:effectLst/>
                <a:latin typeface="Times New Roman" pitchFamily="16"/>
                <a:ea typeface="宋体" pitchFamily="16"/>
                <a:cs typeface="宋体" pitchFamily="16"/>
              </a:rPr>
              <a:t> </a:t>
            </a:r>
          </a:p>
        </p:txBody>
      </p:sp>
      <p:pic>
        <p:nvPicPr>
          <p:cNvPr id="10945" name="yt_image_10945">
            <a:extLst>
              <a:ext uri="">
                <a16:creationId xmlns:a16="http://schemas.microsoft.com/office/drawing/2014/main" xmlns:mc="http://schemas.openxmlformats.org/markup-compatibility/2006"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540000" y="2489525"/>
            <a:ext cx="1267144" cy="323469"/>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10948" name="yt_shape_10948"/>
              <p:cNvSpPr txBox="1"/>
              <p:nvPr/>
            </p:nvSpPr>
            <p:spPr>
              <a:xfrm>
                <a:off x="540000" y="2863693"/>
                <a:ext cx="11111999" cy="1941613"/>
              </a:xfrm>
              <a:prstGeom prst="rect">
                <a:avLst/>
              </a:prstGeom>
              <a:ln>
                <a:solidFill>
                  <a:srgbClr val="000000"/>
                </a:solidFill>
              </a:ln>
            </p:spPr>
            <p:txBody>
              <a:bodyPr vert="horz" wrap="square" lIns="72000" tIns="0" rIns="72000" bIns="72000" rtlCol="0">
                <a:spAutoFit/>
              </a:bodyPr>
              <a:lstStyle/>
              <a:p>
                <a:pPr algn="ctr" eaLnBrk="1" latinLnBrk="0" hangingPunct="0">
                  <a:lnSpc>
                    <a:spcPct val="129999"/>
                  </a:lnSpc>
                </a:pPr>
                <a:r>
                  <a:rPr lang="zh-CN" altLang="zh-CN" sz="2400" b="0" i="0" u="none">
                    <a:solidFill>
                      <a:srgbClr val="000000"/>
                    </a:solidFill>
                    <a:effectLst/>
                    <a:latin typeface="Times New Roman" pitchFamily="24"/>
                    <a:ea typeface="楷体" pitchFamily="24"/>
                    <a:cs typeface="宋体" pitchFamily="24"/>
                  </a:rPr>
                  <a:t>二次函数</a:t>
                </a:r>
                <a:r>
                  <a:rPr lang="en-US" altLang="zh-CN" sz="2400" b="0" i="1" u="none">
                    <a:solidFill>
                      <a:srgbClr val="000000"/>
                    </a:solidFill>
                    <a:effectLst/>
                    <a:latin typeface="Times New Roman" pitchFamily="24"/>
                    <a:ea typeface="Times New Roman" pitchFamily="24"/>
                    <a:cs typeface="宋体" pitchFamily="24"/>
                  </a:rPr>
                  <a:t>y</a:t>
                </a:r>
                <a:r>
                  <a:rPr lang="zh-CN" altLang="zh-CN" sz="2400" b="0" i="0" u="none">
                    <a:solidFill>
                      <a:srgbClr val="000000"/>
                    </a:solidFill>
                    <a:effectLst/>
                    <a:latin typeface="Times New Roman"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ax</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bx</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Times New Roman" pitchFamily="24"/>
                    <a:ea typeface="楷体" pitchFamily="24"/>
                    <a:cs typeface="宋体" pitchFamily="24"/>
                  </a:rPr>
                  <a:t>，当</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0</a:t>
                </a:r>
                <a:r>
                  <a:rPr lang="zh-CN" altLang="zh-CN" sz="2400" b="0" i="0" u="none">
                    <a:solidFill>
                      <a:srgbClr val="000000"/>
                    </a:solidFill>
                    <a:effectLst/>
                    <a:latin typeface="Times New Roman" pitchFamily="24"/>
                    <a:ea typeface="楷体" pitchFamily="24"/>
                    <a:cs typeface="宋体" pitchFamily="24"/>
                  </a:rPr>
                  <a:t>时，函数有最大值，最大值为</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4</m:t>
                        </m:r>
                        <m:r>
                          <a:rPr lang="en-US" altLang="zh-CN" sz="2400" b="0" i="1">
                            <a:solidFill>
                              <a:srgbClr val="010000"/>
                            </a:solidFill>
                            <a:effectLst/>
                            <a:latin typeface="Cambria Math" panose="02040503050406030204" pitchFamily="48" charset="0"/>
                            <a:ea typeface="Cambria Math" panose="02040503050406030204" pitchFamily="48" charset="0"/>
                          </a:rPr>
                          <m:t>𝑎𝑐</m:t>
                        </m:r>
                        <m:r>
                          <a:rPr lang="en-US" altLang="zh-CN" sz="2400" b="0" i="1">
                            <a:solidFill>
                              <a:srgbClr val="010000"/>
                            </a:solidFill>
                            <a:effectLst/>
                            <a:latin typeface="Cambria Math" panose="02040503050406030204" pitchFamily="48" charset="0"/>
                            <a:ea typeface="Cambria Math" panose="02040503050406030204" pitchFamily="48" charset="0"/>
                          </a:rPr>
                          <m:t>−</m:t>
                        </m:r>
                        <m:sSup>
                          <m:sSupPr>
                            <m:ctrlPr>
                              <a:rPr lang="en-US" altLang="zh-CN" sz="2400" b="0" i="1">
                                <a:solidFill>
                                  <a:srgbClr val="010000"/>
                                </a:solidFill>
                                <a:effectLst/>
                                <a:latin typeface="Cambria Math" panose="02040503050406030204" pitchFamily="18" charset="0"/>
                                <a:ea typeface="Cambria Math" panose="02040503050406030204" pitchFamily="48" charset="0"/>
                              </a:rPr>
                            </m:ctrlPr>
                          </m:sSupPr>
                          <m:e>
                            <m:r>
                              <a:rPr lang="en-US" altLang="zh-CN" sz="2400" b="0" i="1">
                                <a:solidFill>
                                  <a:srgbClr val="010000"/>
                                </a:solidFill>
                                <a:effectLst/>
                                <a:latin typeface="Cambria Math" panose="02040503050406030204" pitchFamily="48" charset="0"/>
                                <a:ea typeface="Cambria Math" panose="02040503050406030204" pitchFamily="48" charset="0"/>
                              </a:rPr>
                              <m:t>𝑏</m:t>
                            </m:r>
                          </m:e>
                          <m:sup>
                            <m:r>
                              <a:rPr lang="en-US" altLang="zh-CN" sz="2400" b="0" i="0">
                                <a:solidFill>
                                  <a:srgbClr val="010000"/>
                                </a:solidFill>
                                <a:effectLst/>
                                <a:latin typeface="Cambria Math" panose="02040503050406030204" pitchFamily="48" charset="0"/>
                                <a:ea typeface="Cambria Math" panose="02040503050406030204" pitchFamily="48" charset="0"/>
                              </a:rPr>
                              <m:t>2</m:t>
                            </m:r>
                          </m:sup>
                        </m:sSup>
                      </m:num>
                      <m:den>
                        <m:r>
                          <a:rPr lang="en-US" altLang="zh-CN" sz="2400" b="0" i="0">
                            <a:solidFill>
                              <a:srgbClr val="010000"/>
                            </a:solidFill>
                            <a:effectLst/>
                            <a:latin typeface="Cambria Math" panose="02040503050406030204" pitchFamily="48" charset="0"/>
                            <a:ea typeface="Cambria Math" panose="02040503050406030204" pitchFamily="48" charset="0"/>
                          </a:rPr>
                          <m:t>4</m:t>
                        </m:r>
                        <m:r>
                          <a:rPr lang="en-US" altLang="zh-CN" sz="2400" b="0" i="1">
                            <a:solidFill>
                              <a:srgbClr val="010000"/>
                            </a:solidFill>
                            <a:effectLst/>
                            <a:latin typeface="Cambria Math" panose="02040503050406030204" pitchFamily="48" charset="0"/>
                            <a:ea typeface="Cambria Math" panose="02040503050406030204" pitchFamily="48" charset="0"/>
                          </a:rPr>
                          <m:t>𝑎</m:t>
                        </m:r>
                      </m:den>
                    </m:f>
                  </m:oMath>
                </a14:m>
                <a:r>
                  <a:rPr lang="zh-CN" altLang="zh-CN" sz="2400" b="0" i="0" u="none">
                    <a:solidFill>
                      <a:srgbClr val="000000"/>
                    </a:solidFill>
                    <a:effectLst/>
                    <a:latin typeface="Times New Roman" pitchFamily="24"/>
                    <a:ea typeface="楷体" pitchFamily="24"/>
                    <a:cs typeface="宋体" pitchFamily="24"/>
                  </a:rPr>
                  <a:t>，此时</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1">
                            <a:solidFill>
                              <a:srgbClr val="010000"/>
                            </a:solidFill>
                            <a:effectLst/>
                            <a:latin typeface="Cambria Math" panose="02040503050406030204" pitchFamily="48" charset="0"/>
                            <a:ea typeface="Cambria Math" panose="02040503050406030204" pitchFamily="48" charset="0"/>
                          </a:rPr>
                          <m:t>𝑏</m:t>
                        </m:r>
                      </m:num>
                      <m:den>
                        <m:r>
                          <a:rPr lang="en-US" altLang="zh-CN" sz="2400" b="0" i="0">
                            <a:solidFill>
                              <a:srgbClr val="010000"/>
                            </a:solidFill>
                            <a:effectLst/>
                            <a:latin typeface="Cambria Math" panose="02040503050406030204" pitchFamily="48" charset="0"/>
                            <a:ea typeface="Cambria Math" panose="02040503050406030204" pitchFamily="48" charset="0"/>
                          </a:rPr>
                          <m:t>2</m:t>
                        </m:r>
                        <m:r>
                          <a:rPr lang="en-US" altLang="zh-CN" sz="2400" b="0" i="1">
                            <a:solidFill>
                              <a:srgbClr val="010000"/>
                            </a:solidFill>
                            <a:effectLst/>
                            <a:latin typeface="Cambria Math" panose="02040503050406030204" pitchFamily="48" charset="0"/>
                            <a:ea typeface="Cambria Math" panose="02040503050406030204" pitchFamily="48" charset="0"/>
                          </a:rPr>
                          <m:t>𝑎</m:t>
                        </m:r>
                      </m:den>
                    </m:f>
                  </m:oMath>
                </a14:m>
                <a:r>
                  <a:rPr lang="en-US"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楷体" pitchFamily="24"/>
                    <a:cs typeface="宋体" pitchFamily="24"/>
                  </a:rPr>
                  <a:t>因此我们可以利用二次函数的这个性质解决商品销售中的最大利润问题，但一定要考虑二次函数的顶点的取值是否在自变量的取值范围之内</a:t>
                </a:r>
                <a:r>
                  <a:rPr lang="en-US" altLang="zh-CN" sz="2400" b="0" i="0" u="none">
                    <a:solidFill>
                      <a:srgbClr val="000000"/>
                    </a:solidFill>
                    <a:effectLst/>
                    <a:latin typeface="Times New Roman" pitchFamily="24"/>
                    <a:ea typeface="Times New Roman" pitchFamily="24"/>
                    <a:cs typeface="宋体" pitchFamily="24"/>
                  </a:rPr>
                  <a:t>.</a:t>
                </a:r>
              </a:p>
            </p:txBody>
          </p:sp>
        </mc:Choice>
        <mc:Fallback xmlns:a16="http://schemas.microsoft.com/office/drawing/2014/main" xmlns="">
          <p:sp>
            <p:nvSpPr>
              <p:cNvPr id="10948" name="yt_shape_10948" descr="{&quot;rangeId&quot;:15,&quot;color&quot;:&quot;B&quot;}"/>
              <p:cNvSpPr txBox="1">
                <a:spLocks noRot="1" noChangeAspect="1" noMove="1" noResize="1" noEditPoints="1" noAdjustHandles="1" noChangeArrowheads="1" noChangeShapeType="1" noTextEdit="1"/>
              </p:cNvSpPr>
              <p:nvPr/>
            </p:nvSpPr>
            <p:spPr>
              <a:xfrm>
                <a:off x="540000" y="1350999"/>
                <a:ext cx="11111999" cy="1941613"/>
              </a:xfrm>
              <a:prstGeom prst="rect">
                <a:avLst/>
              </a:prstGeom>
              <a:blipFill>
                <a:blip r:embed="rId3"/>
                <a:stretch>
                  <a:fillRect b="-5000"/>
                </a:stretch>
              </a:blipFill>
              <a:ln>
                <a:solidFill>
                  <a:srgbClr val="000000"/>
                </a:solidFill>
              </a:ln>
            </p:spPr>
            <p:txBody>
              <a:bodyPr/>
              <a:lstStyle/>
              <a:p>
                <a:r>
                  <a:rPr lang="zh-CN" altLang="en-US">
                    <a:noFill/>
                  </a:rPr>
                  <a:t> </a:t>
                </a:r>
              </a:p>
            </p:txBody>
          </p:sp>
        </mc:Fallback>
      </mc:AlternateContent>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0A1C0A4B-83D7-7C22-982B-08B876DD2F71}"/>
              </a:ext>
            </a:extLst>
          </p:cNvPr>
          <p:cNvSpPr txBox="1"/>
          <p:nvPr/>
        </p:nvSpPr>
        <p:spPr>
          <a:xfrm>
            <a:off x="142504" y="82293"/>
            <a:ext cx="12049496"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cs"/>
              </a:rPr>
              <a:t>课件使用说明</a:t>
            </a:r>
          </a:p>
        </p:txBody>
      </p:sp>
      <p:sp>
        <p:nvSpPr>
          <p:cNvPr id="9" name="TextBox 6">
            <a:extLst>
              <a:ext uri="{FF2B5EF4-FFF2-40B4-BE49-F238E27FC236}">
                <a16:creationId xmlns:a16="http://schemas.microsoft.com/office/drawing/2014/main" id="{F0F8EDD4-4148-C74D-F9A7-646405AE79F8}"/>
              </a:ext>
            </a:extLst>
          </p:cNvPr>
          <p:cNvSpPr txBox="1"/>
          <p:nvPr/>
        </p:nvSpPr>
        <p:spPr>
          <a:xfrm>
            <a:off x="558139" y="1019330"/>
            <a:ext cx="11162805" cy="5363007"/>
          </a:xfrm>
          <a:prstGeom prst="rect">
            <a:avLst/>
          </a:prstGeom>
          <a:noFill/>
          <a:ln>
            <a:solidFill>
              <a:schemeClr val="tx1"/>
            </a:solidFill>
          </a:ln>
        </p:spPr>
        <p:txBody>
          <a:bodyPr wrap="square" rtlCol="0">
            <a:spAutoFit/>
          </a:bodyPr>
          <a:lstStyle/>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课件</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使用</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请使用相应软件打开并使用。</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本课件文本框内容可编辑，单击文本框即可进行修改和编辑。</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本课件理科公式均采用微软公式制作，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如果您是</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Office2007</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或</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2021</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年</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4</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月份以前的版本，会</a:t>
            </a:r>
            <a:r>
              <a:rPr kumimoji="0" lang="zh-CN"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出现</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包含公式及数字无法编辑的情况</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，请您升级软件享受更优质体验。</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由于</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软件原因，少量电脑可能存在理科公式无动画的问题，请您安装</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Office</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或以上版本即可解决该问题。</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关于一键升级</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Office</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版本及其他</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课件</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使用</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方面</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的</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问题，</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点击</a:t>
            </a:r>
            <a:r>
              <a:rPr kumimoji="0" lang="zh-CN" altLang="en-US" sz="2000" b="0" i="0" u="none" strike="noStrike" kern="1200" cap="none" spc="0" normalizeH="0" baseline="0" noProof="0" dirty="0">
                <a:ln>
                  <a:noFill/>
                </a:ln>
                <a:solidFill>
                  <a:prstClr val="black"/>
                </a:solidFill>
                <a:effectLst/>
                <a:uLnTx/>
                <a:uFillTx/>
                <a:latin typeface="华文行楷" panose="02010800040101010101" pitchFamily="2" charset="-122"/>
                <a:ea typeface="华文行楷" panose="02010800040101010101" pitchFamily="2" charset="-122"/>
                <a:cs typeface="+mn-cs"/>
              </a:rPr>
              <a:t>“</a:t>
            </a:r>
            <a:r>
              <a:rPr kumimoji="0" lang="zh-CN" altLang="en-US" sz="2000" b="0" i="0" u="none" strike="noStrike" kern="1200" cap="none" spc="0" normalizeH="0" baseline="0" noProof="0" dirty="0">
                <a:ln>
                  <a:noFill/>
                </a:ln>
                <a:solidFill>
                  <a:srgbClr val="0070C0"/>
                </a:solidFill>
                <a:effectLst/>
                <a:uLnTx/>
                <a:uFillTx/>
                <a:latin typeface="华文行楷" panose="02010800040101010101" pitchFamily="2" charset="-122"/>
                <a:ea typeface="华文行楷" panose="02010800040101010101" pitchFamily="2" charset="-122"/>
                <a:cs typeface="+mn-cs"/>
                <a:hlinkClick r:id="rId2">
                  <a:extLst>
                    <a:ext uri="{A12FA001-AC4F-418D-AE19-62706E023703}">
                      <ahyp:hlinkClr xmlns:ahyp="http://schemas.microsoft.com/office/drawing/2018/hyperlinkcolor" val="tx"/>
                    </a:ext>
                  </a:extLst>
                </a:hlinkClick>
              </a:rPr>
              <a:t>常见问题</a:t>
            </a:r>
            <a:r>
              <a:rPr kumimoji="0" lang="zh-CN" altLang="en-US" sz="2000" b="0" i="0" u="none" strike="noStrike" kern="1200" cap="none" spc="0" normalizeH="0" baseline="0" noProof="0" dirty="0">
                <a:ln>
                  <a:noFill/>
                </a:ln>
                <a:solidFill>
                  <a:prstClr val="black"/>
                </a:solidFill>
                <a:effectLst/>
                <a:uLnTx/>
                <a:uFillTx/>
                <a:latin typeface="华文行楷" panose="02010800040101010101" pitchFamily="2" charset="-122"/>
                <a:ea typeface="华文行楷" panose="02010800040101010101" pitchFamily="2" charset="-122"/>
                <a:cs typeface="+mn-cs"/>
              </a:rPr>
              <a:t>”</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p>
        </p:txBody>
      </p:sp>
    </p:spTree>
    <p:extLst>
      <p:ext uri="{BB962C8B-B14F-4D97-AF65-F5344CB8AC3E}">
        <p14:creationId xmlns:p14="http://schemas.microsoft.com/office/powerpoint/2010/main" val="42707116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890" name="yt_shape_10890"/>
          <p:cNvSpPr txBox="1"/>
          <p:nvPr/>
        </p:nvSpPr>
        <p:spPr>
          <a:xfrm>
            <a:off x="540000" y="1347150"/>
            <a:ext cx="4156331" cy="585353"/>
          </a:xfrm>
          <a:prstGeom prst="rect">
            <a:avLst/>
          </a:prstGeom>
        </p:spPr>
        <p:txBody>
          <a:bodyPr vert="horz" wrap="none" lIns="0" tIns="0" rIns="0" bIns="0" rtlCol="0">
            <a:spAutoFit/>
          </a:bodyPr>
          <a:lstStyle/>
          <a:p>
            <a:pPr algn="l" eaLnBrk="1" latinLnBrk="0" hangingPunct="0">
              <a:lnSpc>
                <a:spcPct val="129999"/>
              </a:lnSpc>
            </a:pPr>
            <a:r>
              <a:rPr lang="en-US" altLang="zh-CN" sz="3250" b="0" i="0" u="none" spc="-3250">
                <a:solidFill>
                  <a:srgbClr val="1EE3CF"/>
                </a:solidFill>
                <a:effectLst/>
                <a:latin typeface="Times New Roman" pitchFamily="32"/>
                <a:ea typeface="宋体" pitchFamily="32"/>
                <a:cs typeface="宋体" pitchFamily="32"/>
              </a:rPr>
              <a:t> </a:t>
            </a:r>
            <a:r>
              <a:rPr lang="en-US" altLang="zh-CN" sz="3250" b="0" i="0" u="none" spc="31598">
                <a:solidFill>
                  <a:srgbClr val="1EE3CF"/>
                </a:solidFill>
                <a:effectLst/>
                <a:latin typeface="Times New Roman" pitchFamily="32"/>
                <a:ea typeface="宋体" pitchFamily="32"/>
                <a:cs typeface="宋体" pitchFamily="32"/>
              </a:rPr>
              <a:t> </a:t>
            </a:r>
          </a:p>
        </p:txBody>
      </p:sp>
      <p:pic>
        <p:nvPicPr>
          <p:cNvPr id="10889" name="yt_image_10889">
            <a:extLst>
              <a:ext uri="">
                <a16:creationId xmlns:a16="http://schemas.microsoft.com/office/drawing/2014/main" xmlns:p14="http://schemas.microsoft.com/office/powerpoint/2010/main" xmlns:mc="http://schemas.openxmlformats.org/markup-compatibility/2006"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540000" y="1347150"/>
            <a:ext cx="4113606" cy="652653"/>
          </a:xfrm>
          <a:prstGeom prst="rect">
            <a:avLst/>
          </a:prstGeom>
          <a:noFill/>
          <a:extLst>
            <a:ext uri="{909E8E84-426E-40DD-AFC4-6F175D3DCCD1}">
              <a14:hiddenFill xmlns:a14="http://schemas.microsoft.com/office/drawing/2010/main">
                <a:solidFill>
                  <a:srgbClr val="FFFFFF"/>
                </a:solidFill>
              </a14:hiddenFill>
            </a:ext>
          </a:extLst>
        </p:spPr>
      </p:pic>
      <p:sp>
        <p:nvSpPr>
          <p:cNvPr id="10892" name="yt_shape_10892"/>
          <p:cNvSpPr txBox="1"/>
          <p:nvPr/>
        </p:nvSpPr>
        <p:spPr>
          <a:xfrm>
            <a:off x="1705145" y="2051199"/>
            <a:ext cx="3667671" cy="428515"/>
          </a:xfrm>
          <a:prstGeom prst="rect">
            <a:avLst/>
          </a:prstGeom>
        </p:spPr>
        <p:txBody>
          <a:bodyPr vert="horz" wrap="none" lIns="0" tIns="0" rIns="0" bIns="0" rtlCol="0">
            <a:spAutoFit/>
          </a:bodyPr>
          <a:lstStyle/>
          <a:p>
            <a:pPr marL="279399" algn="l" eaLnBrk="1" latinLnBrk="0" hangingPunct="0">
              <a:lnSpc>
                <a:spcPct val="129999"/>
              </a:lnSpc>
            </a:pPr>
            <a:r>
              <a:rPr lang="zh-CN" altLang="zh-CN" sz="2400" b="0" i="0" u="none" dirty="0">
                <a:solidFill>
                  <a:srgbClr val="000000"/>
                </a:solidFill>
                <a:effectLst/>
                <a:latin typeface="Times New Roman" pitchFamily="24"/>
                <a:ea typeface="黑体" pitchFamily="24"/>
                <a:cs typeface="宋体" pitchFamily="24"/>
              </a:rPr>
              <a:t>价格调整与利润最大问题</a:t>
            </a:r>
          </a:p>
        </p:txBody>
      </p:sp>
      <p:sp>
        <p:nvSpPr>
          <p:cNvPr id="10893" name="yt_shape_10893"/>
          <p:cNvSpPr txBox="1"/>
          <p:nvPr/>
        </p:nvSpPr>
        <p:spPr>
          <a:xfrm>
            <a:off x="263352" y="2466915"/>
            <a:ext cx="11111999" cy="1388778"/>
          </a:xfrm>
          <a:prstGeom prst="rect">
            <a:avLst/>
          </a:prstGeom>
        </p:spPr>
        <p:txBody>
          <a:bodyPr vert="horz" wrap="square" lIns="0" tIns="0" rIns="0" bIns="0" rtlCol="0">
            <a:spAutoFit/>
          </a:bodyPr>
          <a:lstStyle/>
          <a:p>
            <a:pPr marL="279399" algn="l" eaLnBrk="1" latinLnBrk="0" hangingPunct="0">
              <a:lnSpc>
                <a:spcPct val="129999"/>
              </a:lnSpc>
            </a:pPr>
            <a:r>
              <a:rPr lang="en-US" altLang="zh-CN" sz="2400" b="0" i="0" u="none" dirty="0">
                <a:solidFill>
                  <a:srgbClr val="000000"/>
                </a:solidFill>
                <a:effectLst/>
                <a:latin typeface="Times New Roman" pitchFamily="24"/>
                <a:ea typeface="Times New Roman" pitchFamily="24"/>
                <a:cs typeface="宋体" pitchFamily="24"/>
              </a:rPr>
              <a:t>1.</a:t>
            </a:r>
            <a:r>
              <a:rPr lang="zh-CN" altLang="zh-CN" sz="2400" b="0" i="0" u="none" dirty="0">
                <a:solidFill>
                  <a:srgbClr val="000000"/>
                </a:solidFill>
                <a:effectLst/>
                <a:latin typeface="Times New Roman" pitchFamily="24"/>
                <a:ea typeface="宋体" pitchFamily="24"/>
                <a:cs typeface="宋体" pitchFamily="24"/>
              </a:rPr>
              <a:t>某商店从厂家以每件</a:t>
            </a:r>
            <a:r>
              <a:rPr lang="en-US" altLang="zh-CN" sz="2400" b="0" i="0" u="none" dirty="0">
                <a:solidFill>
                  <a:srgbClr val="000000"/>
                </a:solidFill>
                <a:effectLst/>
                <a:latin typeface="Times New Roman" pitchFamily="24"/>
                <a:ea typeface="Times New Roman" pitchFamily="24"/>
                <a:cs typeface="宋体" pitchFamily="24"/>
              </a:rPr>
              <a:t>21</a:t>
            </a:r>
            <a:r>
              <a:rPr lang="zh-CN" altLang="zh-CN" sz="2400" b="0" i="0" u="none" dirty="0">
                <a:solidFill>
                  <a:srgbClr val="000000"/>
                </a:solidFill>
                <a:effectLst/>
                <a:latin typeface="Times New Roman" pitchFamily="24"/>
                <a:ea typeface="宋体" pitchFamily="24"/>
                <a:cs typeface="宋体" pitchFamily="24"/>
              </a:rPr>
              <a:t>元的价格购进一批商品，该商店可以自行定价</a:t>
            </a:r>
            <a:r>
              <a:rPr lang="en-US" altLang="zh-CN" sz="2400" b="0" i="0" u="none" dirty="0">
                <a:solidFill>
                  <a:srgbClr val="000000"/>
                </a:solidFill>
                <a:effectLst/>
                <a:latin typeface="Times New Roman" pitchFamily="24"/>
                <a:ea typeface="Times New Roman"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若每件商品售价为</a:t>
            </a:r>
            <a:r>
              <a:rPr lang="en-US" altLang="zh-CN" sz="2400" b="0" i="1" u="none" dirty="0">
                <a:solidFill>
                  <a:srgbClr val="000000"/>
                </a:solidFill>
                <a:effectLst/>
                <a:latin typeface="Times New Roman" pitchFamily="24"/>
                <a:ea typeface="Times New Roman" pitchFamily="24"/>
                <a:cs typeface="宋体" pitchFamily="24"/>
              </a:rPr>
              <a:t>x</a:t>
            </a:r>
            <a:r>
              <a:rPr lang="zh-CN" altLang="zh-CN" sz="2400" b="0" i="0" u="none" dirty="0">
                <a:solidFill>
                  <a:srgbClr val="000000"/>
                </a:solidFill>
                <a:effectLst/>
                <a:latin typeface="Times New Roman" pitchFamily="24"/>
                <a:ea typeface="宋体" pitchFamily="24"/>
                <a:cs typeface="宋体" pitchFamily="24"/>
              </a:rPr>
              <a:t>元，则可卖出（</a:t>
            </a:r>
            <a:r>
              <a:rPr lang="en-US" altLang="zh-CN" sz="2400" b="0" i="0" u="none" dirty="0">
                <a:solidFill>
                  <a:srgbClr val="000000"/>
                </a:solidFill>
                <a:effectLst/>
                <a:latin typeface="Times New Roman" pitchFamily="24"/>
                <a:ea typeface="Times New Roman" pitchFamily="24"/>
                <a:cs typeface="宋体" pitchFamily="24"/>
              </a:rPr>
              <a:t>350</a:t>
            </a:r>
            <a:r>
              <a:rPr lang="zh-CN" altLang="zh-CN" sz="2400" b="0" i="0" u="none" dirty="0">
                <a:solidFill>
                  <a:srgbClr val="000000"/>
                </a:solidFill>
                <a:effectLst/>
                <a:latin typeface="宋体"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10</a:t>
            </a:r>
            <a:r>
              <a:rPr lang="en-US" altLang="zh-CN" sz="2400" b="0" i="1" u="none" dirty="0">
                <a:solidFill>
                  <a:srgbClr val="000000"/>
                </a:solidFill>
                <a:effectLst/>
                <a:latin typeface="Times New Roman" pitchFamily="24"/>
                <a:ea typeface="Times New Roman" pitchFamily="24"/>
                <a:cs typeface="宋体" pitchFamily="24"/>
              </a:rPr>
              <a:t>x</a:t>
            </a:r>
            <a:r>
              <a:rPr lang="zh-CN" altLang="zh-CN" sz="2400" b="0" i="0" u="none" dirty="0">
                <a:solidFill>
                  <a:srgbClr val="000000"/>
                </a:solidFill>
                <a:effectLst/>
                <a:latin typeface="Times New Roman" pitchFamily="24"/>
                <a:ea typeface="宋体" pitchFamily="24"/>
                <a:cs typeface="宋体" pitchFamily="24"/>
              </a:rPr>
              <a:t>）件商品，那么卖出商品所赚钱</a:t>
            </a:r>
            <a:r>
              <a:rPr lang="en-US" altLang="zh-CN" sz="2400" b="0" i="1" u="none" dirty="0">
                <a:solidFill>
                  <a:srgbClr val="000000"/>
                </a:solidFill>
                <a:effectLst/>
                <a:latin typeface="Times New Roman" pitchFamily="24"/>
                <a:ea typeface="Times New Roman" pitchFamily="24"/>
                <a:cs typeface="宋体" pitchFamily="24"/>
              </a:rPr>
              <a:t>y</a:t>
            </a:r>
            <a:r>
              <a:rPr lang="zh-CN" altLang="zh-CN" sz="2400" b="0" i="0" u="none" dirty="0">
                <a:solidFill>
                  <a:srgbClr val="000000"/>
                </a:solidFill>
                <a:effectLst/>
                <a:latin typeface="Times New Roman" pitchFamily="24"/>
                <a:ea typeface="宋体" pitchFamily="24"/>
                <a:cs typeface="宋体" pitchFamily="24"/>
              </a:rPr>
              <a:t>元与售价</a:t>
            </a:r>
            <a:r>
              <a:rPr lang="en-US" altLang="zh-CN" sz="2400" b="0" i="1" u="none" dirty="0">
                <a:solidFill>
                  <a:srgbClr val="000000"/>
                </a:solidFill>
                <a:effectLst/>
                <a:latin typeface="Times New Roman" pitchFamily="24"/>
                <a:ea typeface="Times New Roman" pitchFamily="24"/>
                <a:cs typeface="宋体" pitchFamily="24"/>
              </a:rPr>
              <a:t>x</a:t>
            </a:r>
            <a:r>
              <a:rPr lang="zh-CN" altLang="zh-CN" sz="2400" b="0" i="0" u="none" dirty="0">
                <a:solidFill>
                  <a:srgbClr val="000000"/>
                </a:solidFill>
                <a:effectLst/>
                <a:latin typeface="Times New Roman" pitchFamily="24"/>
                <a:ea typeface="宋体" pitchFamily="24"/>
                <a:cs typeface="宋体" pitchFamily="24"/>
              </a:rPr>
              <a:t>元之间的函数关系为（</a:t>
            </a:r>
            <a:r>
              <a:rPr lang="zh-CN" altLang="zh-CN" sz="1200" b="0" i="0" u="none" dirty="0">
                <a:solidFill>
                  <a:srgbClr val="000000"/>
                </a:solidFill>
                <a:effectLst/>
                <a:latin typeface="Times New Roman" pitchFamily="12"/>
                <a:ea typeface="宋体" pitchFamily="12"/>
                <a:cs typeface="宋体" pitchFamily="12"/>
              </a:rPr>
              <a:t>　</a:t>
            </a:r>
            <a:r>
              <a:rPr lang="en-US" altLang="zh-CN" sz="2400" b="0" i="0" u="none" dirty="0">
                <a:solidFill>
                  <a:srgbClr val="FF0000">
                    <a:alpha val="0"/>
                  </a:srgbClr>
                </a:solidFill>
                <a:effectLst/>
                <a:latin typeface="Times New Roman" pitchFamily="24"/>
                <a:ea typeface="Times New Roman" pitchFamily="24"/>
                <a:cs typeface="宋体" pitchFamily="24"/>
              </a:rPr>
              <a:t>B</a:t>
            </a:r>
            <a:r>
              <a:rPr lang="zh-CN" altLang="zh-CN" sz="1200" b="0" i="0" u="none" dirty="0">
                <a:solidFill>
                  <a:srgbClr val="000000"/>
                </a:solidFill>
                <a:effectLst/>
                <a:latin typeface="Times New Roman" pitchFamily="12"/>
                <a:ea typeface="宋体" pitchFamily="12"/>
                <a:cs typeface="宋体" pitchFamily="12"/>
              </a:rPr>
              <a:t>　</a:t>
            </a:r>
            <a:r>
              <a:rPr lang="zh-CN" altLang="zh-CN" sz="2400" b="0" i="0" u="none" dirty="0">
                <a:solidFill>
                  <a:srgbClr val="000000"/>
                </a:solidFill>
                <a:effectLst/>
                <a:latin typeface="Times New Roman" pitchFamily="24"/>
                <a:ea typeface="宋体" pitchFamily="24"/>
                <a:cs typeface="宋体" pitchFamily="24"/>
              </a:rPr>
              <a:t>）</a:t>
            </a:r>
          </a:p>
        </p:txBody>
      </p:sp>
      <p:graphicFrame>
        <p:nvGraphicFramePr>
          <p:cNvPr id="10894" name="yt_table_10894" title="H_149.76">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430868915"/>
              </p:ext>
            </p:extLst>
          </p:nvPr>
        </p:nvGraphicFramePr>
        <p:xfrm>
          <a:off x="540000" y="3969316"/>
          <a:ext cx="3978275" cy="1901952"/>
        </p:xfrm>
        <a:graphic>
          <a:graphicData uri="http://schemas.openxmlformats.org/drawingml/2006/table">
            <a:tbl>
              <a:tblPr/>
              <a:tblGrid>
                <a:gridCol w="3978275">
                  <a:extLst>
                    <a:ext uri="{9D8B030D-6E8A-4147-A177-3AD203B41FA5}">
                      <a16:colId xmlns:a16="http://schemas.microsoft.com/office/drawing/2014/main" val="10125"/>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r>
                        <a:rPr lang="en-US" altLang="zh-CN" sz="2400" b="0" i="1" u="none">
                          <a:solidFill>
                            <a:srgbClr val="000000"/>
                          </a:solidFill>
                          <a:effectLst/>
                          <a:latin typeface="Times New Roman" pitchFamily="24"/>
                          <a:ea typeface="Times New Roman" pitchFamily="24"/>
                          <a:cs typeface="宋体" pitchFamily="24"/>
                        </a:rPr>
                        <a:t>y</a:t>
                      </a:r>
                      <a:r>
                        <a:rPr lang="zh-CN"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10</a:t>
                      </a:r>
                      <a:r>
                        <a:rPr lang="en-US" altLang="zh-CN" sz="2400" b="0" i="1" u="none">
                          <a:solidFill>
                            <a:srgbClr val="000000"/>
                          </a:solidFill>
                          <a:effectLst/>
                          <a:latin typeface="Times New Roman" pitchFamily="24"/>
                          <a:ea typeface="Times New Roman" pitchFamily="24"/>
                          <a:cs typeface="宋体" pitchFamily="24"/>
                        </a:rPr>
                        <a:t>x</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560</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7350</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143"/>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en-US" altLang="zh-CN" sz="2400" b="0" i="1" u="none">
                          <a:solidFill>
                            <a:srgbClr val="000000"/>
                          </a:solidFill>
                          <a:effectLst/>
                          <a:latin typeface="Times New Roman" pitchFamily="24"/>
                          <a:ea typeface="Times New Roman" pitchFamily="24"/>
                          <a:cs typeface="宋体" pitchFamily="24"/>
                        </a:rPr>
                        <a:t>y</a:t>
                      </a:r>
                      <a:r>
                        <a:rPr lang="zh-CN"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10</a:t>
                      </a:r>
                      <a:r>
                        <a:rPr lang="en-US" altLang="zh-CN" sz="2400" b="0" i="1" u="none">
                          <a:solidFill>
                            <a:srgbClr val="000000"/>
                          </a:solidFill>
                          <a:effectLst/>
                          <a:latin typeface="Times New Roman" pitchFamily="24"/>
                          <a:ea typeface="Times New Roman" pitchFamily="24"/>
                          <a:cs typeface="宋体" pitchFamily="24"/>
                        </a:rPr>
                        <a:t>x</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560</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7350</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144"/>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en-US" altLang="zh-CN" sz="2400" b="0" i="1" u="none">
                          <a:solidFill>
                            <a:srgbClr val="000000"/>
                          </a:solidFill>
                          <a:effectLst/>
                          <a:latin typeface="Times New Roman" pitchFamily="24"/>
                          <a:ea typeface="Times New Roman" pitchFamily="24"/>
                          <a:cs typeface="宋体" pitchFamily="24"/>
                        </a:rPr>
                        <a:t>y</a:t>
                      </a:r>
                      <a:r>
                        <a:rPr lang="zh-CN"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10</a:t>
                      </a:r>
                      <a:r>
                        <a:rPr lang="en-US" altLang="zh-CN" sz="2400" b="0" i="1" u="none">
                          <a:solidFill>
                            <a:srgbClr val="000000"/>
                          </a:solidFill>
                          <a:effectLst/>
                          <a:latin typeface="Times New Roman" pitchFamily="24"/>
                          <a:ea typeface="Times New Roman" pitchFamily="24"/>
                          <a:cs typeface="宋体" pitchFamily="24"/>
                        </a:rPr>
                        <a:t>x</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350</a:t>
                      </a:r>
                      <a:r>
                        <a:rPr lang="en-US" altLang="zh-CN" sz="2400" b="0" i="1" u="none">
                          <a:solidFill>
                            <a:srgbClr val="000000"/>
                          </a:solidFill>
                          <a:effectLst/>
                          <a:latin typeface="Times New Roman" pitchFamily="24"/>
                          <a:ea typeface="Times New Roman" pitchFamily="24"/>
                          <a:cs typeface="宋体" pitchFamily="24"/>
                        </a:rPr>
                        <a:t>x</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145"/>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en-US" altLang="zh-CN" sz="2400" b="0" i="1" u="none">
                          <a:solidFill>
                            <a:srgbClr val="000000"/>
                          </a:solidFill>
                          <a:effectLst/>
                          <a:latin typeface="Times New Roman" pitchFamily="24"/>
                          <a:ea typeface="Times New Roman" pitchFamily="24"/>
                          <a:cs typeface="宋体" pitchFamily="24"/>
                        </a:rPr>
                        <a:t>y</a:t>
                      </a:r>
                      <a:r>
                        <a:rPr lang="zh-CN"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10</a:t>
                      </a:r>
                      <a:r>
                        <a:rPr lang="en-US" altLang="zh-CN" sz="2400" b="0" i="1" u="none">
                          <a:solidFill>
                            <a:srgbClr val="000000"/>
                          </a:solidFill>
                          <a:effectLst/>
                          <a:latin typeface="Times New Roman" pitchFamily="24"/>
                          <a:ea typeface="Times New Roman" pitchFamily="24"/>
                          <a:cs typeface="宋体" pitchFamily="24"/>
                        </a:rPr>
                        <a:t>x</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350</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7350</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146"/>
                  </a:ext>
                </a:extLst>
              </a:tr>
            </a:tbl>
          </a:graphicData>
        </a:graphic>
      </p:graphicFrame>
      <p:sp>
        <p:nvSpPr>
          <p:cNvPr id="2" name="文本框 1">
            <a:extLst>
              <a:ext uri="{FF2B5EF4-FFF2-40B4-BE49-F238E27FC236}">
                <a16:creationId xmlns:a16="http://schemas.microsoft.com/office/drawing/2014/main" id="{822B26E0-E48A-1FE0-1E61-28B86A1C2BED}"/>
              </a:ext>
            </a:extLst>
          </p:cNvPr>
          <p:cNvSpPr txBox="1"/>
          <p:nvPr/>
        </p:nvSpPr>
        <p:spPr>
          <a:xfrm>
            <a:off x="3347339" y="3394063"/>
            <a:ext cx="383285"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B</a:t>
            </a:r>
            <a:endParaRPr lang="zh-CN" altLang="en-US">
              <a:solidFill>
                <a:srgbClr val="FF0000"/>
              </a:solidFill>
            </a:endParaRPr>
          </a:p>
        </p:txBody>
      </p:sp>
      <p:pic>
        <p:nvPicPr>
          <p:cNvPr id="3" name="yt_shape_1697708305511">
            <a:extLst>
              <a:ext uri="{FF2B5EF4-FFF2-40B4-BE49-F238E27FC236}">
                <a16:creationId xmlns:a16="http://schemas.microsoft.com/office/drawing/2014/main" id="{E078D112-60BC-3054-EA2E-84B30B88361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0000" y="2113426"/>
            <a:ext cx="1355917" cy="365782"/>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896" name="yt_shape_10896"/>
          <p:cNvSpPr txBox="1"/>
          <p:nvPr/>
        </p:nvSpPr>
        <p:spPr>
          <a:xfrm>
            <a:off x="540119" y="2075228"/>
            <a:ext cx="11111999" cy="13887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黑体" pitchFamily="24"/>
                <a:cs typeface="宋体" pitchFamily="24"/>
              </a:rPr>
              <a:t>（益阳市中考）</a:t>
            </a:r>
            <a:r>
              <a:rPr lang="zh-CN" altLang="zh-CN" sz="2400" b="0" i="0" u="none">
                <a:solidFill>
                  <a:srgbClr val="000000"/>
                </a:solidFill>
                <a:effectLst/>
                <a:latin typeface="Times New Roman" pitchFamily="24"/>
                <a:ea typeface="宋体" pitchFamily="24"/>
                <a:cs typeface="宋体" pitchFamily="24"/>
              </a:rPr>
              <a:t>某公司新产品上市</a:t>
            </a:r>
            <a:r>
              <a:rPr lang="en-US" altLang="zh-CN" sz="2400" b="0" i="0" u="none">
                <a:solidFill>
                  <a:srgbClr val="000000"/>
                </a:solidFill>
                <a:effectLst/>
                <a:latin typeface="Times New Roman" pitchFamily="24"/>
                <a:ea typeface="Times New Roman" pitchFamily="24"/>
                <a:cs typeface="宋体" pitchFamily="24"/>
              </a:rPr>
              <a:t>30</a:t>
            </a:r>
            <a:r>
              <a:rPr lang="zh-CN" altLang="zh-CN" sz="2400" b="0" i="0" u="none">
                <a:solidFill>
                  <a:srgbClr val="000000"/>
                </a:solidFill>
                <a:effectLst/>
                <a:latin typeface="Times New Roman" pitchFamily="24"/>
                <a:ea typeface="宋体" pitchFamily="24"/>
                <a:cs typeface="宋体" pitchFamily="24"/>
              </a:rPr>
              <a:t>天全部售完，图</a:t>
            </a:r>
            <a:r>
              <a:rPr lang="en-US" altLang="zh-CN" sz="2400" b="0" i="0" u="none">
                <a:solidFill>
                  <a:srgbClr val="000000"/>
                </a:solidFill>
                <a:effectLst/>
                <a:latin typeface="宋体" pitchFamily="24"/>
                <a:ea typeface="宋体" pitchFamily="24"/>
                <a:cs typeface="宋体" pitchFamily="24"/>
              </a:rPr>
              <a:t>①</a:t>
            </a:r>
            <a:r>
              <a:rPr lang="zh-CN" altLang="zh-CN" sz="2400" b="0" i="0" u="none">
                <a:solidFill>
                  <a:srgbClr val="000000"/>
                </a:solidFill>
                <a:effectLst/>
                <a:latin typeface="Times New Roman" pitchFamily="24"/>
                <a:ea typeface="宋体" pitchFamily="24"/>
                <a:cs typeface="宋体" pitchFamily="24"/>
              </a:rPr>
              <a:t>表示产品的市场日销售量与上市时间之间的关系，图</a:t>
            </a:r>
            <a:r>
              <a:rPr lang="en-US" altLang="zh-CN" sz="2400" b="0" i="0" u="none">
                <a:solidFill>
                  <a:srgbClr val="000000"/>
                </a:solidFill>
                <a:effectLst/>
                <a:latin typeface="宋体" pitchFamily="24"/>
                <a:ea typeface="宋体" pitchFamily="24"/>
                <a:cs typeface="宋体" pitchFamily="24"/>
              </a:rPr>
              <a:t>②</a:t>
            </a:r>
            <a:r>
              <a:rPr lang="zh-CN" altLang="zh-CN" sz="2400" b="0" i="0" u="none">
                <a:solidFill>
                  <a:srgbClr val="000000"/>
                </a:solidFill>
                <a:effectLst/>
                <a:latin typeface="Times New Roman" pitchFamily="24"/>
                <a:ea typeface="宋体" pitchFamily="24"/>
                <a:cs typeface="宋体" pitchFamily="24"/>
              </a:rPr>
              <a:t>表示单件产品的销售利润与上市时间之间的关系，则最大日销售利润是</a:t>
            </a:r>
            <a:r>
              <a:rPr lang="zh-CN" altLang="zh-CN" sz="100" b="0" i="0" spc="-100">
                <a:solidFill>
                  <a:srgbClr val="FF0000"/>
                </a:solidFill>
                <a:effectLst/>
                <a:latin typeface="Times New Roman" pitchFamily="24"/>
                <a:ea typeface="Times New Roman" pitchFamily="24"/>
                <a:cs typeface="宋体" pitchFamily="24"/>
              </a:rPr>
              <a:t> </a:t>
            </a:r>
            <a:r>
              <a:rPr lang="zh-CN" altLang="zh-CN" sz="2400" b="0" i="0" u="sng">
                <a:solidFill>
                  <a:srgbClr val="000000"/>
                </a:solidFill>
                <a:effectLst/>
                <a:latin typeface="Times New Roman" pitchFamily="24"/>
                <a:ea typeface="Times New Roman" pitchFamily="24"/>
                <a:cs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1800</a:t>
            </a:r>
            <a:r>
              <a:rPr lang="zh-CN" altLang="zh-CN" sz="2400" b="0" i="0" u="sng">
                <a:solidFill>
                  <a:srgbClr val="000000"/>
                </a:solidFill>
                <a:effectLst/>
                <a:latin typeface="Times New Roman" pitchFamily="24"/>
                <a:ea typeface="Times New Roman" pitchFamily="24"/>
                <a:cs typeface="宋体" pitchFamily="24"/>
              </a:rPr>
              <a:t>　</a:t>
            </a:r>
            <a:r>
              <a:rPr lang="zh-CN" altLang="zh-CN" sz="100" b="0" i="0" spc="-100">
                <a:no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元</a:t>
            </a:r>
            <a:r>
              <a:rPr lang="en-US" altLang="zh-CN" sz="2400" b="0" i="0" u="none">
                <a:solidFill>
                  <a:srgbClr val="000000"/>
                </a:solidFill>
                <a:effectLst/>
                <a:latin typeface="Times New Roman" pitchFamily="24"/>
                <a:ea typeface="Times New Roman" pitchFamily="24"/>
                <a:cs typeface="宋体" pitchFamily="24"/>
              </a:rPr>
              <a:t>.</a:t>
            </a:r>
          </a:p>
        </p:txBody>
      </p:sp>
      <p:sp>
        <p:nvSpPr>
          <p:cNvPr id="10899" name="yt_shape_10899"/>
          <p:cNvSpPr txBox="1"/>
          <p:nvPr/>
        </p:nvSpPr>
        <p:spPr>
          <a:xfrm>
            <a:off x="4140414" y="3667158"/>
            <a:ext cx="3760004" cy="1332737"/>
          </a:xfrm>
          <a:prstGeom prst="rect">
            <a:avLst/>
          </a:prstGeom>
        </p:spPr>
        <p:txBody>
          <a:bodyPr vert="horz" wrap="none" lIns="0" tIns="0" rIns="0" bIns="0" rtlCol="0">
            <a:spAutoFit/>
          </a:bodyPr>
          <a:lstStyle/>
          <a:p>
            <a:pPr algn="l" eaLnBrk="1" latinLnBrk="0" hangingPunct="0">
              <a:lnSpc>
                <a:spcPct val="129999"/>
              </a:lnSpc>
            </a:pPr>
            <a:r>
              <a:rPr lang="en-US" altLang="zh-CN" sz="7400" b="0" i="0" u="none" spc="-7400">
                <a:solidFill>
                  <a:srgbClr val="1EE3CF"/>
                </a:solidFill>
                <a:effectLst/>
                <a:latin typeface="Times New Roman" pitchFamily="74"/>
                <a:ea typeface="宋体" pitchFamily="74"/>
                <a:cs typeface="宋体" pitchFamily="74"/>
              </a:rPr>
              <a:t> </a:t>
            </a:r>
            <a:r>
              <a:rPr lang="en-US" altLang="zh-CN" sz="7400" b="0" i="0" u="none" spc="11622">
                <a:solidFill>
                  <a:srgbClr val="1EE3CF"/>
                </a:solidFill>
                <a:effectLst/>
                <a:latin typeface="Times New Roman" pitchFamily="74"/>
                <a:ea typeface="宋体" pitchFamily="74"/>
                <a:cs typeface="宋体" pitchFamily="74"/>
              </a:rPr>
              <a:t> </a:t>
            </a:r>
            <a:r>
              <a:rPr lang="zh-CN" altLang="zh-CN" sz="2400" b="0" i="0" u="none">
                <a:solidFill>
                  <a:srgbClr val="000000"/>
                </a:solidFill>
                <a:effectLst/>
                <a:latin typeface="Times New Roman" pitchFamily="24"/>
                <a:ea typeface="宋体" pitchFamily="24"/>
                <a:cs typeface="宋体" pitchFamily="24"/>
              </a:rPr>
              <a:t>　</a:t>
            </a:r>
            <a:r>
              <a:rPr lang="en-US" altLang="zh-CN" sz="7400" b="0" i="0" u="none" spc="11598">
                <a:solidFill>
                  <a:srgbClr val="1EE3CF"/>
                </a:solidFill>
                <a:effectLst/>
                <a:latin typeface="Times New Roman" pitchFamily="74"/>
                <a:ea typeface="宋体" pitchFamily="74"/>
                <a:cs typeface="宋体" pitchFamily="74"/>
              </a:rPr>
              <a:t> </a:t>
            </a:r>
          </a:p>
        </p:txBody>
      </p:sp>
      <p:pic>
        <p:nvPicPr>
          <p:cNvPr id="10897" name="yt_image_10897">
            <a:extLs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4140414" y="3667158"/>
            <a:ext cx="1710617" cy="1475613"/>
          </a:xfrm>
          <a:prstGeom prst="rect">
            <a:avLst/>
          </a:prstGeom>
          <a:noFill/>
          <a:extLst>
            <a:ext uri="{909E8E84-426E-40DD-AFC4-6F175D3DCCD1}">
              <a14:hiddenFill xmlns:a14="http://schemas.microsoft.com/office/drawing/2010/main">
                <a:solidFill>
                  <a:srgbClr val="FFFFFF"/>
                </a:solidFill>
              </a14:hiddenFill>
            </a:ext>
          </a:extLst>
        </p:spPr>
      </p:pic>
      <p:pic>
        <p:nvPicPr>
          <p:cNvPr id="10898" name="yt_image_10898">
            <a:extLst>
              <a:ext uri="">
                <a16:creationId xmlns:a16="http://schemas.microsoft.com/office/drawing/2014/main" xmlns:a14="http://schemas.microsoft.com/office/drawing/2010/main" xmlns="" id="{5351258F-BC95-41E6-9372-C2FE361B0291}"/>
              </a:ext>
            </a:extLst>
          </p:cNvPr>
          <p:cNvPicPr>
            <a:picLocks noChangeAspect="1" noChangeArrowheads="1"/>
          </p:cNvPicPr>
          <p:nvPr/>
        </p:nvPicPr>
        <p:blipFill>
          <a:blip r:embed="rId3" cstate="print"/>
          <a:srcRect/>
          <a:stretch>
            <a:fillRect/>
          </a:stretch>
        </p:blipFill>
        <p:spPr bwMode="auto">
          <a:xfrm>
            <a:off x="6155763" y="3667158"/>
            <a:ext cx="1707456" cy="1475613"/>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01D83886-B5A2-A1D4-44D8-C6CF330ADB96}"/>
              </a:ext>
            </a:extLst>
          </p:cNvPr>
          <p:cNvSpPr txBox="1"/>
          <p:nvPr/>
        </p:nvSpPr>
        <p:spPr>
          <a:xfrm>
            <a:off x="3193308" y="2979398"/>
            <a:ext cx="7896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1800</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901" name="yt_shape_10901"/>
          <p:cNvSpPr txBox="1"/>
          <p:nvPr/>
        </p:nvSpPr>
        <p:spPr>
          <a:xfrm>
            <a:off x="540119" y="1317905"/>
            <a:ext cx="11111999" cy="1868910"/>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Times New Roman" pitchFamily="24"/>
                <a:ea typeface="黑体" pitchFamily="24"/>
                <a:cs typeface="宋体" pitchFamily="24"/>
              </a:rPr>
              <a:t>（铜仁市中考）</a:t>
            </a:r>
            <a:r>
              <a:rPr lang="zh-CN" altLang="zh-CN" sz="2400" b="0" i="0" u="none">
                <a:solidFill>
                  <a:srgbClr val="000000"/>
                </a:solidFill>
                <a:effectLst/>
                <a:latin typeface="Times New Roman" pitchFamily="24"/>
                <a:ea typeface="宋体" pitchFamily="24"/>
                <a:cs typeface="宋体" pitchFamily="24"/>
              </a:rPr>
              <a:t>某品牌汽车销售店销售某种品牌的汽车，每辆汽车的进价为</a:t>
            </a:r>
            <a:r>
              <a:rPr lang="en-US" altLang="zh-CN" sz="2400" b="0" i="0" u="none">
                <a:solidFill>
                  <a:srgbClr val="000000"/>
                </a:solidFill>
                <a:effectLst/>
                <a:latin typeface="Times New Roman" pitchFamily="24"/>
                <a:ea typeface="Times New Roman" pitchFamily="24"/>
                <a:cs typeface="宋体" pitchFamily="24"/>
              </a:rPr>
              <a:t>16</a:t>
            </a:r>
            <a:r>
              <a:rPr lang="zh-CN" altLang="zh-CN" sz="2400" b="0" i="0" u="none">
                <a:solidFill>
                  <a:srgbClr val="000000"/>
                </a:solidFill>
                <a:effectLst/>
                <a:latin typeface="Times New Roman" pitchFamily="24"/>
                <a:ea typeface="宋体" pitchFamily="24"/>
                <a:cs typeface="宋体" pitchFamily="24"/>
              </a:rPr>
              <a:t>万元</a:t>
            </a:r>
            <a:r>
              <a:rPr lang="en-US"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当每辆售价为</a:t>
            </a:r>
            <a:r>
              <a:rPr lang="en-US" altLang="zh-CN" sz="2400" b="0" i="0" u="none">
                <a:solidFill>
                  <a:srgbClr val="000000"/>
                </a:solidFill>
                <a:effectLst/>
                <a:latin typeface="Times New Roman" pitchFamily="24"/>
                <a:ea typeface="Times New Roman" pitchFamily="24"/>
                <a:cs typeface="宋体" pitchFamily="24"/>
              </a:rPr>
              <a:t>22</a:t>
            </a:r>
            <a:r>
              <a:rPr lang="zh-CN" altLang="zh-CN" sz="2400" b="0" i="0" u="none">
                <a:solidFill>
                  <a:srgbClr val="000000"/>
                </a:solidFill>
                <a:effectLst/>
                <a:latin typeface="Times New Roman" pitchFamily="24"/>
                <a:ea typeface="宋体" pitchFamily="24"/>
                <a:cs typeface="宋体" pitchFamily="24"/>
              </a:rPr>
              <a:t>万元时，每月可销售</a:t>
            </a:r>
            <a:r>
              <a:rPr lang="en-US" altLang="zh-CN" sz="2400" b="0" i="0" u="none">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Times New Roman" pitchFamily="24"/>
                <a:ea typeface="宋体" pitchFamily="24"/>
                <a:cs typeface="宋体" pitchFamily="24"/>
              </a:rPr>
              <a:t>辆汽车</a:t>
            </a:r>
            <a:r>
              <a:rPr lang="en-US"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根据市场行情，现在决定进行降价销售</a:t>
            </a:r>
            <a:r>
              <a:rPr lang="en-US"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通过市场调查得到了每辆降价的费用</a:t>
            </a:r>
            <a:r>
              <a:rPr lang="en-US" altLang="zh-CN" sz="2400" b="0" i="1" u="none">
                <a:solidFill>
                  <a:srgbClr val="000000"/>
                </a:solidFill>
                <a:effectLst/>
                <a:latin typeface="Times New Roman" pitchFamily="24"/>
                <a:ea typeface="Times New Roman" pitchFamily="24"/>
                <a:cs typeface="宋体" pitchFamily="24"/>
              </a:rPr>
              <a:t>y</a:t>
            </a:r>
            <a:r>
              <a:rPr lang="en-US" altLang="zh-CN" sz="2400" b="0" i="0" u="none" baseline="-25000">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（万元）与月销售量</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Times New Roman" pitchFamily="24"/>
                <a:ea typeface="宋体" pitchFamily="24"/>
                <a:cs typeface="宋体" pitchFamily="24"/>
              </a:rPr>
              <a:t>（辆）（</a:t>
            </a:r>
            <a:r>
              <a:rPr lang="en-US" altLang="zh-CN" sz="2400" b="0" i="1" u="none">
                <a:solidFill>
                  <a:srgbClr val="000000"/>
                </a:solidFill>
                <a:effectLst/>
                <a:latin typeface="Times New Roman" pitchFamily="24"/>
                <a:ea typeface="Times New Roman" pitchFamily="24"/>
                <a:cs typeface="宋体" pitchFamily="24"/>
              </a:rPr>
              <a:t>x</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Times New Roman" pitchFamily="24"/>
                <a:ea typeface="宋体" pitchFamily="24"/>
                <a:cs typeface="宋体" pitchFamily="24"/>
              </a:rPr>
              <a:t>）满足某种函数关系的五组对应数据如下表：</a:t>
            </a:r>
          </a:p>
        </p:txBody>
      </p:sp>
      <p:graphicFrame>
        <p:nvGraphicFramePr>
          <p:cNvPr id="10902" name="yt_table_10902" title="H_89.2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762428997"/>
              </p:ext>
            </p:extLst>
          </p:nvPr>
        </p:nvGraphicFramePr>
        <p:xfrm>
          <a:off x="540000" y="3389967"/>
          <a:ext cx="11111996" cy="1133856"/>
        </p:xfrm>
        <a:graphic>
          <a:graphicData uri="http://schemas.openxmlformats.org/drawingml/2006/table">
            <a:tbl>
              <a:tblPr>
                <a:tableStyleId>{5940675A-B579-460E-94D1-54222C63F5DA}</a:tableStyleId>
              </a:tblPr>
              <a:tblGrid>
                <a:gridCol w="1852114">
                  <a:extLst>
                    <a:ext uri="{9D8B030D-6E8A-4147-A177-3AD203B41FA5}">
                      <a16:colId xmlns:a16="http://schemas.microsoft.com/office/drawing/2014/main" val="20000"/>
                    </a:ext>
                  </a:extLst>
                </a:gridCol>
                <a:gridCol w="1852114">
                  <a:extLst>
                    <a:ext uri="{9D8B030D-6E8A-4147-A177-3AD203B41FA5}">
                      <a16:colId xmlns:a16="http://schemas.microsoft.com/office/drawing/2014/main" val="20001"/>
                    </a:ext>
                  </a:extLst>
                </a:gridCol>
                <a:gridCol w="1852114">
                  <a:extLst>
                    <a:ext uri="{9D8B030D-6E8A-4147-A177-3AD203B41FA5}">
                      <a16:colId xmlns:a16="http://schemas.microsoft.com/office/drawing/2014/main" val="20002"/>
                    </a:ext>
                  </a:extLst>
                </a:gridCol>
                <a:gridCol w="1852114">
                  <a:extLst>
                    <a:ext uri="{9D8B030D-6E8A-4147-A177-3AD203B41FA5}">
                      <a16:colId xmlns:a16="http://schemas.microsoft.com/office/drawing/2014/main" val="20003"/>
                    </a:ext>
                  </a:extLst>
                </a:gridCol>
                <a:gridCol w="1852114">
                  <a:extLst>
                    <a:ext uri="{9D8B030D-6E8A-4147-A177-3AD203B41FA5}">
                      <a16:colId xmlns:a16="http://schemas.microsoft.com/office/drawing/2014/main" val="20004"/>
                    </a:ext>
                  </a:extLst>
                </a:gridCol>
                <a:gridCol w="1851426">
                  <a:extLst>
                    <a:ext uri="{9D8B030D-6E8A-4147-A177-3AD203B41FA5}">
                      <a16:colId xmlns:a16="http://schemas.microsoft.com/office/drawing/2014/main" val="20005"/>
                    </a:ext>
                  </a:extLst>
                </a:gridCol>
              </a:tblGrid>
              <a:tr h="467999">
                <a:tc>
                  <a:txBody>
                    <a:bodyPr/>
                    <a:lstStyle/>
                    <a:p>
                      <a:pPr algn="ctr" eaLnBrk="1" fontAlgn="ctr" latinLnBrk="0" hangingPunct="0">
                        <a:lnSpc>
                          <a:spcPct val="129999"/>
                        </a:lnSpc>
                      </a:pPr>
                      <a:r>
                        <a:rPr lang="en-US" altLang="zh-CN" sz="2400" b="0" i="1" u="none">
                          <a:solidFill>
                            <a:srgbClr val="000000"/>
                          </a:solidFill>
                          <a:effectLst/>
                          <a:latin typeface="Times New Roman" pitchFamily="24"/>
                          <a:ea typeface="Times New Roman" pitchFamily="24"/>
                          <a:cs typeface="宋体" pitchFamily="24"/>
                        </a:rPr>
                        <a:t>x</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4</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5</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6</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7</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8</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0"/>
                  </a:ext>
                </a:extLst>
              </a:tr>
              <a:tr h="467999">
                <a:tc>
                  <a:txBody>
                    <a:bodyPr/>
                    <a:lstStyle/>
                    <a:p>
                      <a:pPr algn="ctr" eaLnBrk="1" fontAlgn="ctr" latinLnBrk="0" hangingPunct="0">
                        <a:lnSpc>
                          <a:spcPct val="129999"/>
                        </a:lnSpc>
                      </a:pPr>
                      <a:r>
                        <a:rPr lang="en-US" altLang="zh-CN" sz="2400" b="0" i="1" u="none">
                          <a:solidFill>
                            <a:srgbClr val="000000"/>
                          </a:solidFill>
                          <a:effectLst/>
                          <a:latin typeface="Times New Roman" pitchFamily="24"/>
                          <a:ea typeface="Times New Roman" pitchFamily="24"/>
                          <a:cs typeface="宋体" pitchFamily="24"/>
                        </a:rPr>
                        <a:t>y</a:t>
                      </a:r>
                      <a:r>
                        <a:rPr lang="en-US" altLang="zh-CN" sz="2400" b="0" i="0" u="none" baseline="-25000">
                          <a:solidFill>
                            <a:srgbClr val="000000"/>
                          </a:solidFill>
                          <a:effectLst/>
                          <a:latin typeface="Times New Roman" pitchFamily="24"/>
                          <a:ea typeface="Times New Roman" pitchFamily="24"/>
                          <a:cs typeface="宋体" pitchFamily="24"/>
                        </a:rPr>
                        <a:t>1</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0.5</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1.5</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2</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1"/>
                  </a:ext>
                </a:extLst>
              </a:tr>
            </a:tbl>
          </a:graphicData>
        </a:graphic>
      </p:graphicFrame>
      <mc:AlternateContent xmlns:mc="http://schemas.openxmlformats.org/markup-compatibility/2006">
        <mc:Choice xmlns:a14="http://schemas.microsoft.com/office/drawing/2010/main" Requires="a14">
          <p:sp>
            <p:nvSpPr>
              <p:cNvPr id="10904" name="yt_shape_10904"/>
              <p:cNvSpPr txBox="1"/>
              <p:nvPr/>
            </p:nvSpPr>
            <p:spPr>
              <a:xfrm>
                <a:off x="540119" y="4793573"/>
                <a:ext cx="8796241" cy="1119024"/>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dirty="0">
                    <a:solidFill>
                      <a:srgbClr val="000000"/>
                    </a:solid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1</a:t>
                </a:r>
                <a:r>
                  <a:rPr lang="zh-CN" altLang="zh-CN" sz="2400" b="0" i="0" u="none" dirty="0">
                    <a:solidFill>
                      <a:srgbClr val="000000"/>
                    </a:solidFill>
                    <a:effectLst/>
                    <a:latin typeface="Times New Roman" pitchFamily="24"/>
                    <a:ea typeface="宋体" pitchFamily="24"/>
                    <a:cs typeface="宋体" pitchFamily="24"/>
                  </a:rPr>
                  <a:t>）请你根据所给材料和初中所学的函数知识写出</a:t>
                </a:r>
                <a:r>
                  <a:rPr lang="en-US" altLang="zh-CN" sz="2400" b="0" i="1" u="none" dirty="0">
                    <a:solidFill>
                      <a:srgbClr val="000000"/>
                    </a:solidFill>
                    <a:effectLst/>
                    <a:latin typeface="Times New Roman" pitchFamily="24"/>
                    <a:ea typeface="Times New Roman" pitchFamily="24"/>
                    <a:cs typeface="宋体" pitchFamily="24"/>
                  </a:rPr>
                  <a:t>y</a:t>
                </a:r>
                <a:r>
                  <a:rPr lang="en-US" altLang="zh-CN" sz="2400" b="0" i="0" u="none" baseline="-25000" dirty="0">
                    <a:solidFill>
                      <a:srgbClr val="000000"/>
                    </a:solidFill>
                    <a:effectLst/>
                    <a:latin typeface="Times New Roman" pitchFamily="24"/>
                    <a:ea typeface="Times New Roman" pitchFamily="24"/>
                    <a:cs typeface="宋体" pitchFamily="24"/>
                  </a:rPr>
                  <a:t>1</a:t>
                </a:r>
                <a:r>
                  <a:rPr lang="zh-CN" altLang="zh-CN" sz="2400" b="0" i="0" u="none" dirty="0">
                    <a:solidFill>
                      <a:srgbClr val="000000"/>
                    </a:solidFill>
                    <a:effectLst/>
                    <a:latin typeface="Times New Roman" pitchFamily="24"/>
                    <a:ea typeface="宋体" pitchFamily="24"/>
                    <a:cs typeface="宋体" pitchFamily="24"/>
                  </a:rPr>
                  <a:t>与</a:t>
                </a:r>
                <a:r>
                  <a:rPr lang="en-US" altLang="zh-CN" sz="2400" b="0" i="1" u="none" dirty="0">
                    <a:solidFill>
                      <a:srgbClr val="000000"/>
                    </a:solidFill>
                    <a:effectLst/>
                    <a:latin typeface="Times New Roman" pitchFamily="24"/>
                    <a:ea typeface="Times New Roman" pitchFamily="24"/>
                    <a:cs typeface="宋体" pitchFamily="24"/>
                  </a:rPr>
                  <a:t>x</a:t>
                </a:r>
                <a:r>
                  <a:rPr lang="zh-CN" altLang="zh-CN" sz="2400" b="0" i="0" u="none" dirty="0">
                    <a:solidFill>
                      <a:srgbClr val="000000"/>
                    </a:solidFill>
                    <a:effectLst/>
                    <a:latin typeface="Times New Roman" pitchFamily="24"/>
                    <a:ea typeface="宋体" pitchFamily="24"/>
                    <a:cs typeface="宋体" pitchFamily="24"/>
                  </a:rPr>
                  <a:t>的关系式</a:t>
                </a:r>
                <a:r>
                  <a:rPr lang="en-US" altLang="zh-CN" sz="2400" b="0" i="1" u="none" dirty="0">
                    <a:solidFill>
                      <a:srgbClr val="000000"/>
                    </a:solidFill>
                    <a:effectLst/>
                    <a:latin typeface="Times New Roman" pitchFamily="24"/>
                    <a:ea typeface="Times New Roman" pitchFamily="24"/>
                    <a:cs typeface="宋体" pitchFamily="24"/>
                  </a:rPr>
                  <a:t>y</a:t>
                </a:r>
                <a:r>
                  <a:rPr lang="en-US" altLang="zh-CN" sz="2400" b="0" i="0" u="none" baseline="-25000" dirty="0">
                    <a:solidFill>
                      <a:srgbClr val="000000"/>
                    </a:solidFill>
                    <a:effectLst/>
                    <a:latin typeface="Times New Roman" pitchFamily="24"/>
                    <a:ea typeface="Times New Roman" pitchFamily="24"/>
                    <a:cs typeface="宋体" pitchFamily="24"/>
                  </a:rPr>
                  <a:t>1</a:t>
                </a:r>
                <a:r>
                  <a:rPr lang="zh-CN" altLang="zh-CN" sz="2400" b="0" i="0" u="none" dirty="0">
                    <a:solidFill>
                      <a:srgbClr val="000000"/>
                    </a:solidFill>
                    <a:effectLst/>
                    <a:latin typeface="Times New Roman" pitchFamily="24"/>
                    <a:ea typeface="宋体" pitchFamily="24"/>
                    <a:cs typeface="宋体" pitchFamily="24"/>
                  </a:rPr>
                  <a:t>＝</a:t>
                </a:r>
                <a:r>
                  <a:rPr lang="zh-CN" altLang="zh-CN" sz="100" b="0" i="0" spc="-100" dirty="0">
                    <a:solidFill>
                      <a:srgbClr val="000000"/>
                    </a:solidFill>
                    <a:effectLst/>
                    <a:latin typeface="Times New Roman" pitchFamily="24"/>
                    <a:ea typeface="宋体" pitchFamily="24"/>
                    <a:cs typeface="宋体" pitchFamily="24"/>
                  </a:rPr>
                  <a:t> </a:t>
                </a:r>
                <a:r>
                  <a:rPr lang="zh-CN" altLang="zh-CN" sz="2400" b="0" i="0" u="sng" dirty="0">
                    <a:solidFill>
                      <a:srgbClr val="000000"/>
                    </a:solidFill>
                    <a:effectLst/>
                    <a:latin typeface="Times New Roman" pitchFamily="24"/>
                    <a:ea typeface="宋体" pitchFamily="24"/>
                    <a:cs typeface="宋体" pitchFamily="24"/>
                  </a:rPr>
                  <a:t>　</a:t>
                </a:r>
                <a14:m>
                  <m:oMath xmlns:m="http://schemas.openxmlformats.org/officeDocument/2006/math">
                    <m:f>
                      <m:fPr>
                        <m:ctrlPr>
                          <a:rPr lang="en-US" altLang="zh-CN" sz="2400" b="0" i="1"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48" charset="0"/>
                          </a:rPr>
                        </m:ctrlPr>
                      </m:fPr>
                      <m:num>
                        <m:r>
                          <a:rPr lang="en-US" altLang="zh-CN" sz="2400" b="0" i="0"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1</m:t>
                        </m:r>
                      </m:num>
                      <m:den>
                        <m:r>
                          <a:rPr lang="en-US" altLang="zh-CN" sz="2400" b="0" i="0"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2</m:t>
                        </m:r>
                      </m:den>
                    </m:f>
                  </m:oMath>
                </a14:m>
                <a:r>
                  <a:rPr lang="en-US" altLang="zh-CN" sz="2400" b="0" i="1" u="sng" dirty="0">
                    <a:solidFill>
                      <a:srgbClr val="FF0000">
                        <a:alpha val="0"/>
                      </a:srgbClr>
                    </a:solidFill>
                    <a:effectLst/>
                    <a:uFill>
                      <a:solidFill>
                        <a:srgbClr val="000000"/>
                      </a:solidFill>
                    </a:uFill>
                    <a:latin typeface="Times New Roman" pitchFamily="24"/>
                    <a:ea typeface="Times New Roman" pitchFamily="24"/>
                    <a:cs typeface="宋体" pitchFamily="24"/>
                  </a:rPr>
                  <a:t>x</a:t>
                </a:r>
                <a:r>
                  <a:rPr lang="zh-CN" altLang="zh-CN" sz="2400" b="0" i="0" u="sng" dirty="0">
                    <a:solidFill>
                      <a:srgbClr val="FF0000">
                        <a:alpha val="0"/>
                      </a:srgbClr>
                    </a:solidFill>
                    <a:effectLst/>
                    <a:uFill>
                      <a:solidFill>
                        <a:srgbClr val="000000"/>
                      </a:solidFill>
                    </a:uFill>
                    <a:latin typeface="宋体" pitchFamily="24"/>
                    <a:ea typeface="宋体" pitchFamily="24"/>
                    <a:cs typeface="宋体" pitchFamily="24"/>
                  </a:rPr>
                  <a:t>－</a:t>
                </a:r>
                <a:r>
                  <a:rPr lang="en-US" altLang="zh-CN" sz="2400" b="0" i="0" u="sng" dirty="0">
                    <a:solidFill>
                      <a:srgbClr val="FF0000">
                        <a:alpha val="0"/>
                      </a:srgbClr>
                    </a:solidFill>
                    <a:effectLst/>
                    <a:uFill>
                      <a:solidFill>
                        <a:srgbClr val="000000"/>
                      </a:solidFill>
                    </a:uFill>
                    <a:latin typeface="Times New Roman" pitchFamily="24"/>
                    <a:ea typeface="Times New Roman" pitchFamily="24"/>
                    <a:cs typeface="宋体" pitchFamily="24"/>
                  </a:rPr>
                  <a:t>2</a:t>
                </a:r>
                <a:r>
                  <a:rPr lang="zh-CN" altLang="zh-CN" sz="2400" b="0" i="0" u="sng" dirty="0">
                    <a:solidFill>
                      <a:srgbClr val="FF0000">
                        <a:alpha val="0"/>
                      </a:srgbClr>
                    </a:solidFill>
                    <a:effectLst/>
                    <a:uFill>
                      <a:solidFill>
                        <a:srgbClr val="000000"/>
                      </a:solidFill>
                    </a:uFill>
                    <a:latin typeface="Times New Roman" pitchFamily="24"/>
                    <a:ea typeface="黑体" pitchFamily="24"/>
                    <a:cs typeface="宋体" pitchFamily="24"/>
                  </a:rPr>
                  <a:t>（</a:t>
                </a:r>
                <a:r>
                  <a:rPr lang="en-US" altLang="zh-CN" sz="2400" b="0" i="1" u="sng" dirty="0">
                    <a:solidFill>
                      <a:srgbClr val="FF0000">
                        <a:alpha val="0"/>
                      </a:srgbClr>
                    </a:solidFill>
                    <a:effectLst/>
                    <a:uFill>
                      <a:solidFill>
                        <a:srgbClr val="000000"/>
                      </a:solidFill>
                    </a:uFill>
                    <a:latin typeface="Times New Roman" pitchFamily="24"/>
                    <a:ea typeface="Times New Roman" pitchFamily="24"/>
                    <a:cs typeface="宋体" pitchFamily="24"/>
                  </a:rPr>
                  <a:t>x</a:t>
                </a:r>
                <a:r>
                  <a:rPr lang="en-US" altLang="zh-CN" sz="2400" b="0" i="0" u="sng" dirty="0">
                    <a:solidFill>
                      <a:srgbClr val="FF0000">
                        <a:alpha val="0"/>
                      </a:srgbClr>
                    </a:solidFill>
                    <a:effectLst/>
                    <a:uFill>
                      <a:solidFill>
                        <a:srgbClr val="000000"/>
                      </a:solidFill>
                    </a:uFill>
                    <a:latin typeface="宋体" pitchFamily="24"/>
                    <a:ea typeface="宋体" pitchFamily="24"/>
                    <a:cs typeface="宋体" pitchFamily="24"/>
                  </a:rPr>
                  <a:t>≥</a:t>
                </a:r>
                <a:r>
                  <a:rPr lang="en-US" altLang="zh-CN" sz="2400" b="0" i="0" u="sng" dirty="0">
                    <a:solidFill>
                      <a:srgbClr val="FF0000">
                        <a:alpha val="0"/>
                      </a:srgbClr>
                    </a:solidFill>
                    <a:effectLst/>
                    <a:uFill>
                      <a:solidFill>
                        <a:srgbClr val="000000"/>
                      </a:solidFill>
                    </a:uFill>
                    <a:latin typeface="Times New Roman" pitchFamily="24"/>
                    <a:ea typeface="Times New Roman" pitchFamily="24"/>
                    <a:cs typeface="宋体" pitchFamily="24"/>
                  </a:rPr>
                  <a:t>4</a:t>
                </a:r>
                <a:r>
                  <a:rPr lang="zh-CN" altLang="zh-CN" sz="2400" b="0" i="0" u="sng" dirty="0">
                    <a:solidFill>
                      <a:srgbClr val="FF0000">
                        <a:alpha val="0"/>
                      </a:srgbClr>
                    </a:solidFill>
                    <a:effectLst/>
                    <a:uFill>
                      <a:solidFill>
                        <a:srgbClr val="000000"/>
                      </a:solidFill>
                    </a:uFill>
                    <a:latin typeface="Times New Roman" pitchFamily="24"/>
                    <a:ea typeface="黑体" pitchFamily="24"/>
                    <a:cs typeface="宋体" pitchFamily="24"/>
                  </a:rPr>
                  <a:t>）</a:t>
                </a:r>
                <a:r>
                  <a:rPr lang="zh-CN" altLang="zh-CN" sz="2400" b="0" i="0" u="sng" dirty="0">
                    <a:solidFill>
                      <a:srgbClr val="000000"/>
                    </a:solidFill>
                    <a:effectLst/>
                    <a:latin typeface="Times New Roman" pitchFamily="24"/>
                    <a:ea typeface="宋体" pitchFamily="24"/>
                    <a:cs typeface="宋体" pitchFamily="24"/>
                  </a:rPr>
                  <a:t>　</a:t>
                </a:r>
                <a:r>
                  <a:rPr lang="zh-CN" altLang="zh-CN" sz="100" b="0" i="0" spc="-100" dirty="0">
                    <a:noFill/>
                    <a:effectLst/>
                    <a:latin typeface="Times New Roman"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a:t>
                </a:r>
              </a:p>
            </p:txBody>
          </p:sp>
        </mc:Choice>
        <mc:Fallback>
          <p:sp>
            <p:nvSpPr>
              <p:cNvPr id="10904" name="yt_shape_10904"/>
              <p:cNvSpPr txBox="1">
                <a:spLocks noRot="1" noChangeAspect="1" noMove="1" noResize="1" noEditPoints="1" noAdjustHandles="1" noChangeArrowheads="1" noChangeShapeType="1" noTextEdit="1"/>
              </p:cNvSpPr>
              <p:nvPr/>
            </p:nvSpPr>
            <p:spPr>
              <a:xfrm>
                <a:off x="540119" y="4793573"/>
                <a:ext cx="8796241" cy="1119024"/>
              </a:xfrm>
              <a:prstGeom prst="rect">
                <a:avLst/>
              </a:prstGeom>
              <a:blipFill>
                <a:blip r:embed="rId2"/>
                <a:stretch>
                  <a:fillRect l="-2148" t="-4348" r="-1594" b="-8696"/>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2" name="文本框 1">
                <a:extLst>
                  <a:ext uri="{FF2B5EF4-FFF2-40B4-BE49-F238E27FC236}">
                    <a16:creationId xmlns:a16="http://schemas.microsoft.com/office/drawing/2014/main" id="{7C87A6BE-6D07-5604-EAA0-9DE804464CEF}"/>
                  </a:ext>
                </a:extLst>
              </p:cNvPr>
              <p:cNvSpPr txBox="1"/>
              <p:nvPr/>
            </p:nvSpPr>
            <p:spPr>
              <a:xfrm>
                <a:off x="1498067" y="5040203"/>
                <a:ext cx="900811" cy="765061"/>
              </a:xfrm>
              <a:prstGeom prst="rect">
                <a:avLst/>
              </a:prstGeom>
              <a:noFill/>
            </p:spPr>
            <p:txBody>
              <a:bodyPr vert="horz" wrap="none" rtlCol="0" anchor="ctr">
                <a:noAutofit/>
              </a:bodyPr>
              <a:lstStyle/>
              <a:p>
                <a:pPr>
                  <a:lnSpc>
                    <a:spcPct val="129999"/>
                  </a:lnSpc>
                </a:pPr>
                <a14:m>
                  <m:oMath xmlns:m="http://schemas.openxmlformats.org/officeDocument/2006/math">
                    <m:f>
                      <m:fPr>
                        <m:ctrlPr>
                          <a:rPr kumimoji="0" lang="en-US" altLang="zh-CN" sz="2400" b="0" i="1" strike="noStrike" kern="1200" cap="none" spc="0" normalizeH="0" baseline="0" noProof="0" smtClean="0">
                            <a:ln>
                              <a:noFill/>
                            </a:ln>
                            <a:solidFill>
                              <a:srgbClr val="FF0000"/>
                            </a:solidFill>
                            <a:effectLst/>
                            <a:uLnTx/>
                            <a:uFill>
                              <a:solidFill>
                                <a:srgbClr val="000000"/>
                              </a:solidFill>
                            </a:uFill>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1</m:t>
                        </m:r>
                      </m:num>
                      <m:den>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2</m:t>
                        </m:r>
                      </m:den>
                    </m:f>
                  </m:oMath>
                </a14:m>
                <a:r>
                  <a:rPr kumimoji="0" lang="en-US" altLang="zh-CN" sz="2400" b="0" i="1" strike="noStrike" kern="1200" cap="none" spc="0" normalizeH="0" baseline="0" noProof="0" dirty="0">
                    <a:ln>
                      <a:noFill/>
                    </a:ln>
                    <a:solidFill>
                      <a:srgbClr val="FF0000"/>
                    </a:solidFill>
                    <a:effectLst/>
                    <a:uLnTx/>
                    <a:uFill>
                      <a:solidFill>
                        <a:srgbClr val="000000"/>
                      </a:solidFill>
                    </a:uFill>
                    <a:latin typeface="Times New Roman" pitchFamily="24"/>
                    <a:ea typeface="Times New Roman" pitchFamily="24"/>
                    <a:cs typeface="宋体" pitchFamily="24"/>
                  </a:rPr>
                  <a:t>x</a:t>
                </a:r>
                <a:r>
                  <a:rPr kumimoji="0" lang="zh-CN" altLang="zh-CN" sz="2400" b="0" i="0" strike="noStrike" kern="1200" cap="none" spc="0" normalizeH="0" baseline="0" noProof="0" dirty="0">
                    <a:ln>
                      <a:noFill/>
                    </a:ln>
                    <a:solidFill>
                      <a:srgbClr val="FF0000"/>
                    </a:solidFill>
                    <a:effectLst/>
                    <a:uLnTx/>
                    <a:uFill>
                      <a:solidFill>
                        <a:srgbClr val="000000"/>
                      </a:solidFill>
                    </a:uFill>
                    <a:latin typeface="宋体" pitchFamily="24"/>
                    <a:ea typeface="宋体" pitchFamily="24"/>
                    <a:cs typeface="宋体" pitchFamily="24"/>
                  </a:rPr>
                  <a:t>－</a:t>
                </a:r>
                <a:r>
                  <a:rPr kumimoji="0" lang="en-US" altLang="zh-CN" sz="2400" b="0" i="0" strike="noStrike" kern="1200" cap="none" spc="0" normalizeH="0" baseline="0" noProof="0" dirty="0">
                    <a:ln>
                      <a:noFill/>
                    </a:ln>
                    <a:solidFill>
                      <a:srgbClr val="FF0000"/>
                    </a:solidFill>
                    <a:effectLst/>
                    <a:uLnTx/>
                    <a:uFill>
                      <a:solidFill>
                        <a:srgbClr val="000000"/>
                      </a:solidFill>
                    </a:uFill>
                    <a:latin typeface="Times New Roman" pitchFamily="24"/>
                    <a:ea typeface="Times New Roman" pitchFamily="24"/>
                    <a:cs typeface="宋体" pitchFamily="24"/>
                  </a:rPr>
                  <a:t>2</a:t>
                </a:r>
                <a:r>
                  <a:rPr lang="zh-CN" altLang="en-US" sz="2400" dirty="0">
                    <a:solidFill>
                      <a:srgbClr val="FF0000"/>
                    </a:solidFill>
                    <a:uFill>
                      <a:solidFill>
                        <a:srgbClr val="000000"/>
                      </a:solidFill>
                    </a:uFill>
                    <a:latin typeface="Times New Roman" pitchFamily="24"/>
                    <a:ea typeface="Times New Roman" pitchFamily="24"/>
                    <a:cs typeface="宋体" pitchFamily="24"/>
                  </a:rPr>
                  <a:t>（</a:t>
                </a:r>
                <a:r>
                  <a:rPr lang="en-US" altLang="zh-CN" sz="2400" dirty="0">
                    <a:solidFill>
                      <a:srgbClr val="FF0000"/>
                    </a:solidFill>
                    <a:uFill>
                      <a:solidFill>
                        <a:srgbClr val="000000"/>
                      </a:solidFill>
                    </a:uFill>
                    <a:latin typeface="Times New Roman" pitchFamily="24"/>
                    <a:ea typeface="Times New Roman" pitchFamily="24"/>
                    <a:cs typeface="宋体" pitchFamily="24"/>
                  </a:rPr>
                  <a:t>x≥4</a:t>
                </a:r>
                <a:r>
                  <a:rPr lang="zh-CN" altLang="en-US" sz="2400" dirty="0">
                    <a:solidFill>
                      <a:srgbClr val="FF0000"/>
                    </a:solidFill>
                    <a:uFill>
                      <a:solidFill>
                        <a:srgbClr val="000000"/>
                      </a:solidFill>
                    </a:uFill>
                    <a:latin typeface="Times New Roman" pitchFamily="24"/>
                    <a:ea typeface="Times New Roman" pitchFamily="24"/>
                    <a:cs typeface="宋体" pitchFamily="24"/>
                  </a:rPr>
                  <a:t>）</a:t>
                </a:r>
              </a:p>
            </p:txBody>
          </p:sp>
        </mc:Choice>
        <mc:Fallback>
          <p:sp>
            <p:nvSpPr>
              <p:cNvPr id="2" name="文本框 1">
                <a:extLst>
                  <a:ext uri="{FF2B5EF4-FFF2-40B4-BE49-F238E27FC236}">
                    <a16:creationId xmlns:a16="http://schemas.microsoft.com/office/drawing/2014/main" id="{7C87A6BE-6D07-5604-EAA0-9DE804464CEF}"/>
                  </a:ext>
                </a:extLst>
              </p:cNvPr>
              <p:cNvSpPr txBox="1">
                <a:spLocks noRot="1" noChangeAspect="1" noMove="1" noResize="1" noEditPoints="1" noAdjustHandles="1" noChangeArrowheads="1" noChangeShapeType="1" noTextEdit="1"/>
              </p:cNvSpPr>
              <p:nvPr/>
            </p:nvSpPr>
            <p:spPr>
              <a:xfrm>
                <a:off x="1498067" y="5040203"/>
                <a:ext cx="900811" cy="765061"/>
              </a:xfrm>
              <a:prstGeom prst="rect">
                <a:avLst/>
              </a:prstGeom>
              <a:blipFill>
                <a:blip r:embed="rId3"/>
                <a:stretch>
                  <a:fillRect r="-129054" b="-5600"/>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906" name="yt_shape_10906"/>
          <p:cNvSpPr txBox="1"/>
          <p:nvPr/>
        </p:nvSpPr>
        <p:spPr>
          <a:xfrm>
            <a:off x="540119" y="2076042"/>
            <a:ext cx="11111999" cy="1388778"/>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）每辆原售价为</a:t>
            </a:r>
            <a:r>
              <a:rPr lang="en-US" altLang="zh-CN" sz="2400" b="0" i="0" u="none">
                <a:solidFill>
                  <a:srgbClr val="000000"/>
                </a:solidFill>
                <a:effectLst/>
                <a:latin typeface="Times New Roman" pitchFamily="24"/>
                <a:ea typeface="Times New Roman" pitchFamily="24"/>
                <a:cs typeface="宋体" pitchFamily="24"/>
              </a:rPr>
              <a:t>22</a:t>
            </a:r>
            <a:r>
              <a:rPr lang="zh-CN" altLang="zh-CN" sz="2400" b="0" i="0" u="none">
                <a:solidFill>
                  <a:srgbClr val="000000"/>
                </a:solidFill>
                <a:effectLst/>
                <a:latin typeface="Times New Roman" pitchFamily="24"/>
                <a:ea typeface="宋体" pitchFamily="24"/>
                <a:cs typeface="宋体" pitchFamily="24"/>
              </a:rPr>
              <a:t>万元，不考虑其他成本，降价后每月销售利润</a:t>
            </a:r>
            <a:r>
              <a:rPr lang="en-US" altLang="zh-CN" sz="2400" b="0" i="1" u="none">
                <a:solidFill>
                  <a:srgbClr val="000000"/>
                </a:solidFill>
                <a:effectLst/>
                <a:latin typeface="Times New Roman" pitchFamily="24"/>
                <a:ea typeface="Times New Roman" pitchFamily="24"/>
                <a:cs typeface="宋体" pitchFamily="24"/>
              </a:rPr>
              <a:t>y</a:t>
            </a:r>
            <a:r>
              <a:rPr lang="zh-CN" altLang="zh-CN" sz="2400" b="0" i="0" u="none">
                <a:solidFill>
                  <a:srgbClr val="000000"/>
                </a:solidFill>
                <a:effectLst/>
                <a:latin typeface="Times New Roman" pitchFamily="24"/>
                <a:ea typeface="宋体" pitchFamily="24"/>
                <a:cs typeface="宋体" pitchFamily="24"/>
              </a:rPr>
              <a:t>＝（每辆原售价</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y</a:t>
            </a:r>
            <a:r>
              <a:rPr lang="en-US" altLang="zh-CN" sz="2400" b="0" i="0" u="none" baseline="-25000">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进价）</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Times New Roman" pitchFamily="24"/>
                <a:ea typeface="宋体" pitchFamily="24"/>
                <a:cs typeface="宋体" pitchFamily="24"/>
              </a:rPr>
              <a:t>，请你根据上述条件，求出每月销售量</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Times New Roman"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x</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Times New Roman" pitchFamily="24"/>
                <a:ea typeface="宋体" pitchFamily="24"/>
                <a:cs typeface="宋体" pitchFamily="24"/>
              </a:rPr>
              <a:t>）为多少时，销售利润最大？最大利润是多少？</a:t>
            </a:r>
          </a:p>
        </p:txBody>
      </p:sp>
      <mc:AlternateContent xmlns:mc="http://schemas.openxmlformats.org/markup-compatibility/2006" xmlns:a14="http://schemas.microsoft.com/office/drawing/2010/main">
        <mc:Choice Requires="a14">
          <p:sp>
            <p:nvSpPr>
              <p:cNvPr id="10907" name="yt_shape_10907"/>
              <p:cNvSpPr txBox="1"/>
              <p:nvPr/>
            </p:nvSpPr>
            <p:spPr>
              <a:xfrm>
                <a:off x="540000" y="3515608"/>
                <a:ext cx="9360511" cy="114704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黑体" pitchFamily="24"/>
                    <a:cs typeface="宋体" pitchFamily="24"/>
                  </a:rPr>
                  <a:t>解：（</a:t>
                </a:r>
                <a:r>
                  <a:rPr lang="en-US" altLang="zh-CN" sz="2400" b="0" i="0" u="none">
                    <a:solidFill>
                      <a:srgbClr val="FF0000">
                        <a:alpha val="0"/>
                      </a:srgbClr>
                    </a:solidFill>
                    <a:effectLst/>
                    <a:latin typeface="Times New Roman" pitchFamily="24"/>
                    <a:ea typeface="Times New Roman" pitchFamily="24"/>
                    <a:cs typeface="宋体" pitchFamily="24"/>
                  </a:rPr>
                  <a:t>2</a:t>
                </a:r>
                <a:r>
                  <a:rPr lang="zh-CN" altLang="zh-CN" sz="2400" b="0" i="0" u="none">
                    <a:solidFill>
                      <a:srgbClr val="FF0000">
                        <a:alpha val="0"/>
                      </a:srgbClr>
                    </a:solidFill>
                    <a:effectLst/>
                    <a:latin typeface="Times New Roman" pitchFamily="24"/>
                    <a:ea typeface="黑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y</a:t>
                </a:r>
                <a:r>
                  <a:rPr lang="zh-CN" altLang="zh-CN" sz="2400" b="0" i="0" u="none">
                    <a:solidFill>
                      <a:srgbClr val="FF0000">
                        <a:alpha val="0"/>
                      </a:srgbClr>
                    </a:solidFill>
                    <a:effectLst/>
                    <a:latin typeface="Times New Roman" pitchFamily="24"/>
                    <a:ea typeface="宋体" pitchFamily="24"/>
                    <a:cs typeface="宋体" pitchFamily="24"/>
                  </a:rPr>
                  <a:t>＝</a:t>
                </a:r>
                <a14:m>
                  <m:oMath xmlns:m="http://schemas.openxmlformats.org/officeDocument/2006/math">
                    <m:d>
                      <m:dPr>
                        <m:begChr m:val="["/>
                        <m:endChr m:val="]"/>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dPr>
                      <m:e>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22</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m:t>
                        </m:r>
                        <m:d>
                          <m:d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dPr>
                          <m:e>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m:t>
                                </m:r>
                              </m:den>
                            </m:f>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𝑥</m:t>
                            </m:r>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m:t>
                            </m:r>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m:t>
                            </m:r>
                          </m:e>
                        </m:d>
                        <m:r>
                          <a:rPr lang="en-US" altLang="zh-CN" sz="2400" b="0" i="1" smtClean="0">
                            <a:solidFill>
                              <a:srgbClr val="FE0000">
                                <a:alpha val="0"/>
                              </a:srgbClr>
                            </a:solidFill>
                            <a:effectLst/>
                            <a:latin typeface="Cambria Math" panose="02040503050406030204" pitchFamily="48" charset="0"/>
                            <a:ea typeface="Cambria Math" panose="02040503050406030204" pitchFamily="48" charset="0"/>
                          </a:rPr>
                          <m:t>−</m:t>
                        </m:r>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16</m:t>
                        </m:r>
                      </m:e>
                    </m:d>
                  </m:oMath>
                </a14:m>
                <a:r>
                  <a:rPr lang="en-US" altLang="zh-CN" sz="2400" b="0" i="1" u="none">
                    <a:solidFill>
                      <a:srgbClr val="FF0000">
                        <a:alpha val="0"/>
                      </a:srgbClr>
                    </a:solidFill>
                    <a:effectLst/>
                    <a:latin typeface="Times New Roman" pitchFamily="24"/>
                    <a:ea typeface="Times New Roman" pitchFamily="24"/>
                    <a:cs typeface="宋体" pitchFamily="24"/>
                  </a:rPr>
                  <a:t>x</a:t>
                </a:r>
                <a:r>
                  <a:rPr lang="zh-CN" altLang="zh-CN" sz="2400" b="0" i="0" u="none">
                    <a:solidFill>
                      <a:srgbClr val="FF0000">
                        <a:alpha val="0"/>
                      </a:srgbClr>
                    </a:solidFill>
                    <a:effectLst/>
                    <a:latin typeface="Times New Roman" pitchFamily="24"/>
                    <a:ea typeface="宋体" pitchFamily="24"/>
                    <a:cs typeface="宋体" pitchFamily="24"/>
                  </a:rPr>
                  <a:t>＝</a:t>
                </a:r>
                <a:r>
                  <a:rPr lang="zh-CN" altLang="zh-CN" sz="2400" b="0" i="0" u="none">
                    <a:solidFill>
                      <a:srgbClr val="FF0000">
                        <a:alpha val="0"/>
                      </a:srgbClr>
                    </a:solidFill>
                    <a:effectLst/>
                    <a:latin typeface="宋体" pitchFamily="24"/>
                    <a:ea typeface="宋体" pitchFamily="24"/>
                    <a:cs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en-US" altLang="zh-CN" sz="2400" b="0" i="1" u="none">
                    <a:solidFill>
                      <a:srgbClr val="FF0000">
                        <a:alpha val="0"/>
                      </a:srgbClr>
                    </a:solidFill>
                    <a:effectLst/>
                    <a:latin typeface="Times New Roman" pitchFamily="24"/>
                    <a:ea typeface="Times New Roman" pitchFamily="24"/>
                    <a:cs typeface="宋体" pitchFamily="24"/>
                  </a:rPr>
                  <a:t>x</a:t>
                </a:r>
                <a:r>
                  <a:rPr lang="en-US" altLang="zh-CN" sz="2400" b="0" i="0" u="none" baseline="30000">
                    <a:solidFill>
                      <a:srgbClr val="FF0000">
                        <a:alpha val="0"/>
                      </a:srgbClr>
                    </a:solidFill>
                    <a:effectLst/>
                    <a:latin typeface="Times New Roman" pitchFamily="24"/>
                    <a:ea typeface="Times New Roman" pitchFamily="24"/>
                    <a:cs typeface="宋体" pitchFamily="24"/>
                  </a:rPr>
                  <a:t>2</a:t>
                </a:r>
                <a:r>
                  <a:rPr lang="zh-CN"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8</a:t>
                </a:r>
                <a:r>
                  <a:rPr lang="en-US" altLang="zh-CN" sz="2400" b="0" i="1" u="none">
                    <a:solidFill>
                      <a:srgbClr val="FF0000">
                        <a:alpha val="0"/>
                      </a:srgbClr>
                    </a:solidFill>
                    <a:effectLst/>
                    <a:latin typeface="Times New Roman" pitchFamily="24"/>
                    <a:ea typeface="Times New Roman" pitchFamily="24"/>
                    <a:cs typeface="宋体" pitchFamily="24"/>
                  </a:rPr>
                  <a:t>x</a:t>
                </a:r>
                <a:r>
                  <a:rPr lang="zh-CN" altLang="zh-CN" sz="2400" b="0" i="0" u="none">
                    <a:solidFill>
                      <a:srgbClr val="FF0000">
                        <a:alpha val="0"/>
                      </a:srgbClr>
                    </a:solidFill>
                    <a:effectLst/>
                    <a:latin typeface="Times New Roman" pitchFamily="24"/>
                    <a:ea typeface="宋体" pitchFamily="24"/>
                    <a:cs typeface="宋体" pitchFamily="24"/>
                  </a:rPr>
                  <a:t>＝</a:t>
                </a:r>
                <a:r>
                  <a:rPr lang="zh-CN" altLang="zh-CN" sz="2400" b="0" i="0" u="none">
                    <a:solidFill>
                      <a:srgbClr val="FF0000">
                        <a:alpha val="0"/>
                      </a:srgbClr>
                    </a:solidFill>
                    <a:effectLst/>
                    <a:latin typeface="宋体" pitchFamily="24"/>
                    <a:ea typeface="宋体" pitchFamily="24"/>
                    <a:cs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m:t>
                        </m:r>
                      </m:den>
                    </m:f>
                  </m:oMath>
                </a14:m>
                <a:r>
                  <a:rPr lang="zh-CN" altLang="zh-CN" sz="2400" b="0" i="0" u="none">
                    <a:solidFill>
                      <a:srgbClr val="FF0000">
                        <a:alpha val="0"/>
                      </a:srgbClr>
                    </a:solidFill>
                    <a:effectLst/>
                    <a:latin typeface="Times New Roman" pitchFamily="24"/>
                    <a:ea typeface="黑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x</a:t>
                </a:r>
                <a:r>
                  <a:rPr lang="zh-CN"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8</a:t>
                </a:r>
                <a:r>
                  <a:rPr lang="zh-CN" altLang="zh-CN" sz="2400" b="0" i="0" u="none">
                    <a:solidFill>
                      <a:srgbClr val="FF0000">
                        <a:alpha val="0"/>
                      </a:srgbClr>
                    </a:solidFill>
                    <a:effectLst/>
                    <a:latin typeface="Times New Roman" pitchFamily="24"/>
                    <a:ea typeface="黑体" pitchFamily="24"/>
                    <a:cs typeface="宋体" pitchFamily="24"/>
                  </a:rPr>
                  <a:t>）</a:t>
                </a:r>
                <a:r>
                  <a:rPr lang="en-US" altLang="zh-CN" sz="2400" b="0" i="0" u="none" baseline="30000">
                    <a:solidFill>
                      <a:srgbClr val="FF0000">
                        <a:alpha val="0"/>
                      </a:srgbClr>
                    </a:solidFill>
                    <a:effectLst/>
                    <a:latin typeface="Times New Roman" pitchFamily="24"/>
                    <a:ea typeface="Times New Roman" pitchFamily="24"/>
                    <a:cs typeface="宋体" pitchFamily="24"/>
                  </a:rPr>
                  <a:t>2</a:t>
                </a:r>
                <a:r>
                  <a:rPr lang="zh-CN"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32</a:t>
                </a:r>
                <a:r>
                  <a:rPr lang="zh-CN" altLang="zh-CN" sz="2400" b="0" i="0" u="none">
                    <a:solidFill>
                      <a:srgbClr val="FF0000">
                        <a:alpha val="0"/>
                      </a:srgbClr>
                    </a:solidFill>
                    <a:effectLst/>
                    <a:latin typeface="Times New Roman" pitchFamily="24"/>
                    <a:ea typeface="黑体" pitchFamily="24"/>
                    <a:cs typeface="宋体" pitchFamily="24"/>
                  </a:rPr>
                  <a:t>，</a:t>
                </a:r>
                <a:r>
                  <a:rPr lang="zh-CN" altLang="zh-CN" sz="100" b="0" i="0" u="none">
                    <a:noFill/>
                    <a:effectLst/>
                    <a:latin typeface="Times New Roman"/>
                    <a:ea typeface="宋体"/>
                    <a:cs typeface="宋体"/>
                  </a:rPr>
                  <a:t>⁠</a:t>
                </a:r>
              </a:p>
              <a:p>
                <a:pPr algn="l" eaLnBrk="1" latinLnBrk="0" hangingPunct="0">
                  <a:lnSpc>
                    <a:spcPct val="129999"/>
                  </a:lnSpc>
                </a:pP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x</a:t>
                </a:r>
                <a:r>
                  <a:rPr lang="zh-CN" altLang="zh-CN" sz="2400" b="0" i="0" u="none">
                    <a:solidFill>
                      <a:srgbClr val="FF0000">
                        <a:alpha val="0"/>
                      </a:srgbClr>
                    </a:solidFill>
                    <a:effectLst/>
                    <a:latin typeface="Times New Roman"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8</a:t>
                </a:r>
                <a:r>
                  <a:rPr lang="zh-CN" altLang="zh-CN" sz="2400" b="0" i="0" u="none">
                    <a:solidFill>
                      <a:srgbClr val="FF0000">
                        <a:alpha val="0"/>
                      </a:srgbClr>
                    </a:solidFill>
                    <a:effectLst/>
                    <a:latin typeface="Times New Roman" pitchFamily="24"/>
                    <a:ea typeface="黑体" pitchFamily="24"/>
                    <a:cs typeface="宋体" pitchFamily="24"/>
                  </a:rPr>
                  <a:t>时，</a:t>
                </a:r>
                <a:r>
                  <a:rPr lang="en-US" altLang="zh-CN" sz="2400" b="0" i="1" u="none">
                    <a:solidFill>
                      <a:srgbClr val="FF0000">
                        <a:alpha val="0"/>
                      </a:srgbClr>
                    </a:solidFill>
                    <a:effectLst/>
                    <a:latin typeface="Times New Roman" pitchFamily="24"/>
                    <a:ea typeface="Times New Roman" pitchFamily="24"/>
                    <a:cs typeface="宋体" pitchFamily="24"/>
                  </a:rPr>
                  <a:t>y</a:t>
                </a:r>
                <a:r>
                  <a:rPr lang="en-US" altLang="zh-CN" sz="1600" b="0" i="1" u="none">
                    <a:solidFill>
                      <a:srgbClr val="FF0000">
                        <a:alpha val="0"/>
                      </a:srgbClr>
                    </a:solidFill>
                    <a:effectLst/>
                    <a:latin typeface="Times New Roman" pitchFamily="24"/>
                    <a:ea typeface="Times New Roman" pitchFamily="24"/>
                    <a:cs typeface="宋体" pitchFamily="24"/>
                  </a:rPr>
                  <a:t>max</a:t>
                </a:r>
                <a:r>
                  <a:rPr lang="zh-CN" altLang="zh-CN" sz="2400" b="0" i="0" u="none">
                    <a:solidFill>
                      <a:srgbClr val="FF0000">
                        <a:alpha val="0"/>
                      </a:srgbClr>
                    </a:solidFill>
                    <a:effectLst/>
                    <a:latin typeface="Times New Roman"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32.</a:t>
                </a:r>
                <a:r>
                  <a:rPr lang="zh-CN" altLang="zh-CN" sz="100" b="0" i="0" u="none">
                    <a:noFill/>
                    <a:effectLst/>
                    <a:latin typeface="Times New Roman"/>
                    <a:ea typeface="宋体"/>
                    <a:cs typeface="宋体"/>
                  </a:rPr>
                  <a:t>⁠</a:t>
                </a:r>
              </a:p>
            </p:txBody>
          </p:sp>
        </mc:Choice>
        <mc:Fallback xmlns:a16="http://schemas.microsoft.com/office/drawing/2014/main" xmlns="">
          <p:sp>
            <p:nvSpPr>
              <p:cNvPr id="10907" name="yt_shape_10907" descr="{&quot;rangeId&quot;:25,&quot;mathAnswerShape&quot;:1}"/>
              <p:cNvSpPr txBox="1">
                <a:spLocks noRot="1" noChangeAspect="1" noMove="1" noResize="1" noEditPoints="1" noAdjustHandles="1" noChangeArrowheads="1" noChangeShapeType="1" noTextEdit="1"/>
              </p:cNvSpPr>
              <p:nvPr/>
            </p:nvSpPr>
            <p:spPr>
              <a:xfrm>
                <a:off x="540000" y="3515608"/>
                <a:ext cx="9360511" cy="1147045"/>
              </a:xfrm>
              <a:prstGeom prst="rect">
                <a:avLst/>
              </a:prstGeom>
              <a:blipFill>
                <a:blip r:embed="rId2"/>
                <a:stretch>
                  <a:fillRect l="-2020" r="-977" b="-15426"/>
                </a:stretch>
              </a:blipFill>
            </p:spPr>
            <p:txBody>
              <a:bodyPr/>
              <a:lstStyle/>
              <a:p>
                <a:r>
                  <a:rPr lang="zh-CN" altLang="en-US">
                    <a:noFill/>
                  </a:rPr>
                  <a:t> </a:t>
                </a:r>
              </a:p>
            </p:txBody>
          </p:sp>
        </mc:Fallback>
      </mc:AlternateContent>
      <p:sp>
        <p:nvSpPr>
          <p:cNvPr id="10909" name="yt_shape_10909"/>
          <p:cNvSpPr txBox="1"/>
          <p:nvPr/>
        </p:nvSpPr>
        <p:spPr>
          <a:xfrm>
            <a:off x="540000" y="4713441"/>
            <a:ext cx="6078587"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黑体" pitchFamily="24"/>
                <a:cs typeface="宋体" pitchFamily="24"/>
              </a:rPr>
              <a:t>答：月销量为</a:t>
            </a:r>
            <a:r>
              <a:rPr lang="en-US" altLang="zh-CN" sz="2400" b="0" i="0" u="none">
                <a:solidFill>
                  <a:srgbClr val="FF0000">
                    <a:alpha val="0"/>
                  </a:srgbClr>
                </a:solidFill>
                <a:effectLst/>
                <a:latin typeface="Times New Roman" pitchFamily="24"/>
                <a:ea typeface="Times New Roman" pitchFamily="24"/>
                <a:cs typeface="宋体" pitchFamily="24"/>
              </a:rPr>
              <a:t>8</a:t>
            </a:r>
            <a:r>
              <a:rPr lang="zh-CN" altLang="zh-CN" sz="2400" b="0" i="0" u="none">
                <a:solidFill>
                  <a:srgbClr val="FF0000">
                    <a:alpha val="0"/>
                  </a:srgbClr>
                </a:solidFill>
                <a:effectLst/>
                <a:latin typeface="Times New Roman" pitchFamily="24"/>
                <a:ea typeface="黑体" pitchFamily="24"/>
                <a:cs typeface="宋体" pitchFamily="24"/>
              </a:rPr>
              <a:t>辆时，最大销售利润为</a:t>
            </a:r>
            <a:r>
              <a:rPr lang="en-US" altLang="zh-CN" sz="2400" b="0" i="0" u="none">
                <a:solidFill>
                  <a:srgbClr val="FF0000">
                    <a:alpha val="0"/>
                  </a:srgbClr>
                </a:solidFill>
                <a:effectLst/>
                <a:latin typeface="Times New Roman" pitchFamily="24"/>
                <a:ea typeface="Times New Roman" pitchFamily="24"/>
                <a:cs typeface="宋体" pitchFamily="24"/>
              </a:rPr>
              <a:t>32</a:t>
            </a:r>
            <a:r>
              <a:rPr lang="zh-CN" altLang="zh-CN" sz="2400" b="0" i="0" u="none">
                <a:solidFill>
                  <a:srgbClr val="FF0000">
                    <a:alpha val="0"/>
                  </a:srgbClr>
                </a:solidFill>
                <a:effectLst/>
                <a:latin typeface="Times New Roman" pitchFamily="24"/>
                <a:ea typeface="黑体" pitchFamily="24"/>
                <a:cs typeface="宋体" pitchFamily="24"/>
              </a:rPr>
              <a:t>万元</a:t>
            </a:r>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Times New Roman"/>
                <a:ea typeface="宋体"/>
                <a:cs typeface="宋体"/>
              </a:rPr>
              <a:t>⁠</a:t>
            </a:r>
          </a:p>
        </p:txBody>
      </p:sp>
      <mc:AlternateContent xmlns:mc="http://schemas.openxmlformats.org/markup-compatibility/2006" xmlns:a14="http://schemas.microsoft.com/office/drawing/2010/main">
        <mc:Choice Requires="a14">
          <p:sp>
            <p:nvSpPr>
              <p:cNvPr id="2" name="文本框 1">
                <a:extLst>
                  <a:ext uri="{FF2B5EF4-FFF2-40B4-BE49-F238E27FC236}">
                    <a16:creationId xmlns:a16="http://schemas.microsoft.com/office/drawing/2014/main" id="{A19DB7BF-2DDD-AFBC-3241-BD4792079C14}"/>
                  </a:ext>
                </a:extLst>
              </p:cNvPr>
              <p:cNvSpPr txBox="1"/>
              <p:nvPr/>
            </p:nvSpPr>
            <p:spPr>
              <a:xfrm>
                <a:off x="449989" y="3468802"/>
                <a:ext cx="9450070" cy="805193"/>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解：（</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2</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y</a:t>
                </a:r>
                <a:r>
                  <a:rPr kumimoji="0" lang="zh-CN" altLang="zh-CN" sz="2400" b="0" i="0" strike="noStrike" kern="1200" cap="none" spc="0" normalizeH="0" baseline="0" noProof="0">
                    <a:ln>
                      <a:noFill/>
                    </a:ln>
                    <a:solidFill>
                      <a:srgbClr val="FF0000"/>
                    </a:solidFill>
                    <a:effectLst/>
                    <a:uLnTx/>
                    <a:uFillTx/>
                    <a:latin typeface="Times New Roman" pitchFamily="24"/>
                    <a:ea typeface="宋体" pitchFamily="24"/>
                    <a:cs typeface="宋体" pitchFamily="24"/>
                  </a:rPr>
                  <a:t>＝</a:t>
                </a:r>
                <a14:m>
                  <m:oMath xmlns:m="http://schemas.openxmlformats.org/officeDocument/2006/math">
                    <m:d>
                      <m:dPr>
                        <m:begChr m:val="["/>
                        <m:endChr m:val="]"/>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dPr>
                      <m:e>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22</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d>
                          <m:d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dPr>
                          <m:e>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𝑥</m:t>
                            </m:r>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e>
                        </m:d>
                        <m:r>
                          <a:rPr kumimoji="0" lang="en-US" altLang="zh-CN" sz="2400" b="0" i="1"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m:t>
                        </m:r>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16</m:t>
                        </m:r>
                      </m:e>
                    </m:d>
                  </m:oMath>
                </a14:m>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x</a:t>
                </a:r>
                <a:r>
                  <a:rPr kumimoji="0" lang="zh-CN" altLang="zh-CN" sz="2400" b="0" i="0" strike="noStrike" kern="1200" cap="none" spc="0" normalizeH="0" baseline="0" noProof="0">
                    <a:ln>
                      <a:noFill/>
                    </a:ln>
                    <a:solidFill>
                      <a:srgbClr val="FF0000"/>
                    </a:solidFill>
                    <a:effectLst/>
                    <a:uLnTx/>
                    <a:uFillTx/>
                    <a:latin typeface="Times New Roman" pitchFamily="24"/>
                    <a:ea typeface="宋体" pitchFamily="24"/>
                    <a:cs typeface="宋体" pitchFamily="24"/>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x</a:t>
                </a:r>
                <a:r>
                  <a:rPr kumimoji="0" lang="en-US" altLang="zh-CN" sz="2400" b="0" i="0" strike="noStrike" kern="1200" cap="none" spc="0" normalizeH="0" baseline="30000" noProof="0">
                    <a:ln>
                      <a:noFill/>
                    </a:ln>
                    <a:solidFill>
                      <a:srgbClr val="FF0000"/>
                    </a:solidFill>
                    <a:effectLst/>
                    <a:uLnTx/>
                    <a:uFillTx/>
                    <a:latin typeface="Times New Roman" pitchFamily="24"/>
                    <a:ea typeface="Times New Roman" pitchFamily="24"/>
                    <a:cs typeface="宋体" pitchFamily="24"/>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8</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x</a:t>
                </a:r>
                <a:r>
                  <a:rPr kumimoji="0" lang="zh-CN" altLang="zh-CN" sz="2400" b="0" i="0" strike="noStrike" kern="1200" cap="none" spc="0" normalizeH="0" baseline="0" noProof="0">
                    <a:ln>
                      <a:noFill/>
                    </a:ln>
                    <a:solidFill>
                      <a:srgbClr val="FF0000"/>
                    </a:solidFill>
                    <a:effectLst/>
                    <a:uLnTx/>
                    <a:uFillTx/>
                    <a:latin typeface="Times New Roman" pitchFamily="24"/>
                    <a:ea typeface="宋体" pitchFamily="24"/>
                    <a:cs typeface="宋体" pitchFamily="24"/>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m:t>
                        </m:r>
                      </m:den>
                    </m:f>
                  </m:oMath>
                </a14:m>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8</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r>
                  <a:rPr kumimoji="0" lang="en-US" altLang="zh-CN" sz="2400" b="0" i="0" strike="noStrike" kern="1200" cap="none" spc="0" normalizeH="0" baseline="30000" noProof="0">
                    <a:ln>
                      <a:noFill/>
                    </a:ln>
                    <a:solidFill>
                      <a:srgbClr val="FF0000"/>
                    </a:solidFill>
                    <a:effectLst/>
                    <a:uLnTx/>
                    <a:uFillTx/>
                    <a:latin typeface="Times New Roman" pitchFamily="24"/>
                    <a:ea typeface="Times New Roman" pitchFamily="24"/>
                    <a:cs typeface="宋体" pitchFamily="24"/>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32</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endParaRPr lang="zh-CN" altLang="en-US">
                  <a:solidFill>
                    <a:srgbClr val="FF0000"/>
                  </a:solidFill>
                </a:endParaRPr>
              </a:p>
            </p:txBody>
          </p:sp>
        </mc:Choice>
        <mc:Fallback xmlns:a16="http://schemas.microsoft.com/office/drawing/2014/main" xmlns="">
          <p:sp>
            <p:nvSpPr>
              <p:cNvPr id="2" name="文本框 1" descr="{'rangeId': 25, 'mathAnswerShape': 1}">
                <a:extLst>
                  <a:ext uri="{FF2B5EF4-FFF2-40B4-BE49-F238E27FC236}">
                    <a16:creationId xmlns:a16="http://schemas.microsoft.com/office/drawing/2014/main" id="{A19DB7BF-2DDD-AFBC-3241-BD4792079C14}"/>
                  </a:ext>
                </a:extLst>
              </p:cNvPr>
              <p:cNvSpPr txBox="1">
                <a:spLocks noRot="1" noChangeAspect="1" noMove="1" noResize="1" noEditPoints="1" noAdjustHandles="1" noChangeArrowheads="1" noChangeShapeType="1" noTextEdit="1"/>
              </p:cNvSpPr>
              <p:nvPr/>
            </p:nvSpPr>
            <p:spPr>
              <a:xfrm>
                <a:off x="449989" y="3468802"/>
                <a:ext cx="9450070" cy="805193"/>
              </a:xfrm>
              <a:prstGeom prst="rect">
                <a:avLst/>
              </a:prstGeom>
              <a:blipFill>
                <a:blip r:embed="rId3"/>
                <a:stretch>
                  <a:fillRect l="-1032" r="-968" b="-3788"/>
                </a:stretch>
              </a:blipFill>
            </p:spPr>
            <p:txBody>
              <a:bodyPr/>
              <a:lstStyle/>
              <a:p>
                <a:r>
                  <a:rPr lang="zh-CN" altLang="en-US">
                    <a:noFill/>
                  </a:rPr>
                  <a:t> </a:t>
                </a:r>
              </a:p>
            </p:txBody>
          </p:sp>
        </mc:Fallback>
      </mc:AlternateContent>
      <p:sp>
        <p:nvSpPr>
          <p:cNvPr id="3" name="文本框 2">
            <a:extLst>
              <a:ext uri="{FF2B5EF4-FFF2-40B4-BE49-F238E27FC236}">
                <a16:creationId xmlns:a16="http://schemas.microsoft.com/office/drawing/2014/main" id="{6FF4AC98-B809-12BE-E08D-186C5008AE9F}"/>
              </a:ext>
            </a:extLst>
          </p:cNvPr>
          <p:cNvSpPr txBox="1"/>
          <p:nvPr/>
        </p:nvSpPr>
        <p:spPr>
          <a:xfrm>
            <a:off x="449989" y="4180383"/>
            <a:ext cx="2845499"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x</a:t>
            </a:r>
            <a:r>
              <a:rPr kumimoji="0" lang="zh-CN" altLang="zh-CN" sz="2400" b="0" i="0" strike="noStrike" kern="1200" cap="none" spc="0" normalizeH="0" baseline="0" noProof="0">
                <a:ln>
                  <a:noFill/>
                </a:ln>
                <a:solidFill>
                  <a:srgbClr val="FF0000"/>
                </a:solidFill>
                <a:effectLst/>
                <a:uLnTx/>
                <a:uFillTx/>
                <a:latin typeface="Times New Roman"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8</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时，</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y</a:t>
            </a:r>
            <a:r>
              <a:rPr kumimoji="0" lang="en-US" altLang="zh-CN" sz="2400" b="0" i="1" strike="noStrike" kern="1200" cap="none" spc="0" normalizeH="0" baseline="-25000" noProof="0">
                <a:ln>
                  <a:noFill/>
                </a:ln>
                <a:solidFill>
                  <a:srgbClr val="FF0000"/>
                </a:solidFill>
                <a:effectLst/>
                <a:uLnTx/>
                <a:uFillTx/>
                <a:latin typeface="Times New Roman" pitchFamily="24"/>
                <a:ea typeface="Times New Roman" pitchFamily="24"/>
                <a:cs typeface="宋体" pitchFamily="24"/>
              </a:rPr>
              <a:t>max</a:t>
            </a:r>
            <a:r>
              <a:rPr kumimoji="0" lang="zh-CN" altLang="zh-CN" sz="2400" b="0" i="0" strike="noStrike" kern="1200" cap="none" spc="0" normalizeH="0" baseline="0" noProof="0">
                <a:ln>
                  <a:noFill/>
                </a:ln>
                <a:solidFill>
                  <a:srgbClr val="FF0000"/>
                </a:solidFill>
                <a:effectLst/>
                <a:uLnTx/>
                <a:uFillTx/>
                <a:latin typeface="Times New Roman"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32.</a:t>
            </a:r>
            <a:endParaRPr lang="zh-CN" altLang="en-US">
              <a:solidFill>
                <a:srgbClr val="FF0000"/>
              </a:solidFill>
            </a:endParaRPr>
          </a:p>
        </p:txBody>
      </p:sp>
      <p:sp>
        <p:nvSpPr>
          <p:cNvPr id="4" name="文本框 3">
            <a:extLst>
              <a:ext uri="{FF2B5EF4-FFF2-40B4-BE49-F238E27FC236}">
                <a16:creationId xmlns:a16="http://schemas.microsoft.com/office/drawing/2014/main" id="{A792A3AC-BDA8-12FD-3D02-355AF4446C2B}"/>
              </a:ext>
            </a:extLst>
          </p:cNvPr>
          <p:cNvSpPr txBox="1"/>
          <p:nvPr/>
        </p:nvSpPr>
        <p:spPr>
          <a:xfrm>
            <a:off x="449989" y="4666635"/>
            <a:ext cx="61998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答：月销量为</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8</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辆时，最大销售利润为</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32</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万元</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910" name="yt_shape_10910"/>
          <p:cNvSpPr txBox="1"/>
          <p:nvPr/>
        </p:nvSpPr>
        <p:spPr>
          <a:xfrm>
            <a:off x="540000" y="1719726"/>
            <a:ext cx="3523400" cy="448777"/>
          </a:xfrm>
          <a:prstGeom prst="rect">
            <a:avLst/>
          </a:prstGeom>
        </p:spPr>
        <p:txBody>
          <a:bodyPr vert="horz" wrap="none" lIns="0" tIns="0" rIns="0" bIns="0" rtlCol="0">
            <a:spAutoFit/>
          </a:bodyPr>
          <a:lstStyle/>
          <a:p>
            <a:pPr algn="l" eaLnBrk="1" latinLnBrk="0" hangingPunct="0">
              <a:lnSpc>
                <a:spcPct val="129999"/>
              </a:lnSpc>
            </a:pPr>
            <a:r>
              <a:rPr lang="zh-CN" altLang="zh-CN" sz="2500" b="0" i="0" u="none">
                <a:noFill/>
                <a:effectLst/>
                <a:latin typeface="Times New Roman" pitchFamily="25"/>
                <a:ea typeface="Times New Roman" pitchFamily="25"/>
                <a:cs typeface="宋体" pitchFamily="25"/>
                <a:sym typeface="Finished"/>
              </a:rPr>
              <a:t>⁠</a:t>
            </a:r>
            <a:r>
              <a:rPr lang="en-US" altLang="zh-CN" sz="2400" b="0" i="0" u="none">
                <a:solidFill>
                  <a:srgbClr val="1EE3CF"/>
                </a:solidFill>
                <a:effectLst/>
                <a:latin typeface="Times New Roman" pitchFamily="24"/>
                <a:ea typeface="宋体" pitchFamily="24"/>
                <a:cs typeface="宋体" pitchFamily="24"/>
                <a:sym typeface=""/>
              </a:rPr>
              <a:t>                 </a:t>
            </a:r>
            <a:r>
              <a:rPr lang="en-US" altLang="zh-CN" sz="1900" b="0" i="0" u="none">
                <a:solidFill>
                  <a:srgbClr val="1EE3CF"/>
                </a:solidFill>
                <a:effectLst/>
                <a:latin typeface="Times New Roman" pitchFamily="19"/>
                <a:ea typeface="宋体" pitchFamily="19"/>
                <a:cs typeface="宋体" pitchFamily="19"/>
                <a:sym typeface=""/>
              </a:rPr>
              <a:t> </a:t>
            </a:r>
            <a:r>
              <a:rPr lang="zh-CN" altLang="zh-CN" sz="2400" b="0" i="0" u="none">
                <a:noFill/>
                <a:effectLst/>
                <a:latin typeface="Times New Roman" pitchFamily="24"/>
                <a:ea typeface="Times New Roman" pitchFamily="24"/>
                <a:cs typeface="宋体" pitchFamily="24"/>
              </a:rPr>
              <a:t>⁠</a:t>
            </a:r>
            <a:r>
              <a:rPr lang="zh-CN" altLang="zh-CN" sz="2400" b="0" i="1" u="none">
                <a:solidFill>
                  <a:srgbClr val="000000"/>
                </a:solidFill>
                <a:effectLst/>
                <a:latin typeface="Times New Roman" pitchFamily="24"/>
                <a:ea typeface="宋体" pitchFamily="24"/>
                <a:cs typeface="宋体" pitchFamily="24"/>
              </a:rPr>
              <a:t>　</a:t>
            </a:r>
            <a:r>
              <a:rPr lang="zh-CN" altLang="zh-CN" sz="2400" b="0" i="0" u="none">
                <a:solidFill>
                  <a:srgbClr val="000000"/>
                </a:solidFill>
                <a:effectLst/>
                <a:latin typeface="Times New Roman" pitchFamily="24"/>
                <a:ea typeface="黑体" pitchFamily="24"/>
                <a:cs typeface="宋体" pitchFamily="24"/>
              </a:rPr>
              <a:t>其他最值问题</a:t>
            </a:r>
          </a:p>
        </p:txBody>
      </p:sp>
      <mc:AlternateContent xmlns:mc="http://schemas.openxmlformats.org/markup-compatibility/2006" xmlns:a14="http://schemas.microsoft.com/office/drawing/2010/main">
        <mc:Choice Requires="a14">
          <p:sp>
            <p:nvSpPr>
              <p:cNvPr id="10911" name="yt_shape_10911"/>
              <p:cNvSpPr txBox="1"/>
              <p:nvPr/>
            </p:nvSpPr>
            <p:spPr>
              <a:xfrm>
                <a:off x="540119" y="2219291"/>
                <a:ext cx="11111999" cy="1587679"/>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Times New Roman" pitchFamily="24"/>
                    <a:ea typeface="宋体" pitchFamily="24"/>
                    <a:cs typeface="宋体" pitchFamily="24"/>
                  </a:rPr>
                  <a:t>广场上喷水池中的喷头微露水面，喷出的水线呈一条抛物线，水线上水珠的高度</a:t>
                </a:r>
                <a:r>
                  <a:rPr lang="en-US" altLang="zh-CN" sz="2400" b="0" i="1" u="none">
                    <a:solidFill>
                      <a:srgbClr val="000000"/>
                    </a:solidFill>
                    <a:effectLst/>
                    <a:latin typeface="Times New Roman" pitchFamily="24"/>
                    <a:ea typeface="Times New Roman" pitchFamily="24"/>
                    <a:cs typeface="宋体" pitchFamily="24"/>
                  </a:rPr>
                  <a:t>y</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m</a:t>
                </a:r>
                <a:r>
                  <a:rPr lang="zh-CN" altLang="zh-CN" sz="2400" b="0" i="0" u="none">
                    <a:solidFill>
                      <a:srgbClr val="000000"/>
                    </a:solidFill>
                    <a:effectLst/>
                    <a:latin typeface="Times New Roman" pitchFamily="24"/>
                    <a:ea typeface="宋体" pitchFamily="24"/>
                    <a:cs typeface="宋体" pitchFamily="24"/>
                  </a:rPr>
                  <a:t>）关于水珠和喷头的水平距离</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m</a:t>
                </a:r>
                <a:r>
                  <a:rPr lang="zh-CN" altLang="zh-CN" sz="2400" b="0" i="0" u="none">
                    <a:solidFill>
                      <a:srgbClr val="000000"/>
                    </a:solidFill>
                    <a:effectLst/>
                    <a:latin typeface="Times New Roman" pitchFamily="24"/>
                    <a:ea typeface="宋体" pitchFamily="24"/>
                    <a:cs typeface="宋体" pitchFamily="24"/>
                  </a:rPr>
                  <a:t>）的函数表达式是</a:t>
                </a:r>
                <a:r>
                  <a:rPr lang="en-US" altLang="zh-CN" sz="2400" b="0" i="1" u="none">
                    <a:solidFill>
                      <a:srgbClr val="000000"/>
                    </a:solidFill>
                    <a:effectLst/>
                    <a:latin typeface="Times New Roman" pitchFamily="24"/>
                    <a:ea typeface="Times New Roman" pitchFamily="24"/>
                    <a:cs typeface="宋体" pitchFamily="24"/>
                  </a:rPr>
                  <a:t>y</a:t>
                </a:r>
                <a:r>
                  <a:rPr lang="zh-CN"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3</m:t>
                        </m:r>
                      </m:num>
                      <m:den>
                        <m:r>
                          <a:rPr lang="en-US" altLang="zh-CN" sz="2400" b="0" i="0">
                            <a:solidFill>
                              <a:srgbClr val="010000"/>
                            </a:solidFill>
                            <a:effectLst/>
                            <a:latin typeface="Cambria Math" panose="02040503050406030204" pitchFamily="48" charset="0"/>
                            <a:ea typeface="Cambria Math" panose="02040503050406030204" pitchFamily="48" charset="0"/>
                          </a:rPr>
                          <m:t>2</m:t>
                        </m:r>
                      </m:den>
                    </m:f>
                  </m:oMath>
                </a14:m>
                <a:r>
                  <a:rPr lang="en-US" altLang="zh-CN" sz="2400" b="0" i="1" u="none">
                    <a:solidFill>
                      <a:srgbClr val="000000"/>
                    </a:solidFill>
                    <a:effectLst/>
                    <a:latin typeface="Times New Roman" pitchFamily="24"/>
                    <a:ea typeface="Times New Roman" pitchFamily="24"/>
                    <a:cs typeface="宋体" pitchFamily="24"/>
                  </a:rPr>
                  <a:t>x</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6</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0</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x</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Times New Roman" pitchFamily="24"/>
                    <a:ea typeface="宋体" pitchFamily="24"/>
                    <a:cs typeface="宋体" pitchFamily="24"/>
                  </a:rPr>
                  <a:t>），那么水珠的高度达到最大时，水珠与喷头的水平距离是（</a:t>
                </a:r>
                <a:r>
                  <a:rPr lang="zh-CN" altLang="zh-CN" sz="1200" b="0" i="0" u="none">
                    <a:solidFill>
                      <a:srgbClr val="000000"/>
                    </a:solidFill>
                    <a:effectLst/>
                    <a:latin typeface="Times New Roman" pitchFamily="12"/>
                    <a:ea typeface="宋体" pitchFamily="12"/>
                    <a:cs typeface="宋体" pitchFamily="12"/>
                  </a:rPr>
                  <a:t>　</a:t>
                </a:r>
                <a:r>
                  <a:rPr lang="en-US" altLang="zh-CN" sz="2400" b="0" i="0" u="none">
                    <a:solidFill>
                      <a:srgbClr val="FF0000">
                        <a:alpha val="0"/>
                      </a:srgbClr>
                    </a:solidFill>
                    <a:effectLst/>
                    <a:latin typeface="Times New Roman" pitchFamily="24"/>
                    <a:ea typeface="Times New Roman" pitchFamily="24"/>
                    <a:cs typeface="宋体" pitchFamily="24"/>
                  </a:rPr>
                  <a:t>B</a:t>
                </a:r>
                <a:r>
                  <a:rPr lang="zh-CN" altLang="zh-CN" sz="1200" b="0" i="0" u="none">
                    <a:solidFill>
                      <a:srgbClr val="000000"/>
                    </a:solidFill>
                    <a:effectLst/>
                    <a:latin typeface="Times New Roman" pitchFamily="12"/>
                    <a:ea typeface="宋体" pitchFamily="12"/>
                    <a:cs typeface="宋体" pitchFamily="12"/>
                  </a:rPr>
                  <a:t>　</a:t>
                </a:r>
                <a:r>
                  <a:rPr lang="zh-CN" altLang="zh-CN" sz="2400" b="0" i="0" u="none">
                    <a:solidFill>
                      <a:srgbClr val="000000"/>
                    </a:solidFill>
                    <a:effectLst/>
                    <a:latin typeface="Times New Roman" pitchFamily="24"/>
                    <a:ea typeface="宋体" pitchFamily="24"/>
                    <a:cs typeface="宋体" pitchFamily="24"/>
                  </a:rPr>
                  <a:t>）</a:t>
                </a:r>
              </a:p>
            </p:txBody>
          </p:sp>
        </mc:Choice>
        <mc:Fallback xmlns:p14="http://schemas.microsoft.com/office/powerpoint/2010/main" xmlns:a16="http://schemas.microsoft.com/office/drawing/2014/main" xmlns="">
          <p:sp>
            <p:nvSpPr>
              <p:cNvPr id="10911" name="yt_shape_10911" descr="{&quot;rangeId&quot;:7,&quot;hasSerialNum&quot;:1,&quot;mathAnswerShape&quot;:1}"/>
              <p:cNvSpPr txBox="1">
                <a:spLocks noRot="1" noChangeAspect="1" noMove="1" noResize="1" noEditPoints="1" noAdjustHandles="1" noChangeArrowheads="1" noChangeShapeType="1" noTextEdit="1"/>
              </p:cNvSpPr>
              <p:nvPr/>
            </p:nvSpPr>
            <p:spPr>
              <a:xfrm>
                <a:off x="540119" y="2219291"/>
                <a:ext cx="11111999" cy="1587679"/>
              </a:xfrm>
              <a:prstGeom prst="rect">
                <a:avLst/>
              </a:prstGeom>
              <a:blipFill>
                <a:blip r:embed="rId2"/>
                <a:stretch>
                  <a:fillRect l="-1701" t="-3065" r="-988" b="-11111"/>
                </a:stretch>
              </a:blipFill>
            </p:spPr>
            <p:txBody>
              <a:bodyPr/>
              <a:lstStyle/>
              <a:p>
                <a:r>
                  <a:rPr lang="zh-CN" altLang="en-US">
                    <a:noFill/>
                  </a:rPr>
                  <a:t> </a:t>
                </a:r>
              </a:p>
            </p:txBody>
          </p:sp>
        </mc:Fallback>
      </mc:AlternateContent>
      <p:graphicFrame>
        <p:nvGraphicFramePr>
          <p:cNvPr id="10913" name="yt_table_10913" title="H_37.4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131744939"/>
              </p:ext>
            </p:extLst>
          </p:nvPr>
        </p:nvGraphicFramePr>
        <p:xfrm>
          <a:off x="540000" y="3857758"/>
          <a:ext cx="7841616" cy="475488"/>
        </p:xfrm>
        <a:graphic>
          <a:graphicData uri="http://schemas.openxmlformats.org/drawingml/2006/table">
            <a:tbl>
              <a:tblPr/>
              <a:tblGrid>
                <a:gridCol w="2202180">
                  <a:extLst>
                    <a:ext uri="{9D8B030D-6E8A-4147-A177-3AD203B41FA5}">
                      <a16:colId xmlns:a16="http://schemas.microsoft.com/office/drawing/2014/main" val="10126"/>
                    </a:ext>
                  </a:extLst>
                </a:gridCol>
                <a:gridCol w="2184718">
                  <a:extLst>
                    <a:ext uri="{9D8B030D-6E8A-4147-A177-3AD203B41FA5}">
                      <a16:colId xmlns:a16="http://schemas.microsoft.com/office/drawing/2014/main" val="10127"/>
                    </a:ext>
                  </a:extLst>
                </a:gridCol>
                <a:gridCol w="2184718">
                  <a:extLst>
                    <a:ext uri="{9D8B030D-6E8A-4147-A177-3AD203B41FA5}">
                      <a16:colId xmlns:a16="http://schemas.microsoft.com/office/drawing/2014/main" val="10128"/>
                    </a:ext>
                  </a:extLst>
                </a:gridCol>
                <a:gridCol w="1270000">
                  <a:extLst>
                    <a:ext uri="{9D8B030D-6E8A-4147-A177-3AD203B41FA5}">
                      <a16:colId xmlns:a16="http://schemas.microsoft.com/office/drawing/2014/main" val="10129"/>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A.1m</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B.2m</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C.5m</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D.6m</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147"/>
                  </a:ext>
                </a:extLst>
              </a:tr>
            </a:tbl>
          </a:graphicData>
        </a:graphic>
      </p:graphicFrame>
      <mc:AlternateContent xmlns:mc="http://schemas.openxmlformats.org/markup-compatibility/2006" xmlns:a14="http://schemas.microsoft.com/office/drawing/2010/main">
        <mc:Choice Requires="a14">
          <p:sp>
            <p:nvSpPr>
              <p:cNvPr id="10915" name="yt_shape_10915"/>
              <p:cNvSpPr txBox="1"/>
              <p:nvPr/>
            </p:nvSpPr>
            <p:spPr>
              <a:xfrm>
                <a:off x="540119" y="4383929"/>
                <a:ext cx="11111999" cy="1114344"/>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5.</a:t>
                </a:r>
                <a:r>
                  <a:rPr lang="zh-CN" altLang="zh-CN" sz="2400" b="0" i="0" u="none">
                    <a:solidFill>
                      <a:srgbClr val="000000"/>
                    </a:solidFill>
                    <a:effectLst/>
                    <a:latin typeface="Times New Roman" pitchFamily="24"/>
                    <a:ea typeface="宋体" pitchFamily="24"/>
                    <a:cs typeface="宋体" pitchFamily="24"/>
                  </a:rPr>
                  <a:t>已知某种礼炮的升空高度</a:t>
                </a:r>
                <a:r>
                  <a:rPr lang="en-US" altLang="zh-CN" sz="2400" b="0" i="1" u="none">
                    <a:solidFill>
                      <a:srgbClr val="000000"/>
                    </a:solidFill>
                    <a:effectLst/>
                    <a:latin typeface="Times New Roman" pitchFamily="24"/>
                    <a:ea typeface="Times New Roman" pitchFamily="24"/>
                    <a:cs typeface="宋体" pitchFamily="24"/>
                  </a:rPr>
                  <a:t>h</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m</a:t>
                </a:r>
                <a:r>
                  <a:rPr lang="zh-CN" altLang="zh-CN" sz="2400" b="0" i="0" u="none">
                    <a:solidFill>
                      <a:srgbClr val="000000"/>
                    </a:solidFill>
                    <a:effectLst/>
                    <a:latin typeface="Times New Roman" pitchFamily="24"/>
                    <a:ea typeface="宋体" pitchFamily="24"/>
                    <a:cs typeface="宋体" pitchFamily="24"/>
                  </a:rPr>
                  <a:t>）与飞行时间</a:t>
                </a:r>
                <a:r>
                  <a:rPr lang="en-US" altLang="zh-CN" sz="2400" b="0" i="1" u="none">
                    <a:solidFill>
                      <a:srgbClr val="000000"/>
                    </a:solidFill>
                    <a:effectLst/>
                    <a:latin typeface="Times New Roman" pitchFamily="24"/>
                    <a:ea typeface="Times New Roman" pitchFamily="24"/>
                    <a:cs typeface="宋体" pitchFamily="24"/>
                  </a:rPr>
                  <a:t>t</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s</a:t>
                </a:r>
                <a:r>
                  <a:rPr lang="zh-CN" altLang="zh-CN" sz="2400" b="0" i="0" u="none">
                    <a:solidFill>
                      <a:srgbClr val="000000"/>
                    </a:solidFill>
                    <a:effectLst/>
                    <a:latin typeface="Times New Roman" pitchFamily="24"/>
                    <a:ea typeface="宋体" pitchFamily="24"/>
                    <a:cs typeface="宋体" pitchFamily="24"/>
                  </a:rPr>
                  <a:t>）的关系式是</a:t>
                </a:r>
                <a:r>
                  <a:rPr lang="en-US" altLang="zh-CN" sz="2400" b="0" i="1" u="none">
                    <a:solidFill>
                      <a:srgbClr val="000000"/>
                    </a:solidFill>
                    <a:effectLst/>
                    <a:latin typeface="Times New Roman" pitchFamily="24"/>
                    <a:ea typeface="Times New Roman" pitchFamily="24"/>
                    <a:cs typeface="宋体" pitchFamily="24"/>
                  </a:rPr>
                  <a:t>h</a:t>
                </a:r>
                <a:r>
                  <a:rPr lang="zh-CN"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5</m:t>
                        </m:r>
                      </m:num>
                      <m:den>
                        <m:r>
                          <a:rPr lang="en-US" altLang="zh-CN" sz="2400" b="0" i="0">
                            <a:solidFill>
                              <a:srgbClr val="010000"/>
                            </a:solidFill>
                            <a:effectLst/>
                            <a:latin typeface="Cambria Math" panose="02040503050406030204" pitchFamily="48" charset="0"/>
                            <a:ea typeface="Cambria Math" panose="02040503050406030204" pitchFamily="48" charset="0"/>
                          </a:rPr>
                          <m:t>2</m:t>
                        </m:r>
                      </m:den>
                    </m:f>
                  </m:oMath>
                </a14:m>
                <a:r>
                  <a:rPr lang="en-US" altLang="zh-CN" sz="2400" b="0" i="1" u="none">
                    <a:solidFill>
                      <a:srgbClr val="000000"/>
                    </a:solidFill>
                    <a:effectLst/>
                    <a:latin typeface="Times New Roman" pitchFamily="24"/>
                    <a:ea typeface="Times New Roman" pitchFamily="24"/>
                    <a:cs typeface="宋体" pitchFamily="24"/>
                  </a:rPr>
                  <a:t>t</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30</a:t>
                </a:r>
                <a:r>
                  <a:rPr lang="en-US" altLang="zh-CN" sz="2400" b="0" i="1" u="none">
                    <a:solidFill>
                      <a:srgbClr val="000000"/>
                    </a:solidFill>
                    <a:effectLst/>
                    <a:latin typeface="Times New Roman" pitchFamily="24"/>
                    <a:ea typeface="Times New Roman" pitchFamily="24"/>
                    <a:cs typeface="宋体" pitchFamily="24"/>
                  </a:rPr>
                  <a:t>t</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若此礼炮在升空到最高处时引爆，则引爆时礼炮上升的高度为</a:t>
                </a:r>
                <a:r>
                  <a:rPr lang="zh-CN" altLang="zh-CN" sz="100" b="0" i="0" spc="-100">
                    <a:solidFill>
                      <a:srgbClr val="FF0000"/>
                    </a:solidFill>
                    <a:effectLst/>
                    <a:latin typeface="Times New Roman" pitchFamily="24"/>
                    <a:ea typeface="Times New Roman" pitchFamily="24"/>
                    <a:cs typeface="宋体" pitchFamily="24"/>
                  </a:rPr>
                  <a:t> </a:t>
                </a:r>
                <a:r>
                  <a:rPr lang="zh-CN" altLang="zh-CN" sz="2400" b="0" i="0" u="sng">
                    <a:solidFill>
                      <a:srgbClr val="000000"/>
                    </a:solidFill>
                    <a:effectLst/>
                    <a:latin typeface="Times New Roman" pitchFamily="24"/>
                    <a:ea typeface="Times New Roman" pitchFamily="24"/>
                    <a:cs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91</a:t>
                </a:r>
                <a:r>
                  <a:rPr lang="zh-CN" altLang="zh-CN" sz="2400" b="0" i="0" u="sng">
                    <a:solidFill>
                      <a:srgbClr val="000000"/>
                    </a:solidFill>
                    <a:effectLst/>
                    <a:latin typeface="Times New Roman" pitchFamily="24"/>
                    <a:ea typeface="Times New Roman" pitchFamily="24"/>
                    <a:cs typeface="宋体" pitchFamily="24"/>
                  </a:rPr>
                  <a:t>　</a:t>
                </a:r>
                <a:r>
                  <a:rPr lang="zh-CN" altLang="zh-CN" sz="100" b="0" i="0" spc="-100">
                    <a:noFill/>
                    <a:effectLst/>
                    <a:latin typeface="Times New Roman" pitchFamily="24"/>
                    <a:ea typeface="Times New Roman"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m.</a:t>
                </a:r>
              </a:p>
            </p:txBody>
          </p:sp>
        </mc:Choice>
        <mc:Fallback xmlns:p14="http://schemas.microsoft.com/office/powerpoint/2010/main" xmlns:a16="http://schemas.microsoft.com/office/drawing/2014/main" xmlns="">
          <p:sp>
            <p:nvSpPr>
              <p:cNvPr id="10915" name="yt_shape_10915" descr="{&quot;rangeId&quot;:8,&quot;hasSerialNum&quot;:1,&quot;mathAnswerShape&quot;:1}"/>
              <p:cNvSpPr txBox="1">
                <a:spLocks noRot="1" noChangeAspect="1" noMove="1" noResize="1" noEditPoints="1" noAdjustHandles="1" noChangeArrowheads="1" noChangeShapeType="1" noTextEdit="1"/>
              </p:cNvSpPr>
              <p:nvPr/>
            </p:nvSpPr>
            <p:spPr>
              <a:xfrm>
                <a:off x="540119" y="4383929"/>
                <a:ext cx="11111999" cy="1114344"/>
              </a:xfrm>
              <a:prstGeom prst="rect">
                <a:avLst/>
              </a:prstGeom>
              <a:blipFill>
                <a:blip r:embed="rId3"/>
                <a:stretch>
                  <a:fillRect l="-1701" r="-1098" b="-16393"/>
                </a:stretch>
              </a:blipFill>
            </p:spPr>
            <p:txBody>
              <a:bodyPr/>
              <a:lstStyle/>
              <a:p>
                <a:r>
                  <a:rPr lang="zh-CN" altLang="en-US">
                    <a:noFill/>
                  </a:rPr>
                  <a:t> </a:t>
                </a:r>
              </a:p>
            </p:txBody>
          </p:sp>
        </mc:Fallback>
      </mc:AlternateContent>
      <p:pic>
        <p:nvPicPr>
          <p:cNvPr id="3" name="yt_shape_1697708321455">
            <a:extLst>
              <a:ext uri="{FF2B5EF4-FFF2-40B4-BE49-F238E27FC236}">
                <a16:creationId xmlns:a16="http://schemas.microsoft.com/office/drawing/2014/main" id="{9FD1ED98-E7F5-65C9-169A-E8F8492F5AA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0000" y="1759053"/>
            <a:ext cx="1355917" cy="365782"/>
          </a:xfrm>
          <a:prstGeom prst="rect">
            <a:avLst/>
          </a:prstGeom>
        </p:spPr>
      </p:pic>
      <p:sp>
        <p:nvSpPr>
          <p:cNvPr id="2" name="文本框 1">
            <a:extLst>
              <a:ext uri="{FF2B5EF4-FFF2-40B4-BE49-F238E27FC236}">
                <a16:creationId xmlns:a16="http://schemas.microsoft.com/office/drawing/2014/main" id="{97ABD966-F4CF-4E1B-72E3-DF2993B7D451}"/>
              </a:ext>
            </a:extLst>
          </p:cNvPr>
          <p:cNvSpPr txBox="1"/>
          <p:nvPr/>
        </p:nvSpPr>
        <p:spPr>
          <a:xfrm>
            <a:off x="10186246" y="3320438"/>
            <a:ext cx="383285"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B</a:t>
            </a:r>
            <a:endParaRPr lang="zh-CN" altLang="en-US">
              <a:solidFill>
                <a:srgbClr val="FF0000"/>
              </a:solidFill>
            </a:endParaRPr>
          </a:p>
        </p:txBody>
      </p:sp>
      <p:sp>
        <p:nvSpPr>
          <p:cNvPr id="4" name="文本框 3">
            <a:extLst>
              <a:ext uri="{FF2B5EF4-FFF2-40B4-BE49-F238E27FC236}">
                <a16:creationId xmlns:a16="http://schemas.microsoft.com/office/drawing/2014/main" id="{DDB9B09D-6333-13DE-98C8-8DCECB111D7E}"/>
              </a:ext>
            </a:extLst>
          </p:cNvPr>
          <p:cNvSpPr txBox="1"/>
          <p:nvPr/>
        </p:nvSpPr>
        <p:spPr>
          <a:xfrm>
            <a:off x="8679707" y="5016319"/>
            <a:ext cx="4848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91</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917" name="yt_shape_10917"/>
          <p:cNvSpPr txBox="1"/>
          <p:nvPr/>
        </p:nvSpPr>
        <p:spPr>
          <a:xfrm>
            <a:off x="540000" y="2641808"/>
            <a:ext cx="8755602" cy="448777"/>
          </a:xfrm>
          <a:prstGeom prst="rect">
            <a:avLst/>
          </a:prstGeom>
        </p:spPr>
        <p:txBody>
          <a:bodyPr vert="horz" wrap="none" lIns="0" tIns="0" rIns="0" bIns="0" rtlCol="0">
            <a:spAutoFit/>
          </a:bodyPr>
          <a:lstStyle/>
          <a:p>
            <a:pPr algn="l" eaLnBrk="1" latinLnBrk="0" hangingPunct="0">
              <a:lnSpc>
                <a:spcPct val="129999"/>
              </a:lnSpc>
            </a:pPr>
            <a:r>
              <a:rPr lang="zh-CN" altLang="zh-CN" sz="2500" b="0" i="0" u="none">
                <a:noFill/>
                <a:effectLst/>
                <a:latin typeface="Times New Roman" pitchFamily="25"/>
                <a:ea typeface="Times New Roman" pitchFamily="25"/>
                <a:cs typeface="宋体" pitchFamily="25"/>
                <a:sym typeface="Finished"/>
              </a:rPr>
              <a:t>⁠</a:t>
            </a:r>
            <a:r>
              <a:rPr lang="en-US" altLang="zh-CN" sz="2400" b="0" i="0" u="none">
                <a:solidFill>
                  <a:srgbClr val="1EE3CF"/>
                </a:solidFill>
                <a:effectLst/>
                <a:latin typeface="Times New Roman" pitchFamily="24"/>
                <a:ea typeface="宋体" pitchFamily="24"/>
                <a:cs typeface="宋体" pitchFamily="24"/>
                <a:sym typeface=""/>
              </a:rPr>
              <a:t>                 </a:t>
            </a:r>
            <a:r>
              <a:rPr lang="en-US" altLang="zh-CN" sz="1900" b="0" i="0" u="none">
                <a:solidFill>
                  <a:srgbClr val="1EE3CF"/>
                </a:solidFill>
                <a:effectLst/>
                <a:latin typeface="Times New Roman" pitchFamily="19"/>
                <a:ea typeface="宋体" pitchFamily="19"/>
                <a:cs typeface="宋体" pitchFamily="19"/>
                <a:sym typeface=""/>
              </a:rPr>
              <a:t> </a:t>
            </a:r>
            <a:r>
              <a:rPr lang="zh-CN" altLang="zh-CN" sz="2400" b="0" i="0" u="none">
                <a:noFill/>
                <a:effectLst/>
                <a:latin typeface="Times New Roman" pitchFamily="24"/>
                <a:ea typeface="Times New Roman" pitchFamily="24"/>
                <a:cs typeface="宋体" pitchFamily="24"/>
              </a:rPr>
              <a:t>⁠</a:t>
            </a:r>
            <a:r>
              <a:rPr lang="zh-CN" altLang="zh-CN" sz="2400" b="0" i="1" u="none">
                <a:solidFill>
                  <a:srgbClr val="000000"/>
                </a:solidFill>
                <a:effectLst/>
                <a:latin typeface="Times New Roman" pitchFamily="24"/>
                <a:ea typeface="宋体" pitchFamily="24"/>
                <a:cs typeface="宋体" pitchFamily="24"/>
              </a:rPr>
              <a:t>　</a:t>
            </a:r>
            <a:r>
              <a:rPr lang="zh-CN" altLang="zh-CN" sz="2400" b="0" i="0" u="none">
                <a:solidFill>
                  <a:srgbClr val="000000"/>
                </a:solidFill>
                <a:effectLst/>
                <a:latin typeface="Times New Roman" pitchFamily="24"/>
                <a:ea typeface="黑体" pitchFamily="24"/>
                <a:cs typeface="宋体" pitchFamily="24"/>
              </a:rPr>
              <a:t>忽略自变量取值范围，误认为在顶点处取最值而出错</a:t>
            </a:r>
          </a:p>
        </p:txBody>
      </p:sp>
      <p:sp>
        <p:nvSpPr>
          <p:cNvPr id="10918" name="yt_shape_10918"/>
          <p:cNvSpPr txBox="1"/>
          <p:nvPr/>
        </p:nvSpPr>
        <p:spPr>
          <a:xfrm>
            <a:off x="540119" y="3141373"/>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6.</a:t>
            </a:r>
            <a:r>
              <a:rPr lang="zh-CN" altLang="zh-CN" sz="2400" b="0" i="0" u="none">
                <a:solidFill>
                  <a:srgbClr val="000000"/>
                </a:solidFill>
                <a:effectLst/>
                <a:latin typeface="Times New Roman" pitchFamily="24"/>
                <a:ea typeface="黑体" pitchFamily="24"/>
                <a:cs typeface="宋体" pitchFamily="24"/>
              </a:rPr>
              <a:t>（怀化市三中月考）</a:t>
            </a:r>
            <a:r>
              <a:rPr lang="zh-CN" altLang="zh-CN" sz="2400" b="0" i="0" u="none">
                <a:solidFill>
                  <a:srgbClr val="000000"/>
                </a:solidFill>
                <a:effectLst/>
                <a:latin typeface="Times New Roman" pitchFamily="24"/>
                <a:ea typeface="宋体" pitchFamily="24"/>
                <a:cs typeface="宋体" pitchFamily="24"/>
              </a:rPr>
              <a:t>若某商品的利润</a:t>
            </a:r>
            <a:r>
              <a:rPr lang="en-US" altLang="zh-CN" sz="2400" b="0" i="1" u="none">
                <a:solidFill>
                  <a:srgbClr val="000000"/>
                </a:solidFill>
                <a:effectLst/>
                <a:latin typeface="Times New Roman" pitchFamily="24"/>
                <a:ea typeface="Times New Roman" pitchFamily="24"/>
                <a:cs typeface="宋体" pitchFamily="24"/>
              </a:rPr>
              <a:t>y</a:t>
            </a:r>
            <a:r>
              <a:rPr lang="zh-CN" altLang="zh-CN" sz="2400" b="0" i="0" u="none">
                <a:solidFill>
                  <a:srgbClr val="000000"/>
                </a:solidFill>
                <a:effectLst/>
                <a:latin typeface="Times New Roman" pitchFamily="24"/>
                <a:ea typeface="宋体" pitchFamily="24"/>
                <a:cs typeface="宋体" pitchFamily="24"/>
              </a:rPr>
              <a:t>（元）与售价</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Times New Roman" pitchFamily="24"/>
                <a:ea typeface="宋体" pitchFamily="24"/>
                <a:cs typeface="宋体" pitchFamily="24"/>
              </a:rPr>
              <a:t>（元）之间的函数关系式是</a:t>
            </a:r>
            <a:r>
              <a:rPr lang="en-US" altLang="zh-CN" sz="2400" b="0" i="1" u="none">
                <a:solidFill>
                  <a:srgbClr val="000000"/>
                </a:solidFill>
                <a:effectLst/>
                <a:latin typeface="Times New Roman" pitchFamily="24"/>
                <a:ea typeface="Times New Roman" pitchFamily="24"/>
                <a:cs typeface="宋体" pitchFamily="24"/>
              </a:rPr>
              <a:t>y</a:t>
            </a:r>
            <a:r>
              <a:rPr lang="zh-CN" altLang="zh-CN" sz="2400" b="0" i="0" u="none">
                <a:solidFill>
                  <a:srgbClr val="000000"/>
                </a:solidFill>
                <a:effectLst/>
                <a:latin typeface="Times New Roman" pitchFamily="24"/>
                <a:ea typeface="宋体" pitchFamily="24"/>
                <a:cs typeface="宋体" pitchFamily="24"/>
              </a:rPr>
              <a:t>＝</a:t>
            </a:r>
            <a:r>
              <a:rPr lang="zh-CN"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x</a:t>
            </a:r>
            <a:r>
              <a:rPr lang="en-US" altLang="zh-CN" sz="2400" b="0" i="0" u="none" baseline="30000">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8</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9</a:t>
            </a:r>
            <a:r>
              <a:rPr lang="zh-CN" altLang="zh-CN" sz="2400" b="0" i="0" u="none">
                <a:solidFill>
                  <a:srgbClr val="000000"/>
                </a:solidFill>
                <a:effectLst/>
                <a:latin typeface="Times New Roman" pitchFamily="24"/>
                <a:ea typeface="宋体" pitchFamily="24"/>
                <a:cs typeface="宋体" pitchFamily="24"/>
              </a:rPr>
              <a:t>，且售价</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Times New Roman" pitchFamily="24"/>
                <a:ea typeface="宋体" pitchFamily="24"/>
                <a:cs typeface="宋体" pitchFamily="24"/>
              </a:rPr>
              <a:t>的取值范围是</a:t>
            </a:r>
            <a:r>
              <a:rPr lang="en-US" altLang="zh-CN" sz="2400" b="0" i="0" u="none">
                <a:solidFill>
                  <a:srgbClr val="000000"/>
                </a:solidFill>
                <a:effectLst/>
                <a:latin typeface="Times New Roman" pitchFamily="24"/>
                <a:ea typeface="Times New Roman" pitchFamily="24"/>
                <a:cs typeface="宋体" pitchFamily="24"/>
              </a:rPr>
              <a:t>1</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x</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Times New Roman" pitchFamily="24"/>
                <a:ea typeface="宋体" pitchFamily="24"/>
                <a:cs typeface="宋体" pitchFamily="24"/>
              </a:rPr>
              <a:t>，则最大利润是（</a:t>
            </a:r>
            <a:r>
              <a:rPr lang="zh-CN" altLang="zh-CN" sz="1200" b="0" i="0" u="none">
                <a:solidFill>
                  <a:srgbClr val="000000"/>
                </a:solidFill>
                <a:effectLst/>
                <a:latin typeface="Times New Roman" pitchFamily="12"/>
                <a:ea typeface="宋体" pitchFamily="12"/>
                <a:cs typeface="宋体" pitchFamily="12"/>
              </a:rPr>
              <a:t>　</a:t>
            </a:r>
            <a:r>
              <a:rPr lang="en-US" altLang="zh-CN" sz="2400" b="0" i="0" u="none">
                <a:solidFill>
                  <a:srgbClr val="FF0000">
                    <a:alpha val="0"/>
                  </a:srgbClr>
                </a:solidFill>
                <a:effectLst/>
                <a:latin typeface="Times New Roman" pitchFamily="24"/>
                <a:ea typeface="Times New Roman" pitchFamily="24"/>
                <a:cs typeface="宋体" pitchFamily="24"/>
              </a:rPr>
              <a:t>C</a:t>
            </a:r>
            <a:r>
              <a:rPr lang="zh-CN" altLang="zh-CN" sz="1200" b="0" i="0" u="none">
                <a:solidFill>
                  <a:srgbClr val="000000"/>
                </a:solidFill>
                <a:effectLst/>
                <a:latin typeface="Times New Roman" pitchFamily="12"/>
                <a:ea typeface="宋体" pitchFamily="12"/>
                <a:cs typeface="宋体" pitchFamily="12"/>
              </a:rPr>
              <a:t>　</a:t>
            </a:r>
            <a:r>
              <a:rPr lang="zh-CN" altLang="zh-CN" sz="2400" b="0" i="0" u="none">
                <a:solidFill>
                  <a:srgbClr val="000000"/>
                </a:solidFill>
                <a:effectLst/>
                <a:latin typeface="Times New Roman" pitchFamily="24"/>
                <a:ea typeface="宋体" pitchFamily="24"/>
                <a:cs typeface="宋体" pitchFamily="24"/>
              </a:rPr>
              <a:t>）</a:t>
            </a:r>
          </a:p>
        </p:txBody>
      </p:sp>
      <p:graphicFrame>
        <p:nvGraphicFramePr>
          <p:cNvPr id="10919" name="yt_table_10919" title="H_37.4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4158688017"/>
              </p:ext>
            </p:extLst>
          </p:nvPr>
        </p:nvGraphicFramePr>
        <p:xfrm>
          <a:off x="540000" y="4100808"/>
          <a:ext cx="8724266" cy="475488"/>
        </p:xfrm>
        <a:graphic>
          <a:graphicData uri="http://schemas.openxmlformats.org/drawingml/2006/table">
            <a:tbl>
              <a:tblPr/>
              <a:tblGrid>
                <a:gridCol w="2422843">
                  <a:extLst>
                    <a:ext uri="{9D8B030D-6E8A-4147-A177-3AD203B41FA5}">
                      <a16:colId xmlns:a16="http://schemas.microsoft.com/office/drawing/2014/main" val="10130"/>
                    </a:ext>
                  </a:extLst>
                </a:gridCol>
                <a:gridCol w="2405380">
                  <a:extLst>
                    <a:ext uri="{9D8B030D-6E8A-4147-A177-3AD203B41FA5}">
                      <a16:colId xmlns:a16="http://schemas.microsoft.com/office/drawing/2014/main" val="10131"/>
                    </a:ext>
                  </a:extLst>
                </a:gridCol>
                <a:gridCol w="2405380">
                  <a:extLst>
                    <a:ext uri="{9D8B030D-6E8A-4147-A177-3AD203B41FA5}">
                      <a16:colId xmlns:a16="http://schemas.microsoft.com/office/drawing/2014/main" val="10132"/>
                    </a:ext>
                  </a:extLst>
                </a:gridCol>
                <a:gridCol w="1490663">
                  <a:extLst>
                    <a:ext uri="{9D8B030D-6E8A-4147-A177-3AD203B41FA5}">
                      <a16:colId xmlns:a16="http://schemas.microsoft.com/office/drawing/2014/main" val="10133"/>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A.16</a:t>
                      </a:r>
                      <a:r>
                        <a:rPr lang="zh-CN" altLang="zh-CN" sz="2400" b="0" i="0" u="none">
                          <a:solidFill>
                            <a:srgbClr val="000000"/>
                          </a:solidFill>
                          <a:effectLst/>
                          <a:latin typeface="Times New Roman" pitchFamily="24"/>
                          <a:ea typeface="宋体" pitchFamily="24"/>
                          <a:cs typeface="宋体" pitchFamily="24"/>
                        </a:rPr>
                        <a:t>元</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B.21</a:t>
                      </a:r>
                      <a:r>
                        <a:rPr lang="zh-CN" altLang="zh-CN" sz="2400" b="0" i="0" u="none">
                          <a:solidFill>
                            <a:srgbClr val="000000"/>
                          </a:solidFill>
                          <a:effectLst/>
                          <a:latin typeface="Times New Roman" pitchFamily="24"/>
                          <a:ea typeface="宋体" pitchFamily="24"/>
                          <a:cs typeface="宋体" pitchFamily="24"/>
                        </a:rPr>
                        <a:t>元</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C.24</a:t>
                      </a:r>
                      <a:r>
                        <a:rPr lang="zh-CN" altLang="zh-CN" sz="2400" b="0" i="0" u="none">
                          <a:solidFill>
                            <a:srgbClr val="000000"/>
                          </a:solidFill>
                          <a:effectLst/>
                          <a:latin typeface="Times New Roman" pitchFamily="24"/>
                          <a:ea typeface="宋体" pitchFamily="24"/>
                          <a:cs typeface="宋体" pitchFamily="24"/>
                        </a:rPr>
                        <a:t>元</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D.25</a:t>
                      </a:r>
                      <a:r>
                        <a:rPr lang="zh-CN" altLang="zh-CN" sz="2400" b="0" i="0" u="none">
                          <a:solidFill>
                            <a:srgbClr val="000000"/>
                          </a:solidFill>
                          <a:effectLst/>
                          <a:latin typeface="Times New Roman" pitchFamily="24"/>
                          <a:ea typeface="宋体" pitchFamily="24"/>
                          <a:cs typeface="宋体" pitchFamily="24"/>
                        </a:rPr>
                        <a:t>元</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148"/>
                  </a:ext>
                </a:extLst>
              </a:tr>
            </a:tbl>
          </a:graphicData>
        </a:graphic>
      </p:graphicFrame>
      <p:pic>
        <p:nvPicPr>
          <p:cNvPr id="3" name="yt_shape_1697708321624">
            <a:extLst>
              <a:ext uri="{FF2B5EF4-FFF2-40B4-BE49-F238E27FC236}">
                <a16:creationId xmlns:a16="http://schemas.microsoft.com/office/drawing/2014/main" id="{EEA389A2-2D0D-B552-33AE-80D50672D2A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0000" y="2681135"/>
            <a:ext cx="1355917" cy="365782"/>
          </a:xfrm>
          <a:prstGeom prst="rect">
            <a:avLst/>
          </a:prstGeom>
        </p:spPr>
      </p:pic>
      <p:sp>
        <p:nvSpPr>
          <p:cNvPr id="2" name="文本框 1">
            <a:extLst>
              <a:ext uri="{FF2B5EF4-FFF2-40B4-BE49-F238E27FC236}">
                <a16:creationId xmlns:a16="http://schemas.microsoft.com/office/drawing/2014/main" id="{543625F8-F42B-9D29-124C-899C3A0968E4}"/>
              </a:ext>
            </a:extLst>
          </p:cNvPr>
          <p:cNvSpPr txBox="1"/>
          <p:nvPr/>
        </p:nvSpPr>
        <p:spPr>
          <a:xfrm>
            <a:off x="9168657" y="3570055"/>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C</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922" name="yt_shape_10922"/>
          <p:cNvSpPr txBox="1"/>
          <p:nvPr/>
        </p:nvSpPr>
        <p:spPr>
          <a:xfrm>
            <a:off x="540000" y="2305590"/>
            <a:ext cx="3976345" cy="576312"/>
          </a:xfrm>
          <a:prstGeom prst="rect">
            <a:avLst/>
          </a:prstGeom>
        </p:spPr>
        <p:txBody>
          <a:bodyPr vert="horz" wrap="none" lIns="0" tIns="0" rIns="0" bIns="0" rtlCol="0">
            <a:spAutoFit/>
          </a:bodyPr>
          <a:lstStyle/>
          <a:p>
            <a:pPr algn="l" eaLnBrk="1" latinLnBrk="0" hangingPunct="0">
              <a:lnSpc>
                <a:spcPct val="129999"/>
              </a:lnSpc>
            </a:pPr>
            <a:r>
              <a:rPr lang="en-US" altLang="zh-CN" sz="3200" b="0" i="0" u="none" spc="-3200">
                <a:solidFill>
                  <a:srgbClr val="1EE3CF"/>
                </a:solidFill>
                <a:effectLst/>
                <a:latin typeface="Times New Roman" pitchFamily="32"/>
                <a:ea typeface="宋体" pitchFamily="32"/>
                <a:cs typeface="宋体" pitchFamily="32"/>
              </a:rPr>
              <a:t> </a:t>
            </a:r>
            <a:r>
              <a:rPr lang="en-US" altLang="zh-CN" sz="3200" b="0" i="0" u="none" spc="30207">
                <a:solidFill>
                  <a:srgbClr val="1EE3CF"/>
                </a:solidFill>
                <a:effectLst/>
                <a:latin typeface="Times New Roman" pitchFamily="32"/>
                <a:ea typeface="宋体" pitchFamily="32"/>
                <a:cs typeface="宋体" pitchFamily="32"/>
              </a:rPr>
              <a:t> </a:t>
            </a:r>
          </a:p>
        </p:txBody>
      </p:sp>
      <p:pic>
        <p:nvPicPr>
          <p:cNvPr id="10921" name="yt_image_10921">
            <a:extLst>
              <a:ext uri="">
                <a16:creationId xmlns:a16="http://schemas.microsoft.com/office/drawing/2014/main" xmlns:a14="http://schemas.microsoft.com/office/drawing/2010/main" xmlns:p14="http://schemas.microsoft.com/office/powerpoint/2010/main" xmlns="" id="{5351258F-BC95-41E6-9372-C2FE361B0291}"/>
              </a:ext>
            </a:extLst>
          </p:cNvPr>
          <p:cNvPicPr>
            <a:picLocks noChangeAspect="1" noChangeArrowheads="1"/>
          </p:cNvPicPr>
          <p:nvPr/>
        </p:nvPicPr>
        <p:blipFill>
          <a:blip r:embed="rId2" cstate="print"/>
          <a:srcRect/>
          <a:stretch>
            <a:fillRect/>
          </a:stretch>
        </p:blipFill>
        <p:spPr bwMode="auto">
          <a:xfrm>
            <a:off x="540000" y="2305590"/>
            <a:ext cx="3937001" cy="641223"/>
          </a:xfrm>
          <a:prstGeom prst="rect">
            <a:avLst/>
          </a:prstGeom>
          <a:noFill/>
          <a:extLst>
            <a:ext uri="{909E8E84-426E-40DD-AFC4-6F175D3DCCD1}">
              <a14:hiddenFill xmlns:a14="http://schemas.microsoft.com/office/drawing/2010/main">
                <a:solidFill>
                  <a:srgbClr val="FFFFFF"/>
                </a:solidFill>
              </a14:hiddenFill>
            </a:ext>
          </a:extLst>
        </p:spPr>
      </p:pic>
      <p:sp>
        <p:nvSpPr>
          <p:cNvPr id="10924" name="yt_shape_10924"/>
          <p:cNvSpPr txBox="1"/>
          <p:nvPr/>
        </p:nvSpPr>
        <p:spPr>
          <a:xfrm>
            <a:off x="540119" y="2997459"/>
            <a:ext cx="11111999" cy="13887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7.</a:t>
            </a:r>
            <a:r>
              <a:rPr lang="zh-CN" altLang="zh-CN" sz="2400" b="0" i="0" u="none">
                <a:solidFill>
                  <a:srgbClr val="000000"/>
                </a:solidFill>
                <a:effectLst/>
                <a:latin typeface="Times New Roman" pitchFamily="24"/>
                <a:ea typeface="宋体" pitchFamily="24"/>
                <a:cs typeface="宋体" pitchFamily="24"/>
              </a:rPr>
              <a:t>某玩具厂计划生产一种玩具熊猫，每日最高产量为</a:t>
            </a:r>
            <a:r>
              <a:rPr lang="en-US" altLang="zh-CN" sz="2400" b="0" i="0" u="none">
                <a:solidFill>
                  <a:srgbClr val="000000"/>
                </a:solidFill>
                <a:effectLst/>
                <a:latin typeface="Times New Roman" pitchFamily="24"/>
                <a:ea typeface="Times New Roman" pitchFamily="24"/>
                <a:cs typeface="宋体" pitchFamily="24"/>
              </a:rPr>
              <a:t>40</a:t>
            </a:r>
            <a:r>
              <a:rPr lang="zh-CN" altLang="zh-CN" sz="2400" b="0" i="0" u="none">
                <a:solidFill>
                  <a:srgbClr val="000000"/>
                </a:solidFill>
                <a:effectLst/>
                <a:latin typeface="Times New Roman" pitchFamily="24"/>
                <a:ea typeface="宋体" pitchFamily="24"/>
                <a:cs typeface="宋体" pitchFamily="24"/>
              </a:rPr>
              <a:t>只，且每日产出的产品全部售出</a:t>
            </a:r>
            <a:r>
              <a:rPr lang="en-US"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已知生产</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Times New Roman" pitchFamily="24"/>
                <a:ea typeface="宋体" pitchFamily="24"/>
                <a:cs typeface="宋体" pitchFamily="24"/>
              </a:rPr>
              <a:t>只玩具熊的成本为</a:t>
            </a:r>
            <a:r>
              <a:rPr lang="en-US" altLang="zh-CN" sz="2400" b="0" i="1" u="none">
                <a:solidFill>
                  <a:srgbClr val="000000"/>
                </a:solidFill>
                <a:effectLst/>
                <a:latin typeface="Times New Roman" pitchFamily="24"/>
                <a:ea typeface="Times New Roman" pitchFamily="24"/>
                <a:cs typeface="宋体" pitchFamily="24"/>
              </a:rPr>
              <a:t>R</a:t>
            </a:r>
            <a:r>
              <a:rPr lang="zh-CN" altLang="zh-CN" sz="2400" b="0" i="0" u="none">
                <a:solidFill>
                  <a:srgbClr val="000000"/>
                </a:solidFill>
                <a:effectLst/>
                <a:latin typeface="Times New Roman" pitchFamily="24"/>
                <a:ea typeface="宋体" pitchFamily="24"/>
                <a:cs typeface="宋体" pitchFamily="24"/>
              </a:rPr>
              <a:t>（元），售价每只为</a:t>
            </a:r>
            <a:r>
              <a:rPr lang="en-US" altLang="zh-CN" sz="2400" b="0" i="1" u="none">
                <a:solidFill>
                  <a:srgbClr val="000000"/>
                </a:solidFill>
                <a:effectLst/>
                <a:latin typeface="Times New Roman" pitchFamily="24"/>
                <a:ea typeface="Times New Roman" pitchFamily="24"/>
                <a:cs typeface="宋体" pitchFamily="24"/>
              </a:rPr>
              <a:t>P</a:t>
            </a:r>
            <a:r>
              <a:rPr lang="zh-CN" altLang="zh-CN" sz="2400" b="0" i="0" u="none">
                <a:solidFill>
                  <a:srgbClr val="000000"/>
                </a:solidFill>
                <a:effectLst/>
                <a:latin typeface="Times New Roman" pitchFamily="24"/>
                <a:ea typeface="宋体" pitchFamily="24"/>
                <a:cs typeface="宋体" pitchFamily="24"/>
              </a:rPr>
              <a:t>（元），且</a:t>
            </a:r>
            <a:r>
              <a:rPr lang="en-US" altLang="zh-CN" sz="2400" b="0" i="1" u="none">
                <a:solidFill>
                  <a:srgbClr val="000000"/>
                </a:solidFill>
                <a:effectLst/>
                <a:latin typeface="Times New Roman" pitchFamily="24"/>
                <a:ea typeface="Times New Roman" pitchFamily="24"/>
                <a:cs typeface="宋体" pitchFamily="24"/>
              </a:rPr>
              <a:t>R</a:t>
            </a:r>
            <a:r>
              <a:rPr lang="zh-CN" altLang="zh-CN" sz="2400" b="0" i="0" u="none">
                <a:solidFill>
                  <a:srgbClr val="000000"/>
                </a:solidFill>
                <a:effectLst/>
                <a:latin typeface="Times New Roman"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P</a:t>
            </a:r>
            <a:r>
              <a:rPr lang="zh-CN" altLang="zh-CN" sz="2400" b="0" i="0" u="none">
                <a:solidFill>
                  <a:srgbClr val="000000"/>
                </a:solidFill>
                <a:effectLst/>
                <a:latin typeface="Times New Roman" pitchFamily="24"/>
                <a:ea typeface="宋体" pitchFamily="24"/>
                <a:cs typeface="宋体" pitchFamily="24"/>
              </a:rPr>
              <a:t>与</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Times New Roman" pitchFamily="24"/>
                <a:ea typeface="宋体" pitchFamily="24"/>
                <a:cs typeface="宋体" pitchFamily="24"/>
              </a:rPr>
              <a:t>的关系式分别为</a:t>
            </a:r>
            <a:r>
              <a:rPr lang="en-US" altLang="zh-CN" sz="2400" b="0" i="1" u="none">
                <a:solidFill>
                  <a:srgbClr val="000000"/>
                </a:solidFill>
                <a:effectLst/>
                <a:latin typeface="Times New Roman" pitchFamily="24"/>
                <a:ea typeface="Times New Roman" pitchFamily="24"/>
                <a:cs typeface="宋体" pitchFamily="24"/>
              </a:rPr>
              <a:t>R</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30</a:t>
            </a:r>
            <a:r>
              <a:rPr lang="en-US" altLang="zh-CN" sz="2400" b="0" i="1" u="none">
                <a:solidFill>
                  <a:srgbClr val="000000"/>
                </a:solidFill>
                <a:effectLst/>
                <a:latin typeface="Times New Roman" pitchFamily="24"/>
                <a:ea typeface="Times New Roman" pitchFamily="24"/>
                <a:cs typeface="宋体" pitchFamily="24"/>
              </a:rPr>
              <a:t>x</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500</a:t>
            </a:r>
            <a:r>
              <a:rPr lang="zh-CN" altLang="zh-CN" sz="2400" b="0" i="0" u="none">
                <a:solidFill>
                  <a:srgbClr val="000000"/>
                </a:solidFill>
                <a:effectLst/>
                <a:latin typeface="Times New Roman"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P</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170</a:t>
            </a:r>
            <a:r>
              <a:rPr lang="zh-CN"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en-US" altLang="zh-CN" sz="2400" b="0" i="1" u="none">
                <a:solidFill>
                  <a:srgbClr val="000000"/>
                </a:solidFill>
                <a:effectLst/>
                <a:latin typeface="Times New Roman" pitchFamily="24"/>
                <a:ea typeface="Times New Roman" pitchFamily="24"/>
                <a:cs typeface="宋体" pitchFamily="24"/>
              </a:rPr>
              <a:t>x</a:t>
            </a:r>
            <a:r>
              <a:rPr lang="en-US"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若要获得最大利润，则日产量为（</a:t>
            </a:r>
            <a:r>
              <a:rPr lang="zh-CN" altLang="zh-CN" sz="1200" b="0" i="0" u="none">
                <a:solidFill>
                  <a:srgbClr val="000000"/>
                </a:solidFill>
                <a:effectLst/>
                <a:latin typeface="Times New Roman" pitchFamily="12"/>
                <a:ea typeface="宋体" pitchFamily="12"/>
                <a:cs typeface="宋体" pitchFamily="12"/>
              </a:rPr>
              <a:t>　</a:t>
            </a:r>
            <a:r>
              <a:rPr lang="en-US" altLang="zh-CN" sz="2400" b="0" i="0" u="none">
                <a:solidFill>
                  <a:srgbClr val="FF0000">
                    <a:alpha val="0"/>
                  </a:srgbClr>
                </a:solidFill>
                <a:effectLst/>
                <a:latin typeface="Times New Roman" pitchFamily="24"/>
                <a:ea typeface="Times New Roman" pitchFamily="24"/>
                <a:cs typeface="宋体" pitchFamily="24"/>
              </a:rPr>
              <a:t>C</a:t>
            </a:r>
            <a:r>
              <a:rPr lang="zh-CN" altLang="zh-CN" sz="1200" b="0" i="0" u="none">
                <a:solidFill>
                  <a:srgbClr val="000000"/>
                </a:solidFill>
                <a:effectLst/>
                <a:latin typeface="Times New Roman" pitchFamily="12"/>
                <a:ea typeface="宋体" pitchFamily="12"/>
                <a:cs typeface="宋体" pitchFamily="12"/>
              </a:rPr>
              <a:t>　</a:t>
            </a:r>
            <a:r>
              <a:rPr lang="zh-CN" altLang="zh-CN" sz="2400" b="0" i="0" u="none">
                <a:solidFill>
                  <a:srgbClr val="000000"/>
                </a:solidFill>
                <a:effectLst/>
                <a:latin typeface="Times New Roman" pitchFamily="24"/>
                <a:ea typeface="宋体" pitchFamily="24"/>
                <a:cs typeface="宋体" pitchFamily="24"/>
              </a:rPr>
              <a:t>）</a:t>
            </a:r>
          </a:p>
        </p:txBody>
      </p:sp>
      <p:graphicFrame>
        <p:nvGraphicFramePr>
          <p:cNvPr id="10925" name="yt_table_10925" title="H_37.4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319652704"/>
              </p:ext>
            </p:extLst>
          </p:nvPr>
        </p:nvGraphicFramePr>
        <p:xfrm>
          <a:off x="540000" y="4437025"/>
          <a:ext cx="8724266" cy="475488"/>
        </p:xfrm>
        <a:graphic>
          <a:graphicData uri="http://schemas.openxmlformats.org/drawingml/2006/table">
            <a:tbl>
              <a:tblPr/>
              <a:tblGrid>
                <a:gridCol w="2422843">
                  <a:extLst>
                    <a:ext uri="{9D8B030D-6E8A-4147-A177-3AD203B41FA5}">
                      <a16:colId xmlns:a16="http://schemas.microsoft.com/office/drawing/2014/main" val="10134"/>
                    </a:ext>
                  </a:extLst>
                </a:gridCol>
                <a:gridCol w="2405380">
                  <a:extLst>
                    <a:ext uri="{9D8B030D-6E8A-4147-A177-3AD203B41FA5}">
                      <a16:colId xmlns:a16="http://schemas.microsoft.com/office/drawing/2014/main" val="10135"/>
                    </a:ext>
                  </a:extLst>
                </a:gridCol>
                <a:gridCol w="2405380">
                  <a:extLst>
                    <a:ext uri="{9D8B030D-6E8A-4147-A177-3AD203B41FA5}">
                      <a16:colId xmlns:a16="http://schemas.microsoft.com/office/drawing/2014/main" val="10136"/>
                    </a:ext>
                  </a:extLst>
                </a:gridCol>
                <a:gridCol w="1490663">
                  <a:extLst>
                    <a:ext uri="{9D8B030D-6E8A-4147-A177-3AD203B41FA5}">
                      <a16:colId xmlns:a16="http://schemas.microsoft.com/office/drawing/2014/main" val="10137"/>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A.25</a:t>
                      </a:r>
                      <a:r>
                        <a:rPr lang="zh-CN" altLang="zh-CN" sz="2400" b="0" i="0" u="none">
                          <a:solidFill>
                            <a:srgbClr val="000000"/>
                          </a:solidFill>
                          <a:effectLst/>
                          <a:latin typeface="Times New Roman" pitchFamily="24"/>
                          <a:ea typeface="宋体" pitchFamily="24"/>
                          <a:cs typeface="宋体" pitchFamily="24"/>
                        </a:rPr>
                        <a:t>只</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B.30</a:t>
                      </a:r>
                      <a:r>
                        <a:rPr lang="zh-CN" altLang="zh-CN" sz="2400" b="0" i="0" u="none">
                          <a:solidFill>
                            <a:srgbClr val="000000"/>
                          </a:solidFill>
                          <a:effectLst/>
                          <a:latin typeface="Times New Roman" pitchFamily="24"/>
                          <a:ea typeface="宋体" pitchFamily="24"/>
                          <a:cs typeface="宋体" pitchFamily="24"/>
                        </a:rPr>
                        <a:t>只</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C.35</a:t>
                      </a:r>
                      <a:r>
                        <a:rPr lang="zh-CN" altLang="zh-CN" sz="2400" b="0" i="0" u="none">
                          <a:solidFill>
                            <a:srgbClr val="000000"/>
                          </a:solidFill>
                          <a:effectLst/>
                          <a:latin typeface="Times New Roman" pitchFamily="24"/>
                          <a:ea typeface="宋体" pitchFamily="24"/>
                          <a:cs typeface="宋体" pitchFamily="24"/>
                        </a:rPr>
                        <a:t>只</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D.40</a:t>
                      </a:r>
                      <a:r>
                        <a:rPr lang="zh-CN" altLang="zh-CN" sz="2400" b="0" i="0" u="none">
                          <a:solidFill>
                            <a:srgbClr val="000000"/>
                          </a:solidFill>
                          <a:effectLst/>
                          <a:latin typeface="Times New Roman" pitchFamily="24"/>
                          <a:ea typeface="宋体" pitchFamily="24"/>
                          <a:cs typeface="宋体" pitchFamily="24"/>
                        </a:rPr>
                        <a:t>只</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149"/>
                  </a:ext>
                </a:extLst>
              </a:tr>
            </a:tbl>
          </a:graphicData>
        </a:graphic>
      </p:graphicFrame>
      <p:sp>
        <p:nvSpPr>
          <p:cNvPr id="2" name="文本框 1">
            <a:extLst>
              <a:ext uri="{FF2B5EF4-FFF2-40B4-BE49-F238E27FC236}">
                <a16:creationId xmlns:a16="http://schemas.microsoft.com/office/drawing/2014/main" id="{3C200440-B79D-4581-C6B9-B7A9BF692FAA}"/>
              </a:ext>
            </a:extLst>
          </p:cNvPr>
          <p:cNvSpPr txBox="1"/>
          <p:nvPr/>
        </p:nvSpPr>
        <p:spPr>
          <a:xfrm>
            <a:off x="10311657" y="3901629"/>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C</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0927" name="yt_shape_10927"/>
          <p:cNvSpPr txBox="1"/>
          <p:nvPr/>
        </p:nvSpPr>
        <p:spPr>
          <a:xfrm>
            <a:off x="540119" y="1234150"/>
            <a:ext cx="11111999" cy="3789435"/>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cs typeface="宋体" pitchFamily="24"/>
              </a:rPr>
              <a:t>8.</a:t>
            </a:r>
            <a:r>
              <a:rPr lang="zh-CN" altLang="zh-CN" sz="2400" b="0" i="0" u="none" dirty="0">
                <a:solidFill>
                  <a:srgbClr val="000000"/>
                </a:solidFill>
                <a:effectLst/>
                <a:latin typeface="Times New Roman" pitchFamily="24"/>
                <a:ea typeface="楷体" pitchFamily="24"/>
                <a:cs typeface="宋体" pitchFamily="24"/>
              </a:rPr>
              <a:t>（教材第</a:t>
            </a:r>
            <a:r>
              <a:rPr lang="en-US" altLang="zh-CN" sz="2400" b="0" i="0" u="none" dirty="0">
                <a:solidFill>
                  <a:srgbClr val="000000"/>
                </a:solidFill>
                <a:effectLst/>
                <a:latin typeface="Times New Roman" pitchFamily="24"/>
                <a:ea typeface="Times New Roman" pitchFamily="24"/>
                <a:cs typeface="宋体" pitchFamily="24"/>
              </a:rPr>
              <a:t>32</a:t>
            </a:r>
            <a:r>
              <a:rPr lang="zh-CN" altLang="zh-CN" sz="2400" b="0" i="0" u="none" dirty="0">
                <a:solidFill>
                  <a:srgbClr val="000000"/>
                </a:solidFill>
                <a:effectLst/>
                <a:latin typeface="Times New Roman" pitchFamily="24"/>
                <a:ea typeface="楷体" pitchFamily="24"/>
                <a:cs typeface="宋体" pitchFamily="24"/>
              </a:rPr>
              <a:t>页习题第</a:t>
            </a:r>
            <a:r>
              <a:rPr lang="en-US" altLang="zh-CN" sz="2400" b="0" i="0" u="none" dirty="0">
                <a:solidFill>
                  <a:srgbClr val="000000"/>
                </a:solidFill>
                <a:effectLst/>
                <a:latin typeface="Times New Roman" pitchFamily="24"/>
                <a:ea typeface="Times New Roman" pitchFamily="24"/>
                <a:cs typeface="宋体" pitchFamily="24"/>
              </a:rPr>
              <a:t>3</a:t>
            </a:r>
            <a:r>
              <a:rPr lang="zh-CN" altLang="zh-CN" sz="2400" b="0" i="0" u="none" dirty="0">
                <a:solidFill>
                  <a:srgbClr val="000000"/>
                </a:solidFill>
                <a:effectLst/>
                <a:latin typeface="Times New Roman" pitchFamily="24"/>
                <a:ea typeface="楷体" pitchFamily="24"/>
                <a:cs typeface="宋体" pitchFamily="24"/>
              </a:rPr>
              <a:t>题变式）</a:t>
            </a:r>
            <a:r>
              <a:rPr lang="zh-CN" altLang="zh-CN" sz="2400" b="0" i="0" u="none" dirty="0">
                <a:solidFill>
                  <a:srgbClr val="000000"/>
                </a:solidFill>
                <a:effectLst/>
                <a:latin typeface="Times New Roman" pitchFamily="24"/>
                <a:ea typeface="宋体" pitchFamily="24"/>
                <a:cs typeface="宋体" pitchFamily="24"/>
              </a:rPr>
              <a:t>为了响应政府提出的</a:t>
            </a:r>
            <a:r>
              <a:rPr lang="en-US" altLang="zh-CN" sz="2400" b="0" i="0" u="none" dirty="0">
                <a:solidFill>
                  <a:srgbClr val="000000"/>
                </a:solidFill>
                <a:effectLst/>
                <a:latin typeface="宋体"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由中国制造向中国创造转型</a:t>
            </a:r>
            <a:r>
              <a:rPr lang="en-US" altLang="zh-CN" sz="2400" b="0" i="0" u="none" dirty="0">
                <a:solidFill>
                  <a:srgbClr val="000000"/>
                </a:solidFill>
                <a:effectLst/>
                <a:latin typeface="宋体"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的号召，某公司自主设计了一款成本为</a:t>
            </a:r>
            <a:r>
              <a:rPr lang="en-US" altLang="zh-CN" sz="2400" b="0" i="0" u="none" dirty="0">
                <a:solidFill>
                  <a:srgbClr val="000000"/>
                </a:solidFill>
                <a:effectLst/>
                <a:latin typeface="Times New Roman" pitchFamily="24"/>
                <a:ea typeface="Times New Roman" pitchFamily="24"/>
                <a:cs typeface="宋体" pitchFamily="24"/>
              </a:rPr>
              <a:t>40</a:t>
            </a:r>
            <a:r>
              <a:rPr lang="zh-CN" altLang="zh-CN" sz="2400" b="0" i="0" u="none" dirty="0">
                <a:solidFill>
                  <a:srgbClr val="000000"/>
                </a:solidFill>
                <a:effectLst/>
                <a:latin typeface="Times New Roman" pitchFamily="24"/>
                <a:ea typeface="宋体" pitchFamily="24"/>
                <a:cs typeface="宋体" pitchFamily="24"/>
              </a:rPr>
              <a:t>元的可控温杯，并投放市场进行试销售，经过调查发现该产品每天的销售量</a:t>
            </a:r>
            <a:r>
              <a:rPr lang="en-US" altLang="zh-CN" sz="2400" b="0" i="1" u="none" dirty="0">
                <a:solidFill>
                  <a:srgbClr val="000000"/>
                </a:solidFill>
                <a:effectLst/>
                <a:latin typeface="Times New Roman" pitchFamily="24"/>
                <a:ea typeface="Times New Roman" pitchFamily="24"/>
                <a:cs typeface="宋体" pitchFamily="24"/>
              </a:rPr>
              <a:t>y</a:t>
            </a:r>
            <a:r>
              <a:rPr lang="zh-CN" altLang="zh-CN" sz="2400" b="0" i="0" u="none" dirty="0">
                <a:solidFill>
                  <a:srgbClr val="000000"/>
                </a:solidFill>
                <a:effectLst/>
                <a:latin typeface="Times New Roman" pitchFamily="24"/>
                <a:ea typeface="宋体" pitchFamily="24"/>
                <a:cs typeface="宋体" pitchFamily="24"/>
              </a:rPr>
              <a:t>（件）与销售单价</a:t>
            </a:r>
            <a:r>
              <a:rPr lang="en-US" altLang="zh-CN" sz="2400" b="0" i="1" u="none" dirty="0">
                <a:solidFill>
                  <a:srgbClr val="000000"/>
                </a:solidFill>
                <a:effectLst/>
                <a:latin typeface="Times New Roman" pitchFamily="24"/>
                <a:ea typeface="Times New Roman" pitchFamily="24"/>
                <a:cs typeface="宋体" pitchFamily="24"/>
              </a:rPr>
              <a:t>x</a:t>
            </a:r>
            <a:r>
              <a:rPr lang="zh-CN" altLang="zh-CN" sz="2400" b="0" i="0" u="none" dirty="0">
                <a:solidFill>
                  <a:srgbClr val="000000"/>
                </a:solidFill>
                <a:effectLst/>
                <a:latin typeface="Times New Roman" pitchFamily="24"/>
                <a:ea typeface="宋体" pitchFamily="24"/>
                <a:cs typeface="宋体" pitchFamily="24"/>
              </a:rPr>
              <a:t>（元）满足一次函数关系：</a:t>
            </a:r>
            <a:r>
              <a:rPr lang="en-US" altLang="zh-CN" sz="2400" b="0" i="1" u="none" dirty="0">
                <a:solidFill>
                  <a:srgbClr val="000000"/>
                </a:solidFill>
                <a:effectLst/>
                <a:latin typeface="Times New Roman" pitchFamily="24"/>
                <a:ea typeface="Times New Roman" pitchFamily="24"/>
                <a:cs typeface="宋体" pitchFamily="24"/>
              </a:rPr>
              <a:t>y</a:t>
            </a:r>
            <a:r>
              <a:rPr lang="zh-CN" altLang="zh-CN" sz="2400" b="0" i="0" u="none" dirty="0">
                <a:solidFill>
                  <a:srgbClr val="000000"/>
                </a:solidFill>
                <a:effectLst/>
                <a:latin typeface="Times New Roman" pitchFamily="24"/>
                <a:ea typeface="宋体" pitchFamily="24"/>
                <a:cs typeface="宋体" pitchFamily="24"/>
              </a:rPr>
              <a:t>＝</a:t>
            </a:r>
            <a:r>
              <a:rPr lang="zh-CN" altLang="zh-CN" sz="2400" b="0" i="0" u="none" dirty="0">
                <a:solidFill>
                  <a:srgbClr val="000000"/>
                </a:solidFill>
                <a:effectLst/>
                <a:latin typeface="宋体"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10</a:t>
            </a:r>
            <a:r>
              <a:rPr lang="en-US" altLang="zh-CN" sz="2400" b="0" i="1" u="none" dirty="0">
                <a:solidFill>
                  <a:srgbClr val="000000"/>
                </a:solidFill>
                <a:effectLst/>
                <a:latin typeface="Times New Roman" pitchFamily="24"/>
                <a:ea typeface="Times New Roman" pitchFamily="24"/>
                <a:cs typeface="宋体" pitchFamily="24"/>
              </a:rPr>
              <a:t>x</a:t>
            </a:r>
            <a:r>
              <a:rPr lang="zh-CN" altLang="zh-CN" sz="2400" b="0" i="0" u="none" dirty="0">
                <a:solidFill>
                  <a:srgbClr val="000000"/>
                </a:solidFill>
                <a:effectLst/>
                <a:latin typeface="宋体"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1200.</a:t>
            </a:r>
          </a:p>
          <a:p>
            <a:pPr algn="l" eaLnBrk="1" latinLnBrk="0" hangingPunct="0">
              <a:lnSpc>
                <a:spcPct val="129999"/>
              </a:lnSpc>
            </a:pPr>
            <a:r>
              <a:rPr lang="zh-CN" altLang="zh-CN" sz="2400" b="0" i="0" u="none" dirty="0">
                <a:solidFill>
                  <a:srgbClr val="000000"/>
                </a:solid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1</a:t>
            </a:r>
            <a:r>
              <a:rPr lang="zh-CN" altLang="zh-CN" sz="2400" b="0" i="0" u="none" dirty="0">
                <a:solidFill>
                  <a:srgbClr val="000000"/>
                </a:solidFill>
                <a:effectLst/>
                <a:latin typeface="Times New Roman" pitchFamily="24"/>
                <a:ea typeface="宋体" pitchFamily="24"/>
                <a:cs typeface="宋体" pitchFamily="24"/>
              </a:rPr>
              <a:t>）求出利润</a:t>
            </a:r>
            <a:r>
              <a:rPr lang="en-US" altLang="zh-CN" sz="2400" b="0" i="1" u="none" dirty="0">
                <a:solidFill>
                  <a:srgbClr val="000000"/>
                </a:solidFill>
                <a:effectLst/>
                <a:latin typeface="Times New Roman" pitchFamily="24"/>
                <a:ea typeface="Times New Roman" pitchFamily="24"/>
                <a:cs typeface="宋体" pitchFamily="24"/>
              </a:rPr>
              <a:t>S</a:t>
            </a:r>
            <a:r>
              <a:rPr lang="zh-CN" altLang="zh-CN" sz="2400" b="0" i="0" u="none" dirty="0">
                <a:solidFill>
                  <a:srgbClr val="000000"/>
                </a:solidFill>
                <a:effectLst/>
                <a:latin typeface="Times New Roman" pitchFamily="24"/>
                <a:ea typeface="宋体" pitchFamily="24"/>
                <a:cs typeface="宋体" pitchFamily="24"/>
              </a:rPr>
              <a:t>（元）与销售单价</a:t>
            </a:r>
            <a:r>
              <a:rPr lang="en-US" altLang="zh-CN" sz="2400" b="0" i="1" u="none" dirty="0">
                <a:solidFill>
                  <a:srgbClr val="000000"/>
                </a:solidFill>
                <a:effectLst/>
                <a:latin typeface="Times New Roman" pitchFamily="24"/>
                <a:ea typeface="Times New Roman" pitchFamily="24"/>
                <a:cs typeface="宋体" pitchFamily="24"/>
              </a:rPr>
              <a:t>x</a:t>
            </a:r>
            <a:r>
              <a:rPr lang="zh-CN" altLang="zh-CN" sz="2400" b="0" i="0" u="none" dirty="0">
                <a:solidFill>
                  <a:srgbClr val="000000"/>
                </a:solidFill>
                <a:effectLst/>
                <a:latin typeface="Times New Roman" pitchFamily="24"/>
                <a:ea typeface="宋体" pitchFamily="24"/>
                <a:cs typeface="宋体" pitchFamily="24"/>
              </a:rPr>
              <a:t>（元）之间的表达式（利润＝销售额</a:t>
            </a:r>
            <a:r>
              <a:rPr lang="zh-CN" altLang="zh-CN" sz="2400" b="0" i="0" u="none" dirty="0">
                <a:solidFill>
                  <a:srgbClr val="000000"/>
                </a:solidFill>
                <a:effectLst/>
                <a:latin typeface="宋体"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成本）；</a:t>
            </a:r>
          </a:p>
          <a:p>
            <a:pPr algn="l" eaLnBrk="1" latinLnBrk="0" hangingPunct="0">
              <a:lnSpc>
                <a:spcPct val="129999"/>
              </a:lnSpc>
            </a:pPr>
            <a:r>
              <a:rPr lang="en-US" altLang="zh-CN" sz="2400" b="0" i="0" u="none" dirty="0">
                <a:solidFill>
                  <a:srgbClr val="FF0000">
                    <a:alpha val="0"/>
                  </a:srgbClr>
                </a:solidFill>
                <a:effectLst/>
                <a:latin typeface="宋体" pitchFamily="24"/>
                <a:ea typeface="宋体" pitchFamily="24"/>
                <a:cs typeface="宋体" pitchFamily="24"/>
              </a:rPr>
              <a:t>∵</a:t>
            </a:r>
            <a:r>
              <a:rPr lang="en-US" altLang="zh-CN" sz="2400" b="0" i="1" u="none" dirty="0">
                <a:solidFill>
                  <a:srgbClr val="FF0000">
                    <a:alpha val="0"/>
                  </a:srgbClr>
                </a:solidFill>
                <a:effectLst/>
                <a:latin typeface="Times New Roman" pitchFamily="24"/>
                <a:ea typeface="Times New Roman" pitchFamily="24"/>
                <a:cs typeface="宋体" pitchFamily="24"/>
              </a:rPr>
              <a:t>y</a:t>
            </a:r>
            <a:r>
              <a:rPr lang="zh-CN" altLang="zh-CN" sz="2400" b="0" i="0" u="none" dirty="0">
                <a:solidFill>
                  <a:srgbClr val="FF0000">
                    <a:alpha val="0"/>
                  </a:srgbClr>
                </a:solidFill>
                <a:effectLst/>
                <a:latin typeface="Times New Roman" pitchFamily="24"/>
                <a:ea typeface="宋体" pitchFamily="24"/>
                <a:cs typeface="宋体" pitchFamily="24"/>
              </a:rPr>
              <a:t>＝</a:t>
            </a:r>
            <a:r>
              <a:rPr lang="zh-CN" altLang="zh-CN" sz="2400" b="0" i="0" u="none" dirty="0">
                <a:solidFill>
                  <a:srgbClr val="FF0000">
                    <a:alpha val="0"/>
                  </a:srgbClr>
                </a:solidFill>
                <a:effectLst/>
                <a:latin typeface="宋体" pitchFamily="24"/>
                <a:ea typeface="宋体" pitchFamily="24"/>
                <a:cs typeface="宋体" pitchFamily="24"/>
              </a:rPr>
              <a:t>－</a:t>
            </a:r>
            <a:r>
              <a:rPr lang="en-US" altLang="zh-CN" sz="2400" b="0" i="0" u="none" dirty="0">
                <a:solidFill>
                  <a:srgbClr val="FF0000">
                    <a:alpha val="0"/>
                  </a:srgbClr>
                </a:solidFill>
                <a:effectLst/>
                <a:latin typeface="Times New Roman" pitchFamily="24"/>
                <a:ea typeface="Times New Roman" pitchFamily="24"/>
                <a:cs typeface="宋体" pitchFamily="24"/>
              </a:rPr>
              <a:t>10</a:t>
            </a:r>
            <a:r>
              <a:rPr lang="en-US" altLang="zh-CN" sz="2400" b="0" i="1" u="none" dirty="0">
                <a:solidFill>
                  <a:srgbClr val="FF0000">
                    <a:alpha val="0"/>
                  </a:srgbClr>
                </a:solidFill>
                <a:effectLst/>
                <a:latin typeface="Times New Roman" pitchFamily="24"/>
                <a:ea typeface="Times New Roman" pitchFamily="24"/>
                <a:cs typeface="宋体" pitchFamily="24"/>
              </a:rPr>
              <a:t>x</a:t>
            </a:r>
            <a:r>
              <a:rPr lang="zh-CN" altLang="zh-CN" sz="2400" b="0" i="0" u="none" dirty="0">
                <a:solidFill>
                  <a:srgbClr val="FF0000">
                    <a:alpha val="0"/>
                  </a:srgbClr>
                </a:solidFill>
                <a:effectLst/>
                <a:latin typeface="宋体" pitchFamily="24"/>
                <a:ea typeface="宋体" pitchFamily="24"/>
                <a:cs typeface="宋体" pitchFamily="24"/>
              </a:rPr>
              <a:t>＋</a:t>
            </a:r>
            <a:r>
              <a:rPr lang="en-US" altLang="zh-CN" sz="2400" b="0" i="0" u="none" dirty="0">
                <a:solidFill>
                  <a:srgbClr val="FF0000">
                    <a:alpha val="0"/>
                  </a:srgbClr>
                </a:solidFill>
                <a:effectLst/>
                <a:latin typeface="Times New Roman" pitchFamily="24"/>
                <a:ea typeface="Times New Roman" pitchFamily="24"/>
                <a:cs typeface="宋体" pitchFamily="24"/>
              </a:rPr>
              <a:t>1200</a:t>
            </a:r>
            <a:r>
              <a:rPr lang="zh-CN" altLang="zh-CN" sz="2400" b="0" i="0" u="none" dirty="0">
                <a:solidFill>
                  <a:srgbClr val="FF0000">
                    <a:alpha val="0"/>
                  </a:srgbClr>
                </a:solidFill>
                <a:effectLst/>
                <a:latin typeface="Times New Roman" pitchFamily="24"/>
                <a:ea typeface="黑体" pitchFamily="24"/>
                <a:cs typeface="宋体" pitchFamily="24"/>
              </a:rPr>
              <a:t>，</a:t>
            </a:r>
            <a:r>
              <a:rPr lang="zh-CN" altLang="zh-CN" sz="100" b="0" i="0" u="none" dirty="0">
                <a:noFill/>
                <a:effectLst/>
                <a:latin typeface="Times New Roman"/>
                <a:ea typeface="宋体"/>
                <a:cs typeface="宋体"/>
              </a:rPr>
              <a:t>⁠</a:t>
            </a:r>
          </a:p>
          <a:p>
            <a:pPr algn="l" eaLnBrk="1" latinLnBrk="0" hangingPunct="0">
              <a:lnSpc>
                <a:spcPct val="129999"/>
              </a:lnSpc>
            </a:pPr>
            <a:r>
              <a:rPr lang="en-US" altLang="zh-CN" sz="2400" b="0" i="0" u="none" dirty="0">
                <a:solidFill>
                  <a:srgbClr val="FF0000">
                    <a:alpha val="0"/>
                  </a:srgbClr>
                </a:solidFill>
                <a:effectLst/>
                <a:latin typeface="宋体" pitchFamily="24"/>
                <a:ea typeface="宋体" pitchFamily="24"/>
                <a:cs typeface="宋体" pitchFamily="24"/>
              </a:rPr>
              <a:t>∴</a:t>
            </a:r>
            <a:r>
              <a:rPr lang="en-US" altLang="zh-CN" sz="2400" b="0" i="1" u="none" dirty="0">
                <a:solidFill>
                  <a:srgbClr val="FF0000">
                    <a:alpha val="0"/>
                  </a:srgbClr>
                </a:solidFill>
                <a:effectLst/>
                <a:latin typeface="Times New Roman" pitchFamily="24"/>
                <a:ea typeface="Times New Roman" pitchFamily="24"/>
                <a:cs typeface="宋体" pitchFamily="24"/>
              </a:rPr>
              <a:t>S</a:t>
            </a:r>
            <a:r>
              <a:rPr lang="zh-CN" altLang="zh-CN" sz="2400" b="0" i="0" u="none" dirty="0">
                <a:solidFill>
                  <a:srgbClr val="FF0000">
                    <a:alpha val="0"/>
                  </a:srgbClr>
                </a:solidFill>
                <a:effectLst/>
                <a:latin typeface="Times New Roman" pitchFamily="24"/>
                <a:ea typeface="宋体" pitchFamily="24"/>
                <a:cs typeface="宋体" pitchFamily="24"/>
              </a:rPr>
              <a:t>＝</a:t>
            </a:r>
            <a:r>
              <a:rPr lang="zh-CN" altLang="zh-CN" sz="2400" b="0" i="0" u="none" dirty="0">
                <a:solidFill>
                  <a:srgbClr val="FF0000">
                    <a:alpha val="0"/>
                  </a:srgbClr>
                </a:solidFill>
                <a:effectLst/>
                <a:latin typeface="Times New Roman" pitchFamily="24"/>
                <a:ea typeface="黑体" pitchFamily="24"/>
                <a:cs typeface="宋体" pitchFamily="24"/>
              </a:rPr>
              <a:t>（</a:t>
            </a:r>
            <a:r>
              <a:rPr lang="en-US" altLang="zh-CN" sz="2400" b="0" i="1" u="none" dirty="0">
                <a:solidFill>
                  <a:srgbClr val="FF0000">
                    <a:alpha val="0"/>
                  </a:srgbClr>
                </a:solidFill>
                <a:effectLst/>
                <a:latin typeface="Times New Roman" pitchFamily="24"/>
                <a:ea typeface="Times New Roman" pitchFamily="24"/>
                <a:cs typeface="宋体" pitchFamily="24"/>
              </a:rPr>
              <a:t>x</a:t>
            </a:r>
            <a:r>
              <a:rPr lang="zh-CN" altLang="zh-CN" sz="2400" b="0" i="0" u="none" dirty="0">
                <a:solidFill>
                  <a:srgbClr val="FF0000">
                    <a:alpha val="0"/>
                  </a:srgbClr>
                </a:solidFill>
                <a:effectLst/>
                <a:latin typeface="宋体" pitchFamily="24"/>
                <a:ea typeface="宋体" pitchFamily="24"/>
                <a:cs typeface="宋体" pitchFamily="24"/>
              </a:rPr>
              <a:t>－</a:t>
            </a:r>
            <a:r>
              <a:rPr lang="en-US" altLang="zh-CN" sz="2400" b="0" i="0" u="none" dirty="0">
                <a:solidFill>
                  <a:srgbClr val="FF0000">
                    <a:alpha val="0"/>
                  </a:srgbClr>
                </a:solidFill>
                <a:effectLst/>
                <a:latin typeface="Times New Roman" pitchFamily="24"/>
                <a:ea typeface="Times New Roman" pitchFamily="24"/>
                <a:cs typeface="宋体" pitchFamily="24"/>
              </a:rPr>
              <a:t>40</a:t>
            </a:r>
            <a:r>
              <a:rPr lang="zh-CN" altLang="zh-CN" sz="2400" b="0" i="0" u="none" dirty="0">
                <a:solidFill>
                  <a:srgbClr val="FF0000">
                    <a:alpha val="0"/>
                  </a:srgbClr>
                </a:solidFill>
                <a:effectLst/>
                <a:latin typeface="Times New Roman" pitchFamily="24"/>
                <a:ea typeface="黑体" pitchFamily="24"/>
                <a:cs typeface="宋体" pitchFamily="24"/>
              </a:rPr>
              <a:t>）（</a:t>
            </a:r>
            <a:r>
              <a:rPr lang="zh-CN" altLang="zh-CN" sz="2400" b="0" i="0" u="none" dirty="0">
                <a:solidFill>
                  <a:srgbClr val="FF0000">
                    <a:alpha val="0"/>
                  </a:srgbClr>
                </a:solidFill>
                <a:effectLst/>
                <a:latin typeface="宋体" pitchFamily="24"/>
                <a:ea typeface="宋体" pitchFamily="24"/>
                <a:cs typeface="宋体" pitchFamily="24"/>
              </a:rPr>
              <a:t>－</a:t>
            </a:r>
            <a:r>
              <a:rPr lang="en-US" altLang="zh-CN" sz="2400" b="0" i="0" u="none" dirty="0">
                <a:solidFill>
                  <a:srgbClr val="FF0000">
                    <a:alpha val="0"/>
                  </a:srgbClr>
                </a:solidFill>
                <a:effectLst/>
                <a:latin typeface="Times New Roman" pitchFamily="24"/>
                <a:ea typeface="Times New Roman" pitchFamily="24"/>
                <a:cs typeface="宋体" pitchFamily="24"/>
              </a:rPr>
              <a:t>10</a:t>
            </a:r>
            <a:r>
              <a:rPr lang="en-US" altLang="zh-CN" sz="2400" b="0" i="1" u="none" dirty="0">
                <a:solidFill>
                  <a:srgbClr val="FF0000">
                    <a:alpha val="0"/>
                  </a:srgbClr>
                </a:solidFill>
                <a:effectLst/>
                <a:latin typeface="Times New Roman" pitchFamily="24"/>
                <a:ea typeface="Times New Roman" pitchFamily="24"/>
                <a:cs typeface="宋体" pitchFamily="24"/>
              </a:rPr>
              <a:t>x</a:t>
            </a:r>
            <a:r>
              <a:rPr lang="zh-CN" altLang="zh-CN" sz="2400" b="0" i="0" u="none" dirty="0">
                <a:solidFill>
                  <a:srgbClr val="FF0000">
                    <a:alpha val="0"/>
                  </a:srgbClr>
                </a:solidFill>
                <a:effectLst/>
                <a:latin typeface="宋体" pitchFamily="24"/>
                <a:ea typeface="宋体" pitchFamily="24"/>
                <a:cs typeface="宋体" pitchFamily="24"/>
              </a:rPr>
              <a:t>＋</a:t>
            </a:r>
            <a:r>
              <a:rPr lang="en-US" altLang="zh-CN" sz="2400" b="0" i="0" u="none" dirty="0">
                <a:solidFill>
                  <a:srgbClr val="FF0000">
                    <a:alpha val="0"/>
                  </a:srgbClr>
                </a:solidFill>
                <a:effectLst/>
                <a:latin typeface="Times New Roman" pitchFamily="24"/>
                <a:ea typeface="Times New Roman" pitchFamily="24"/>
                <a:cs typeface="宋体" pitchFamily="24"/>
              </a:rPr>
              <a:t>1200</a:t>
            </a:r>
            <a:r>
              <a:rPr lang="zh-CN" altLang="zh-CN" sz="2400" b="0" i="0" u="none" dirty="0">
                <a:solidFill>
                  <a:srgbClr val="FF0000">
                    <a:alpha val="0"/>
                  </a:srgbClr>
                </a:solidFill>
                <a:effectLst/>
                <a:latin typeface="Times New Roman" pitchFamily="24"/>
                <a:ea typeface="黑体" pitchFamily="24"/>
                <a:cs typeface="宋体" pitchFamily="24"/>
              </a:rPr>
              <a:t>）</a:t>
            </a:r>
            <a:r>
              <a:rPr lang="zh-CN" altLang="zh-CN" sz="100" b="0" i="0" u="none" dirty="0">
                <a:noFill/>
                <a:effectLst/>
                <a:latin typeface="Times New Roman"/>
                <a:ea typeface="宋体"/>
                <a:cs typeface="宋体"/>
              </a:rPr>
              <a:t>⁠</a:t>
            </a:r>
          </a:p>
          <a:p>
            <a:pPr algn="l" eaLnBrk="1" latinLnBrk="0" hangingPunct="0">
              <a:lnSpc>
                <a:spcPct val="129999"/>
              </a:lnSpc>
            </a:pPr>
            <a:r>
              <a:rPr lang="zh-CN" altLang="zh-CN" sz="2400" b="0" i="0" u="none" dirty="0">
                <a:solidFill>
                  <a:srgbClr val="FF0000">
                    <a:alpha val="0"/>
                  </a:srgbClr>
                </a:solidFill>
                <a:effectLst/>
                <a:latin typeface="Times New Roman" pitchFamily="24"/>
                <a:ea typeface="宋体" pitchFamily="24"/>
                <a:cs typeface="宋体" pitchFamily="24"/>
              </a:rPr>
              <a:t>＝</a:t>
            </a:r>
            <a:r>
              <a:rPr lang="zh-CN" altLang="zh-CN" sz="2400" b="0" i="0" u="none" dirty="0">
                <a:solidFill>
                  <a:srgbClr val="FF0000">
                    <a:alpha val="0"/>
                  </a:srgbClr>
                </a:solidFill>
                <a:effectLst/>
                <a:latin typeface="宋体" pitchFamily="24"/>
                <a:ea typeface="宋体" pitchFamily="24"/>
                <a:cs typeface="宋体" pitchFamily="24"/>
              </a:rPr>
              <a:t>－</a:t>
            </a:r>
            <a:r>
              <a:rPr lang="en-US" altLang="zh-CN" sz="2400" b="0" i="0" u="none" dirty="0">
                <a:solidFill>
                  <a:srgbClr val="FF0000">
                    <a:alpha val="0"/>
                  </a:srgbClr>
                </a:solidFill>
                <a:effectLst/>
                <a:latin typeface="Times New Roman" pitchFamily="24"/>
                <a:ea typeface="Times New Roman" pitchFamily="24"/>
                <a:cs typeface="宋体" pitchFamily="24"/>
              </a:rPr>
              <a:t>10</a:t>
            </a:r>
            <a:r>
              <a:rPr lang="en-US" altLang="zh-CN" sz="2400" b="0" i="1" u="none" dirty="0">
                <a:solidFill>
                  <a:srgbClr val="FF0000">
                    <a:alpha val="0"/>
                  </a:srgbClr>
                </a:solidFill>
                <a:effectLst/>
                <a:latin typeface="Times New Roman" pitchFamily="24"/>
                <a:ea typeface="Times New Roman" pitchFamily="24"/>
                <a:cs typeface="宋体" pitchFamily="24"/>
              </a:rPr>
              <a:t>x</a:t>
            </a:r>
            <a:r>
              <a:rPr lang="en-US" altLang="zh-CN" sz="2400" b="0" i="0" u="none" baseline="30000" dirty="0">
                <a:solidFill>
                  <a:srgbClr val="FF0000">
                    <a:alpha val="0"/>
                  </a:srgbClr>
                </a:solidFill>
                <a:effectLst/>
                <a:latin typeface="Times New Roman" pitchFamily="24"/>
                <a:ea typeface="Times New Roman" pitchFamily="24"/>
                <a:cs typeface="宋体" pitchFamily="24"/>
              </a:rPr>
              <a:t>2</a:t>
            </a:r>
            <a:r>
              <a:rPr lang="zh-CN" altLang="zh-CN" sz="2400" b="0" i="0" u="none" dirty="0">
                <a:solidFill>
                  <a:srgbClr val="FF0000">
                    <a:alpha val="0"/>
                  </a:srgbClr>
                </a:solidFill>
                <a:effectLst/>
                <a:latin typeface="宋体" pitchFamily="24"/>
                <a:ea typeface="宋体" pitchFamily="24"/>
                <a:cs typeface="宋体" pitchFamily="24"/>
              </a:rPr>
              <a:t>＋</a:t>
            </a:r>
            <a:r>
              <a:rPr lang="en-US" altLang="zh-CN" sz="2400" b="0" i="0" u="none" dirty="0">
                <a:solidFill>
                  <a:srgbClr val="FF0000">
                    <a:alpha val="0"/>
                  </a:srgbClr>
                </a:solidFill>
                <a:effectLst/>
                <a:latin typeface="Times New Roman" pitchFamily="24"/>
                <a:ea typeface="Times New Roman" pitchFamily="24"/>
                <a:cs typeface="宋体" pitchFamily="24"/>
              </a:rPr>
              <a:t>1600</a:t>
            </a:r>
            <a:r>
              <a:rPr lang="en-US" altLang="zh-CN" sz="2400" b="0" i="1" u="none" dirty="0">
                <a:solidFill>
                  <a:srgbClr val="FF0000">
                    <a:alpha val="0"/>
                  </a:srgbClr>
                </a:solidFill>
                <a:effectLst/>
                <a:latin typeface="Times New Roman" pitchFamily="24"/>
                <a:ea typeface="Times New Roman" pitchFamily="24"/>
                <a:cs typeface="宋体" pitchFamily="24"/>
              </a:rPr>
              <a:t>x</a:t>
            </a:r>
            <a:r>
              <a:rPr lang="zh-CN" altLang="zh-CN" sz="2400" b="0" i="0" u="none" dirty="0">
                <a:solidFill>
                  <a:srgbClr val="FF0000">
                    <a:alpha val="0"/>
                  </a:srgbClr>
                </a:solidFill>
                <a:effectLst/>
                <a:latin typeface="宋体" pitchFamily="24"/>
                <a:ea typeface="宋体" pitchFamily="24"/>
                <a:cs typeface="宋体" pitchFamily="24"/>
              </a:rPr>
              <a:t>－</a:t>
            </a:r>
            <a:r>
              <a:rPr lang="en-US" altLang="zh-CN" sz="2400" b="0" i="0" u="none" dirty="0">
                <a:solidFill>
                  <a:srgbClr val="FF0000">
                    <a:alpha val="0"/>
                  </a:srgbClr>
                </a:solidFill>
                <a:effectLst/>
                <a:latin typeface="Times New Roman" pitchFamily="24"/>
                <a:ea typeface="Times New Roman" pitchFamily="24"/>
                <a:cs typeface="宋体" pitchFamily="24"/>
              </a:rPr>
              <a:t>48000.</a:t>
            </a:r>
            <a:r>
              <a:rPr lang="zh-CN" altLang="zh-CN" sz="100" b="0" i="0" u="none" dirty="0">
                <a:noFill/>
                <a:effectLst/>
                <a:latin typeface="Times New Roman"/>
                <a:ea typeface="宋体"/>
                <a:cs typeface="宋体"/>
              </a:rPr>
              <a:t>⁠</a:t>
            </a:r>
          </a:p>
        </p:txBody>
      </p:sp>
      <p:sp>
        <p:nvSpPr>
          <p:cNvPr id="2" name="文本框 1">
            <a:extLst>
              <a:ext uri="{FF2B5EF4-FFF2-40B4-BE49-F238E27FC236}">
                <a16:creationId xmlns:a16="http://schemas.microsoft.com/office/drawing/2014/main" id="{65EE03D7-377C-240F-6A31-043A0FE32685}"/>
              </a:ext>
            </a:extLst>
          </p:cNvPr>
          <p:cNvSpPr txBox="1"/>
          <p:nvPr/>
        </p:nvSpPr>
        <p:spPr>
          <a:xfrm>
            <a:off x="450108" y="3644793"/>
            <a:ext cx="5326761"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Times New Roman" pitchFamily="24"/>
                <a:ea typeface="黑体" pitchFamily="24"/>
                <a:cs typeface="宋体" pitchFamily="24"/>
              </a:rPr>
              <a:t>解：（</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1</a:t>
            </a:r>
            <a:r>
              <a:rPr kumimoji="0" lang="zh-CN" altLang="zh-CN" sz="2400" b="0" i="0" strike="noStrike" kern="1200" cap="none" spc="0" normalizeH="0" baseline="0" noProof="0" dirty="0">
                <a:ln>
                  <a:noFill/>
                </a:ln>
                <a:solidFill>
                  <a:srgbClr val="FF0000"/>
                </a:solidFill>
                <a:effectLst/>
                <a:uLnTx/>
                <a:uFillTx/>
                <a:latin typeface="Times New Roman" pitchFamily="24"/>
                <a:ea typeface="黑体" pitchFamily="24"/>
                <a:cs typeface="宋体" pitchFamily="24"/>
              </a:rPr>
              <a:t>）依题意得：</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S</a:t>
            </a:r>
            <a:r>
              <a:rPr kumimoji="0" lang="zh-CN" altLang="zh-CN" sz="2400" b="0" i="0" strike="noStrike" kern="1200" cap="none" spc="0" normalizeH="0" baseline="0" noProof="0" dirty="0">
                <a:ln>
                  <a:noFill/>
                </a:ln>
                <a:solidFill>
                  <a:srgbClr val="FF0000"/>
                </a:solidFill>
                <a:effectLst/>
                <a:uLnTx/>
                <a:uFillTx/>
                <a:latin typeface="Times New Roman" pitchFamily="24"/>
                <a:ea typeface="宋体" pitchFamily="24"/>
                <a:cs typeface="宋体" pitchFamily="24"/>
              </a:rPr>
              <a:t>＝</a:t>
            </a:r>
            <a:r>
              <a:rPr kumimoji="0" lang="zh-CN" altLang="zh-CN" sz="2400" b="0" i="0" strike="noStrike" kern="1200" cap="none" spc="0" normalizeH="0" baseline="0" noProof="0" dirty="0">
                <a:ln>
                  <a:noFill/>
                </a:ln>
                <a:solidFill>
                  <a:srgbClr val="FF0000"/>
                </a:solidFill>
                <a:effectLst/>
                <a:uLnTx/>
                <a:uFillTx/>
                <a:latin typeface="Times New Roman" pitchFamily="24"/>
                <a:ea typeface="黑体" pitchFamily="24"/>
                <a:cs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x</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40</a:t>
            </a:r>
            <a:r>
              <a:rPr kumimoji="0" lang="zh-CN" altLang="zh-CN" sz="2400" b="0" i="0" strike="noStrike" kern="1200" cap="none" spc="0" normalizeH="0" baseline="0" noProof="0" dirty="0">
                <a:ln>
                  <a:noFill/>
                </a:ln>
                <a:solidFill>
                  <a:srgbClr val="FF0000"/>
                </a:solidFill>
                <a:effectLst/>
                <a:uLnTx/>
                <a:uFillTx/>
                <a:latin typeface="Times New Roman" pitchFamily="24"/>
                <a:ea typeface="黑体" pitchFamily="24"/>
                <a:cs typeface="宋体" pitchFamily="24"/>
              </a:rPr>
              <a:t>）</a:t>
            </a:r>
            <a:r>
              <a:rPr kumimoji="0" lang="en-US" altLang="zh-CN" sz="2400" b="0" i="1"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y</a:t>
            </a:r>
            <a:r>
              <a:rPr kumimoji="0" lang="zh-CN" altLang="zh-CN" sz="2400" b="0" i="0" strike="noStrike" kern="1200" cap="none" spc="0" normalizeH="0" baseline="0" noProof="0" dirty="0">
                <a:ln>
                  <a:noFill/>
                </a:ln>
                <a:solidFill>
                  <a:srgbClr val="FF0000"/>
                </a:solidFill>
                <a:effectLst/>
                <a:uLnTx/>
                <a:uFillTx/>
                <a:latin typeface="Times New Roman" pitchFamily="24"/>
                <a:ea typeface="黑体" pitchFamily="24"/>
                <a:cs typeface="宋体" pitchFamily="24"/>
              </a:rPr>
              <a:t>，</a:t>
            </a:r>
            <a:endParaRPr lang="zh-CN" altLang="en-US" dirty="0">
              <a:solidFill>
                <a:srgbClr val="FF0000"/>
              </a:solidFill>
            </a:endParaRPr>
          </a:p>
        </p:txBody>
      </p:sp>
      <p:sp>
        <p:nvSpPr>
          <p:cNvPr id="3" name="文本框 2">
            <a:extLst>
              <a:ext uri="{FF2B5EF4-FFF2-40B4-BE49-F238E27FC236}">
                <a16:creationId xmlns:a16="http://schemas.microsoft.com/office/drawing/2014/main" id="{528AA6F0-6C8C-A8CB-107E-9752296A1FEE}"/>
              </a:ext>
            </a:extLst>
          </p:cNvPr>
          <p:cNvSpPr txBox="1"/>
          <p:nvPr/>
        </p:nvSpPr>
        <p:spPr>
          <a:xfrm>
            <a:off x="450108" y="4120281"/>
            <a:ext cx="2888361"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y</a:t>
            </a:r>
            <a:r>
              <a:rPr kumimoji="0" lang="zh-CN" altLang="zh-CN" sz="2400" b="0" i="0" strike="noStrike" kern="1200" cap="none" spc="0" normalizeH="0" baseline="0" noProof="0">
                <a:ln>
                  <a:noFill/>
                </a:ln>
                <a:solidFill>
                  <a:srgbClr val="FF0000"/>
                </a:solidFill>
                <a:effectLst/>
                <a:uLnTx/>
                <a:uFillTx/>
                <a:latin typeface="Times New Roman" pitchFamily="24"/>
                <a:ea typeface="宋体" pitchFamily="24"/>
                <a:cs typeface="宋体" pitchFamily="24"/>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10</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1200</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endParaRPr lang="zh-CN" altLang="en-US">
              <a:solidFill>
                <a:srgbClr val="FF0000"/>
              </a:solidFill>
            </a:endParaRPr>
          </a:p>
        </p:txBody>
      </p:sp>
      <p:sp>
        <p:nvSpPr>
          <p:cNvPr id="4" name="文本框 3">
            <a:extLst>
              <a:ext uri="{FF2B5EF4-FFF2-40B4-BE49-F238E27FC236}">
                <a16:creationId xmlns:a16="http://schemas.microsoft.com/office/drawing/2014/main" id="{D09B5A13-DBC7-61BA-E73E-DDE5AF373588}"/>
              </a:ext>
            </a:extLst>
          </p:cNvPr>
          <p:cNvSpPr txBox="1"/>
          <p:nvPr/>
        </p:nvSpPr>
        <p:spPr>
          <a:xfrm>
            <a:off x="450108" y="4595769"/>
            <a:ext cx="4564761"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S</a:t>
            </a:r>
            <a:r>
              <a:rPr kumimoji="0" lang="zh-CN" altLang="zh-CN" sz="2400" b="0" i="0" strike="noStrike" kern="1200" cap="none" spc="0" normalizeH="0" baseline="0" noProof="0">
                <a:ln>
                  <a:noFill/>
                </a:ln>
                <a:solidFill>
                  <a:srgbClr val="FF0000"/>
                </a:solidFill>
                <a:effectLst/>
                <a:uLnTx/>
                <a:uFillTx/>
                <a:latin typeface="Times New Roman" pitchFamily="24"/>
                <a:ea typeface="宋体" pitchFamily="24"/>
                <a:cs typeface="宋体" pitchFamily="24"/>
              </a:rPr>
              <a:t>＝</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40</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10</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1200</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endParaRPr lang="zh-CN" altLang="en-US">
              <a:solidFill>
                <a:srgbClr val="FF0000"/>
              </a:solidFill>
            </a:endParaRPr>
          </a:p>
        </p:txBody>
      </p:sp>
      <p:sp>
        <p:nvSpPr>
          <p:cNvPr id="5" name="文本框 4">
            <a:extLst>
              <a:ext uri="{FF2B5EF4-FFF2-40B4-BE49-F238E27FC236}">
                <a16:creationId xmlns:a16="http://schemas.microsoft.com/office/drawing/2014/main" id="{AC0BC997-3FF2-2E08-B9BF-BA1FB21A6A7A}"/>
              </a:ext>
            </a:extLst>
          </p:cNvPr>
          <p:cNvSpPr txBox="1"/>
          <p:nvPr/>
        </p:nvSpPr>
        <p:spPr>
          <a:xfrm>
            <a:off x="450108" y="5071257"/>
            <a:ext cx="3523361"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宋体" pitchFamily="24"/>
                <a:cs typeface="宋体" pitchFamily="24"/>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10</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x</a:t>
            </a:r>
            <a:r>
              <a:rPr kumimoji="0" lang="en-US" altLang="zh-CN" sz="2400" b="0" i="0" strike="noStrike" kern="1200" cap="none" spc="0" normalizeH="0" baseline="30000" noProof="0">
                <a:ln>
                  <a:noFill/>
                </a:ln>
                <a:solidFill>
                  <a:srgbClr val="FF0000"/>
                </a:solidFill>
                <a:effectLst/>
                <a:uLnTx/>
                <a:uFillTx/>
                <a:latin typeface="Times New Roman" pitchFamily="24"/>
                <a:ea typeface="Times New Roman" pitchFamily="24"/>
                <a:cs typeface="宋体" pitchFamily="24"/>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1600</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x</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48000.</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Lst>
  </p:timing>
</p:sld>
</file>

<file path=ppt/theme/theme1.xml><?xml version="1.0" encoding="utf-8"?>
<a:theme xmlns:a="http://schemas.openxmlformats.org/drawingml/2006/main" name="1_默认设计模板">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TotalTime>
  <Words>1857</Words>
  <Application>Microsoft Office PowerPoint</Application>
  <PresentationFormat>宽屏</PresentationFormat>
  <Paragraphs>120</Paragraphs>
  <Slides>15</Slides>
  <Notes>0</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15</vt:i4>
      </vt:variant>
    </vt:vector>
  </HeadingPairs>
  <TitlesOfParts>
    <vt:vector size="27" baseType="lpstr">
      <vt:lpstr>等线</vt:lpstr>
      <vt:lpstr>等线 Light</vt:lpstr>
      <vt:lpstr>黑体</vt:lpstr>
      <vt:lpstr>华文行楷</vt:lpstr>
      <vt:lpstr>宋体</vt:lpstr>
      <vt:lpstr>微软雅黑</vt:lpstr>
      <vt:lpstr>Arial</vt:lpstr>
      <vt:lpstr>Calibri Light</vt:lpstr>
      <vt:lpstr>Cambria Math</vt:lpstr>
      <vt:lpstr>Times New Roman</vt:lpstr>
      <vt:lpstr>1_默认设计模板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未知用户</dc:creator>
  <cp:lastModifiedBy>1045372279@qq.com</cp:lastModifiedBy>
  <cp:revision>44</cp:revision>
  <dcterms:created xsi:type="dcterms:W3CDTF">2023-05-05T05:33:04Z</dcterms:created>
  <dcterms:modified xsi:type="dcterms:W3CDTF">2023-10-19T14:56:50Z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0C5E138ED4E042E8ADCB33B52D9BA193</vt:lpwstr>
  </property>
  <property fmtid="{D5CDD505-2E9C-101B-9397-08002B2CF9AE}" pid="3" name="KSOProductBuildVer">
    <vt:lpwstr>2052-3.9.0.6159</vt:lpwstr>
  </property>
</Properties>
</file>