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4" r:id="rId6"/>
    <p:sldId id="378" r:id="rId7"/>
    <p:sldId id="381" r:id="rId8"/>
    <p:sldId id="383" r:id="rId9"/>
    <p:sldId id="386" r:id="rId10"/>
    <p:sldId id="387" r:id="rId11"/>
    <p:sldId id="388" r:id="rId12"/>
    <p:sldId id="395" r:id="rId13"/>
    <p:sldId id="389" r:id="rId14"/>
    <p:sldId id="391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0.bin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98" name="yt_image_10198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456" y="235015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0" name="yt_shape_10200"/>
          <p:cNvSpPr txBox="1"/>
          <p:nvPr/>
        </p:nvSpPr>
        <p:spPr>
          <a:xfrm>
            <a:off x="273575" y="2996952"/>
            <a:ext cx="11918425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），开口向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，顶点坐标是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时，函数有最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9D8867F-AFB7-E4B5-E1C9-11916DC36015}"/>
              </a:ext>
            </a:extLst>
          </p:cNvPr>
          <p:cNvSpPr txBox="1"/>
          <p:nvPr/>
        </p:nvSpPr>
        <p:spPr>
          <a:xfrm>
            <a:off x="4898439" y="295014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D8402F-D1A6-DF0A-DD02-6CFFFE241687}"/>
              </a:ext>
            </a:extLst>
          </p:cNvPr>
          <p:cNvSpPr txBox="1"/>
          <p:nvPr/>
        </p:nvSpPr>
        <p:spPr>
          <a:xfrm>
            <a:off x="7336838" y="2922399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5F4D40-A870-44F2-5F5E-500B492E5F4B}"/>
              </a:ext>
            </a:extLst>
          </p:cNvPr>
          <p:cNvSpPr txBox="1"/>
          <p:nvPr/>
        </p:nvSpPr>
        <p:spPr>
          <a:xfrm>
            <a:off x="10214977" y="295014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0</a:t>
            </a:r>
            <a:r>
              <a:rPr lang="zh-CN" altLang="en-US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1CAC218-A338-E94E-2860-93410161FE5E}"/>
              </a:ext>
            </a:extLst>
          </p:cNvPr>
          <p:cNvSpPr txBox="1"/>
          <p:nvPr/>
        </p:nvSpPr>
        <p:spPr>
          <a:xfrm>
            <a:off x="5033377" y="342900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F48715-D863-3B3C-2047-E89E12A2992A}"/>
              </a:ext>
            </a:extLst>
          </p:cNvPr>
          <p:cNvSpPr txBox="1"/>
          <p:nvPr/>
        </p:nvSpPr>
        <p:spPr>
          <a:xfrm>
            <a:off x="7624177" y="342900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83FDAFE-151A-4662-80F5-A59055737595}"/>
              </a:ext>
            </a:extLst>
          </p:cNvPr>
          <p:cNvSpPr txBox="1"/>
          <p:nvPr/>
        </p:nvSpPr>
        <p:spPr>
          <a:xfrm>
            <a:off x="9148177" y="342900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E37E8C-338F-0F80-D33A-B2B1156A9E71}"/>
              </a:ext>
            </a:extLst>
          </p:cNvPr>
          <p:cNvSpPr txBox="1"/>
          <p:nvPr/>
        </p:nvSpPr>
        <p:spPr>
          <a:xfrm>
            <a:off x="10654713" y="3429000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0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5CBA04-447D-9B62-1660-F719AF8E13F7}"/>
              </a:ext>
            </a:extLst>
          </p:cNvPr>
          <p:cNvSpPr txBox="1"/>
          <p:nvPr/>
        </p:nvSpPr>
        <p:spPr>
          <a:xfrm>
            <a:off x="3647728" y="3910476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3" name="yt_shape_10263"/>
          <p:cNvSpPr txBox="1"/>
          <p:nvPr/>
        </p:nvSpPr>
        <p:spPr>
          <a:xfrm>
            <a:off x="540119" y="900198"/>
            <a:ext cx="8724233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），求：</a:t>
            </a:r>
          </a:p>
        </p:txBody>
      </p:sp>
      <p:sp>
        <p:nvSpPr>
          <p:cNvPr id="10264" name="yt_shape_10264"/>
          <p:cNvSpPr txBox="1"/>
          <p:nvPr/>
        </p:nvSpPr>
        <p:spPr>
          <a:xfrm>
            <a:off x="540000" y="1795013"/>
            <a:ext cx="2290692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0265" name="yt_shape_10265"/>
          <p:cNvSpPr txBox="1"/>
          <p:nvPr/>
        </p:nvSpPr>
        <p:spPr>
          <a:xfrm>
            <a:off x="551075" y="3410546"/>
            <a:ext cx="2495876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000" y="3149858"/>
            <a:ext cx="6137899" cy="8440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68" name="yt_shape_10268"/>
              <p:cNvSpPr txBox="1"/>
              <p:nvPr/>
            </p:nvSpPr>
            <p:spPr>
              <a:xfrm>
                <a:off x="540000" y="3540616"/>
                <a:ext cx="7276287" cy="138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68" name="yt_shape_102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0616"/>
                <a:ext cx="7276287" cy="1389419"/>
              </a:xfrm>
              <a:prstGeom prst="rect">
                <a:avLst/>
              </a:prstGeom>
              <a:blipFill>
                <a:blip r:embed="rId2"/>
                <a:stretch>
                  <a:fillRect l="-2598" b="-12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0043B0D-08A3-E8C3-B2B3-32D4E3FA9874}"/>
              </a:ext>
            </a:extLst>
          </p:cNvPr>
          <p:cNvSpPr txBox="1"/>
          <p:nvPr/>
        </p:nvSpPr>
        <p:spPr>
          <a:xfrm>
            <a:off x="449989" y="2276872"/>
            <a:ext cx="62586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74696E-DED4-CEEB-D79E-70C90E9AE0A8}"/>
              </a:ext>
            </a:extLst>
          </p:cNvPr>
          <p:cNvSpPr txBox="1"/>
          <p:nvPr/>
        </p:nvSpPr>
        <p:spPr>
          <a:xfrm>
            <a:off x="449989" y="2715784"/>
            <a:ext cx="2677224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2EAB28-5363-EEC1-CAE2-5BB02E785CC1}"/>
                  </a:ext>
                </a:extLst>
              </p:cNvPr>
              <p:cNvSpPr txBox="1"/>
              <p:nvPr/>
            </p:nvSpPr>
            <p:spPr>
              <a:xfrm>
                <a:off x="510197" y="3831614"/>
                <a:ext cx="7386003" cy="1072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）联立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72EAB28-5363-EEC1-CAE2-5BB02E785C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197" y="3831614"/>
                <a:ext cx="7386003" cy="1072655"/>
              </a:xfrm>
              <a:prstGeom prst="rect">
                <a:avLst/>
              </a:prstGeom>
              <a:blipFill>
                <a:blip r:embed="rId3"/>
                <a:stretch>
                  <a:fillRect l="-1321" r="-5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3CC657B-6B76-D57D-D38C-F5AF76223B43}"/>
              </a:ext>
            </a:extLst>
          </p:cNvPr>
          <p:cNvSpPr txBox="1"/>
          <p:nvPr/>
        </p:nvSpPr>
        <p:spPr>
          <a:xfrm>
            <a:off x="510197" y="4810657"/>
            <a:ext cx="3794823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6" name="yt_shape_10266"/>
          <p:cNvSpPr txBox="1"/>
          <p:nvPr/>
        </p:nvSpPr>
        <p:spPr>
          <a:xfrm>
            <a:off x="540000" y="2698243"/>
            <a:ext cx="1603003" cy="4008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000" y="3149858"/>
            <a:ext cx="6137899" cy="84401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70">
                <a:extLst>
                  <a:ext uri="{FF2B5EF4-FFF2-40B4-BE49-F238E27FC236}">
                    <a16:creationId xmlns:a16="http://schemas.microsoft.com/office/drawing/2014/main" id="{DAE5D1C3-DF54-DBE8-7B67-AEFDC80373DB}"/>
                  </a:ext>
                </a:extLst>
              </p:cNvPr>
              <p:cNvSpPr txBox="1"/>
              <p:nvPr/>
            </p:nvSpPr>
            <p:spPr>
              <a:xfrm>
                <a:off x="630011" y="3366837"/>
                <a:ext cx="7487627" cy="1043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70">
                <a:extLst>
                  <a:ext uri="{FF2B5EF4-FFF2-40B4-BE49-F238E27FC236}">
                    <a16:creationId xmlns:a16="http://schemas.microsoft.com/office/drawing/2014/main" id="{DAE5D1C3-DF54-DBE8-7B67-AEFDC80373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1" y="3366837"/>
                <a:ext cx="7487627" cy="1043042"/>
              </a:xfrm>
              <a:prstGeom prst="rect">
                <a:avLst/>
              </a:prstGeom>
              <a:blipFill>
                <a:blip r:embed="rId2"/>
                <a:stretch>
                  <a:fillRect l="-2441" t="-7602" r="-1465" b="-9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6514CAB-6A6C-ABF6-B5A5-3C77927CED2E}"/>
              </a:ext>
            </a:extLst>
          </p:cNvPr>
          <p:cNvSpPr txBox="1"/>
          <p:nvPr/>
        </p:nvSpPr>
        <p:spPr>
          <a:xfrm>
            <a:off x="540000" y="3320032"/>
            <a:ext cx="75952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轴的交点坐标为（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4A72E7-0063-18CE-EB01-B81FCCC2CA6F}"/>
                  </a:ext>
                </a:extLst>
              </p:cNvPr>
              <p:cNvSpPr txBox="1"/>
              <p:nvPr/>
            </p:nvSpPr>
            <p:spPr>
              <a:xfrm>
                <a:off x="540000" y="3758943"/>
                <a:ext cx="4463161" cy="6876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64A72E7-0063-18CE-EB01-B81FCCC2C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58943"/>
                <a:ext cx="4463161" cy="687655"/>
              </a:xfrm>
              <a:prstGeom prst="rect">
                <a:avLst/>
              </a:prstGeom>
              <a:blipFill>
                <a:blip r:embed="rId3"/>
                <a:stretch>
                  <a:fillRect l="-2186" r="-2049" b="-89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5076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D9C3D81E-C7BF-B880-8C93-5C5F9C608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7585" y="4088165"/>
            <a:ext cx="1904375" cy="1667749"/>
          </a:xfrm>
          <a:prstGeom prst="rect">
            <a:avLst/>
          </a:prstGeom>
        </p:spPr>
      </p:pic>
      <p:sp>
        <p:nvSpPr>
          <p:cNvPr id="10273" name="yt_shape_10273"/>
          <p:cNvSpPr txBox="1"/>
          <p:nvPr/>
        </p:nvSpPr>
        <p:spPr>
          <a:xfrm>
            <a:off x="540000" y="83671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72" name="yt_image_10272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83671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75" name="yt_shape_10275"/>
              <p:cNvSpPr txBox="1"/>
              <p:nvPr/>
            </p:nvSpPr>
            <p:spPr>
              <a:xfrm>
                <a:off x="540119" y="1534295"/>
                <a:ext cx="11111999" cy="1915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小明是一个喜欢探究钻研的同学，他在和同学们一起研究某条抛物线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）的性质时，将一个直角三角板的直角顶点置于平面直角坐标系的原点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，两直角边与该抛物线交于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两点，若测得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（如图），求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275" name="yt_shape_102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4295"/>
                <a:ext cx="11111999" cy="1915653"/>
              </a:xfrm>
              <a:prstGeom prst="rect">
                <a:avLst/>
              </a:prstGeom>
              <a:blipFill>
                <a:blip r:embed="rId4"/>
                <a:stretch>
                  <a:fillRect l="-1701" t="-2866" r="-1372" b="-89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77" name="yt_image_10277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67745" y="4105422"/>
            <a:ext cx="1874194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279">
                <a:extLst>
                  <a:ext uri="{FF2B5EF4-FFF2-40B4-BE49-F238E27FC236}">
                    <a16:creationId xmlns:a16="http://schemas.microsoft.com/office/drawing/2014/main" id="{FED9B257-9AB9-58A1-FBD6-3156A580AF2B}"/>
                  </a:ext>
                </a:extLst>
              </p:cNvPr>
              <p:cNvSpPr txBox="1"/>
              <p:nvPr/>
            </p:nvSpPr>
            <p:spPr>
              <a:xfrm>
                <a:off x="646944" y="3533245"/>
                <a:ext cx="9375965" cy="30862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轴的交点为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，由抛物线的对称性可得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）代入抛物线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2" name="yt_shape_10279">
                <a:extLst>
                  <a:ext uri="{FF2B5EF4-FFF2-40B4-BE49-F238E27FC236}">
                    <a16:creationId xmlns:a16="http://schemas.microsoft.com/office/drawing/2014/main" id="{FED9B257-9AB9-58A1-FBD6-3156A580AF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944" y="3533245"/>
                <a:ext cx="9375965" cy="3086294"/>
              </a:xfrm>
              <a:prstGeom prst="rect">
                <a:avLst/>
              </a:prstGeom>
              <a:blipFill>
                <a:blip r:embed="rId6"/>
                <a:stretch>
                  <a:fillRect l="-1951" t="-1779" r="-1170" b="-2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014C1F0-E453-4614-1EA6-948B9C760D47}"/>
              </a:ext>
            </a:extLst>
          </p:cNvPr>
          <p:cNvSpPr txBox="1"/>
          <p:nvPr/>
        </p:nvSpPr>
        <p:spPr>
          <a:xfrm>
            <a:off x="556933" y="3486439"/>
            <a:ext cx="946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轴的交点为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，由抛物线的对称性可得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17FDEC-4DF4-AC65-C679-C440E96B7BF7}"/>
                  </a:ext>
                </a:extLst>
              </p:cNvPr>
              <p:cNvSpPr txBox="1"/>
              <p:nvPr/>
            </p:nvSpPr>
            <p:spPr>
              <a:xfrm>
                <a:off x="556933" y="3961927"/>
                <a:ext cx="27329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A17FDEC-4DF4-AC65-C679-C440E96B7B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33" y="3961927"/>
                <a:ext cx="2732914" cy="615392"/>
              </a:xfrm>
              <a:prstGeom prst="rect">
                <a:avLst/>
              </a:prstGeom>
              <a:blipFill>
                <a:blip r:embed="rId7"/>
                <a:stretch>
                  <a:fillRect l="-3341" r="-356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8BF2E4B-7354-909F-A744-662045E4F1D0}"/>
              </a:ext>
            </a:extLst>
          </p:cNvPr>
          <p:cNvSpPr txBox="1"/>
          <p:nvPr/>
        </p:nvSpPr>
        <p:spPr>
          <a:xfrm>
            <a:off x="556933" y="4483707"/>
            <a:ext cx="211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CF3CB3-18B7-06A5-D960-8E8F1D60BCC0}"/>
              </a:ext>
            </a:extLst>
          </p:cNvPr>
          <p:cNvSpPr txBox="1"/>
          <p:nvPr/>
        </p:nvSpPr>
        <p:spPr>
          <a:xfrm>
            <a:off x="556933" y="4959195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A433E9-0452-16B8-519B-9D93702F51CA}"/>
              </a:ext>
            </a:extLst>
          </p:cNvPr>
          <p:cNvSpPr txBox="1"/>
          <p:nvPr/>
        </p:nvSpPr>
        <p:spPr>
          <a:xfrm>
            <a:off x="556933" y="5434683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44A803-B9CA-6BFC-3CB1-D72C0A876F29}"/>
                  </a:ext>
                </a:extLst>
              </p:cNvPr>
              <p:cNvSpPr txBox="1"/>
              <p:nvPr/>
            </p:nvSpPr>
            <p:spPr>
              <a:xfrm>
                <a:off x="556933" y="5910171"/>
                <a:ext cx="73428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344A803-B9CA-6BFC-3CB1-D72C0A876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933" y="5910171"/>
                <a:ext cx="7342887" cy="726326"/>
              </a:xfrm>
              <a:prstGeom prst="rect">
                <a:avLst/>
              </a:prstGeom>
              <a:blipFill>
                <a:blip r:embed="rId8"/>
                <a:stretch>
                  <a:fillRect l="-1245" r="-141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2" name="yt_shape_10282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281" name="yt_image_1028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4" name="yt_shape_10284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的图象开口方向由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的符号决定，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时，图象开口向上；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时，图象开口向下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结合图象，讨论函数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的变化而变化的情况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03" name="yt_shape_10203"/>
          <p:cNvSpPr txBox="1"/>
          <p:nvPr/>
        </p:nvSpPr>
        <p:spPr>
          <a:xfrm>
            <a:off x="540000" y="90000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02" name="yt_image_10202">
            <a:extLst>
              <a:ext uri="">
                <a16:creationId xmlns=""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5" name="yt_shape_10205"/>
          <p:cNvSpPr txBox="1"/>
          <p:nvPr/>
        </p:nvSpPr>
        <p:spPr>
          <a:xfrm>
            <a:off x="540000" y="1603297"/>
            <a:ext cx="589905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</a:p>
        </p:txBody>
      </p:sp>
      <p:sp>
        <p:nvSpPr>
          <p:cNvPr id="10206" name="yt_shape_10206"/>
          <p:cNvSpPr txBox="1"/>
          <p:nvPr/>
        </p:nvSpPr>
        <p:spPr>
          <a:xfrm>
            <a:off x="540000" y="2102862"/>
            <a:ext cx="6283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如图，图象对应的函数表达式可能是（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08" name="yt_table_10208_skip" title="H_184.0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605417"/>
                  </p:ext>
                </p:extLst>
              </p:nvPr>
            </p:nvGraphicFramePr>
            <p:xfrm>
              <a:off x="540000" y="2582165"/>
              <a:ext cx="2370138" cy="2338008"/>
            </p:xfrm>
            <a:graphic>
              <a:graphicData uri="http://schemas.openxmlformats.org/drawingml/2006/table">
                <a:tbl>
                  <a:tblPr/>
                  <a:tblGrid>
                    <a:gridCol w="2370138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m="http://schemas.openxmlformats.org/officeDocument/2006/math" xmlns:p14="http://schemas.microsoft.com/office/powerpoint/2010/main">
          <p:graphicFrame>
            <p:nvGraphicFramePr>
              <p:cNvPr id="10208" name="yt_table_10208_skip" descr="{&quot;rangeId&quot;:4,&quot;type&quot;:&quot;Option&quot;,&quot;drawing&quot;:[&quot;yt_image_10207&quot;]}" title="H_184.0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51605417"/>
                  </p:ext>
                </p:extLst>
              </p:nvPr>
            </p:nvGraphicFramePr>
            <p:xfrm>
              <a:off x="540000" y="2582165"/>
              <a:ext cx="2370138" cy="2338008"/>
            </p:xfrm>
            <a:graphic>
              <a:graphicData uri="http://schemas.openxmlformats.org/drawingml/2006/table">
                <a:tbl>
                  <a:tblPr/>
                  <a:tblGrid>
                    <a:gridCol w="2370138">
                      <a:extLst>
                        <a:ext uri="{9D8B030D-6E8A-4147-A177-3AD203B41FA5}">
                          <a16:colId xmlns:a16="http://schemas.microsoft.com/office/drawing/2014/main" val="1002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35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b="-21226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6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76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7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74286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3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207" name="yt_image_10207_skip" title="H_85.0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4232" y="3356992"/>
            <a:ext cx="1471921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09" name="yt_shape_10209"/>
          <p:cNvSpPr txBox="1"/>
          <p:nvPr/>
        </p:nvSpPr>
        <p:spPr>
          <a:xfrm>
            <a:off x="540000" y="4970445"/>
            <a:ext cx="75822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时，其图象位于（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10" name="yt_table_102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8437409"/>
              </p:ext>
            </p:extLst>
          </p:nvPr>
        </p:nvGraphicFramePr>
        <p:xfrm>
          <a:off x="540000" y="5449748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0"/>
                  </a:ext>
                </a:extLst>
              </a:tr>
            </a:tbl>
          </a:graphicData>
        </a:graphic>
      </p:graphicFrame>
      <p:pic>
        <p:nvPicPr>
          <p:cNvPr id="3" name="yt_shape_1697708162102">
            <a:extLst>
              <a:ext uri="{FF2B5EF4-FFF2-40B4-BE49-F238E27FC236}">
                <a16:creationId xmlns:a16="http://schemas.microsoft.com/office/drawing/2014/main" id="{E23BB018-3251-A565-DB57-BFD3770290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262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813DDC-F3CA-2175-40DF-26264B11F34C}"/>
              </a:ext>
            </a:extLst>
          </p:cNvPr>
          <p:cNvSpPr txBox="1"/>
          <p:nvPr/>
        </p:nvSpPr>
        <p:spPr>
          <a:xfrm>
            <a:off x="6012589" y="205605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51257C-EC78-A33F-CBA2-DCDFABDBAE44}"/>
              </a:ext>
            </a:extLst>
          </p:cNvPr>
          <p:cNvSpPr txBox="1"/>
          <p:nvPr/>
        </p:nvSpPr>
        <p:spPr>
          <a:xfrm>
            <a:off x="7281001" y="49236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13" name="yt_shape_10213"/>
              <p:cNvSpPr txBox="1"/>
              <p:nvPr/>
            </p:nvSpPr>
            <p:spPr>
              <a:xfrm>
                <a:off x="540000" y="1124744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的图象不经过第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一、二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象限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）在同一平面直角坐标系中，画出函数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的图象；</a:t>
                </a:r>
              </a:p>
            </p:txBody>
          </p:sp>
        </mc:Choice>
        <mc:Fallback xmlns="">
          <p:sp>
            <p:nvSpPr>
              <p:cNvPr id="10213" name="yt_shape_102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24744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D6875E-8D9E-04B2-400A-B0CEC02989DD}"/>
              </a:ext>
            </a:extLst>
          </p:cNvPr>
          <p:cNvSpPr txBox="1"/>
          <p:nvPr/>
        </p:nvSpPr>
        <p:spPr>
          <a:xfrm>
            <a:off x="7298463" y="107793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一、二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0215">
            <a:extLst>
              <a:ext uri="{FF2B5EF4-FFF2-40B4-BE49-F238E27FC236}">
                <a16:creationId xmlns:a16="http://schemas.microsoft.com/office/drawing/2014/main" id="{52124D4F-8E8D-DD98-4239-7F5E78D97E6C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852936"/>
            <a:ext cx="2412534" cy="229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217">
            <a:extLst>
              <a:ext uri="{FF2B5EF4-FFF2-40B4-BE49-F238E27FC236}">
                <a16:creationId xmlns:a16="http://schemas.microsoft.com/office/drawing/2014/main" id="{A3004D8D-89DA-D463-7E7F-50B91E9AC155}"/>
              </a:ext>
            </a:extLst>
          </p:cNvPr>
          <p:cNvSpPr txBox="1"/>
          <p:nvPr/>
        </p:nvSpPr>
        <p:spPr>
          <a:xfrm>
            <a:off x="450124" y="3479283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）观察画出的图象，写出它们的异同点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5" name="yt_shape_10218">
            <a:extLst>
              <a:ext uri="{FF2B5EF4-FFF2-40B4-BE49-F238E27FC236}">
                <a16:creationId xmlns:a16="http://schemas.microsoft.com/office/drawing/2014/main" id="{0E1BD521-5936-62EE-35C1-0229500DF218}"/>
              </a:ext>
            </a:extLst>
          </p:cNvPr>
          <p:cNvSpPr txBox="1"/>
          <p:nvPr/>
        </p:nvSpPr>
        <p:spPr>
          <a:xfrm>
            <a:off x="450124" y="395858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0219">
            <a:extLst>
              <a:ext uri="{FF2B5EF4-FFF2-40B4-BE49-F238E27FC236}">
                <a16:creationId xmlns:a16="http://schemas.microsoft.com/office/drawing/2014/main" id="{60F27987-03DB-FE29-D898-6DB3E83D9E8F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53681" y="2930139"/>
            <a:ext cx="2516761" cy="2188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33CB49B-F2A7-AF44-34C4-3C254708B162}"/>
              </a:ext>
            </a:extLst>
          </p:cNvPr>
          <p:cNvSpPr txBox="1"/>
          <p:nvPr/>
        </p:nvSpPr>
        <p:spPr>
          <a:xfrm>
            <a:off x="450124" y="2744805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0222">
            <a:extLst>
              <a:ext uri="{FF2B5EF4-FFF2-40B4-BE49-F238E27FC236}">
                <a16:creationId xmlns:a16="http://schemas.microsoft.com/office/drawing/2014/main" id="{A4DB4682-C3FD-7497-553F-3C44B9A6DA45}"/>
              </a:ext>
            </a:extLst>
          </p:cNvPr>
          <p:cNvSpPr txBox="1"/>
          <p:nvPr/>
        </p:nvSpPr>
        <p:spPr>
          <a:xfrm>
            <a:off x="450125" y="4138519"/>
            <a:ext cx="6221940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）两图象的开口方向相反，开口大小不同；顶点坐标都是（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），对称轴都是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8C5AC0-6527-2130-1F77-276E1FEE6821}"/>
              </a:ext>
            </a:extLst>
          </p:cNvPr>
          <p:cNvSpPr txBox="1"/>
          <p:nvPr/>
        </p:nvSpPr>
        <p:spPr>
          <a:xfrm>
            <a:off x="360113" y="4091713"/>
            <a:ext cx="710403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）两图象的开口方向相反，开口大小不同；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91CDAF5-6B45-7539-B030-3480D84F92BC}"/>
              </a:ext>
            </a:extLst>
          </p:cNvPr>
          <p:cNvSpPr txBox="1"/>
          <p:nvPr/>
        </p:nvSpPr>
        <p:spPr>
          <a:xfrm>
            <a:off x="360113" y="4639209"/>
            <a:ext cx="100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顶点坐标都是（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），对称轴都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3" name="yt_shape_10223"/>
          <p:cNvSpPr txBox="1"/>
          <p:nvPr/>
        </p:nvSpPr>
        <p:spPr>
          <a:xfrm>
            <a:off x="540000" y="900000"/>
            <a:ext cx="589905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24" name="yt_shape_10224"/>
              <p:cNvSpPr txBox="1"/>
              <p:nvPr/>
            </p:nvSpPr>
            <p:spPr>
              <a:xfrm>
                <a:off x="540000" y="1399565"/>
                <a:ext cx="7404271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下列关于二次函数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的性质，正确的是（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24" name="yt_shape_1022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9565"/>
                <a:ext cx="7404271" cy="640240"/>
              </a:xfrm>
              <a:prstGeom prst="rect">
                <a:avLst/>
              </a:prstGeom>
              <a:blipFill>
                <a:blip r:embed="rId2"/>
                <a:stretch>
                  <a:fillRect l="-2554" r="-156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226" name="yt_table_10226" title="H_102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656292"/>
                  </p:ext>
                </p:extLst>
              </p:nvPr>
            </p:nvGraphicFramePr>
            <p:xfrm>
              <a:off x="540000" y="2090593"/>
              <a:ext cx="6697981" cy="1304608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522538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顶点为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对称轴是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当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时，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有最小值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226" name="yt_table_10226" descr="{&quot;rangeId&quot;:8,&quot;type&quot;:&quot;Option&quot;}" title="H_102.7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0656292"/>
                  </p:ext>
                </p:extLst>
              </p:nvPr>
            </p:nvGraphicFramePr>
            <p:xfrm>
              <a:off x="540000" y="2090593"/>
              <a:ext cx="6697981" cy="1304608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023"/>
                        </a:ext>
                      </a:extLst>
                    </a:gridCol>
                    <a:gridCol w="2522538">
                      <a:extLst>
                        <a:ext uri="{9D8B030D-6E8A-4147-A177-3AD203B41FA5}">
                          <a16:colId xmlns:a16="http://schemas.microsoft.com/office/drawing/2014/main" val="10024"/>
                        </a:ext>
                      </a:extLst>
                    </a:gridCol>
                  </a:tblGrid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0350" b="-1090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对称轴是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1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6731" r="-6035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有最小值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27" name="yt_shape_10227"/>
              <p:cNvSpPr txBox="1"/>
              <p:nvPr/>
            </p:nvSpPr>
            <p:spPr>
              <a:xfrm>
                <a:off x="540119" y="3445701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的共同性质：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都是开口向上；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都以点（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）为顶点；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轴为对称轴；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其中正确的个数为（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27" name="yt_shape_1022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5701"/>
                <a:ext cx="11111999" cy="1106521"/>
              </a:xfrm>
              <a:prstGeom prst="rect">
                <a:avLst/>
              </a:prstGeom>
              <a:blipFill>
                <a:blip r:embed="rId4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229" name="yt_table_1022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8664220"/>
              </p:ext>
            </p:extLst>
          </p:nvPr>
        </p:nvGraphicFramePr>
        <p:xfrm>
          <a:off x="540000" y="4603010"/>
          <a:ext cx="7284193" cy="475488"/>
        </p:xfrm>
        <a:graphic>
          <a:graphicData uri="http://schemas.openxmlformats.org/drawingml/2006/table">
            <a:tbl>
              <a:tblPr/>
              <a:tblGrid>
                <a:gridCol w="2076455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058007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2058007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  <a:gridCol w="1091724">
                  <a:extLst>
                    <a:ext uri="{9D8B030D-6E8A-4147-A177-3AD203B41FA5}">
                      <a16:colId xmlns:a16="http://schemas.microsoft.com/office/drawing/2014/main" val="10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31" name="yt_shape_10231"/>
              <p:cNvSpPr txBox="1"/>
              <p:nvPr/>
            </p:nvSpPr>
            <p:spPr>
              <a:xfrm>
                <a:off x="540119" y="5129181"/>
                <a:ext cx="11111999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在同一平面直角坐标系中，与函数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轴对称的抛物线的函数表达式为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231" name="yt_shape_1023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29181"/>
                <a:ext cx="11111999" cy="1316899"/>
              </a:xfrm>
              <a:prstGeom prst="rect">
                <a:avLst/>
              </a:prstGeom>
              <a:blipFill>
                <a:blip r:embed="rId5"/>
                <a:stretch>
                  <a:fillRect l="-1701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162501">
            <a:extLst>
              <a:ext uri="{FF2B5EF4-FFF2-40B4-BE49-F238E27FC236}">
                <a16:creationId xmlns:a16="http://schemas.microsoft.com/office/drawing/2014/main" id="{032E7CD7-BA7A-EBB9-4BB5-CE12308A1F0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F0579B-FB99-3DFE-18FA-5B0861015976}"/>
              </a:ext>
            </a:extLst>
          </p:cNvPr>
          <p:cNvSpPr txBox="1"/>
          <p:nvPr/>
        </p:nvSpPr>
        <p:spPr>
          <a:xfrm>
            <a:off x="7122251" y="1352759"/>
            <a:ext cx="383285" cy="72766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55E7E3-6A8F-C95C-6897-25E72CB96905}"/>
              </a:ext>
            </a:extLst>
          </p:cNvPr>
          <p:cNvSpPr txBox="1"/>
          <p:nvPr/>
        </p:nvSpPr>
        <p:spPr>
          <a:xfrm>
            <a:off x="9787782" y="40703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3B92B4-67D2-980F-0E7A-32768748B4E5}"/>
                  </a:ext>
                </a:extLst>
              </p:cNvPr>
              <p:cNvSpPr txBox="1"/>
              <p:nvPr/>
            </p:nvSpPr>
            <p:spPr>
              <a:xfrm>
                <a:off x="1364508" y="5517232"/>
                <a:ext cx="12897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3B92B4-67D2-980F-0E7A-32768748B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5517232"/>
                <a:ext cx="1289749" cy="726326"/>
              </a:xfrm>
              <a:prstGeom prst="rect">
                <a:avLst/>
              </a:prstGeom>
              <a:blipFill>
                <a:blip r:embed="rId7"/>
                <a:stretch>
                  <a:fillRect l="-7583" r="-28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37" name="yt_shape_10237"/>
              <p:cNvSpPr txBox="1"/>
              <p:nvPr/>
            </p:nvSpPr>
            <p:spPr>
              <a:xfrm>
                <a:off x="540000" y="908720"/>
                <a:ext cx="7992573" cy="49600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）求此抛物线的表达式；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）写出这个二次函数的最大值或最小值；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dirty="0">
                  <a:solidFill>
                    <a:srgbClr val="000000"/>
                  </a:solidFill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）试说明当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时，函数值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的变化情况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37" name="yt_shape_102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7992573" cy="4960076"/>
              </a:xfrm>
              <a:prstGeom prst="rect">
                <a:avLst/>
              </a:prstGeom>
              <a:blipFill>
                <a:blip r:embed="rId2"/>
                <a:stretch>
                  <a:fillRect l="-2365" t="-983" r="-1373" b="-12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F0784A9-142E-B896-A1E6-774F323E2EB5}"/>
              </a:ext>
            </a:extLst>
          </p:cNvPr>
          <p:cNvSpPr txBox="1"/>
          <p:nvPr/>
        </p:nvSpPr>
        <p:spPr>
          <a:xfrm>
            <a:off x="486638" y="1772816"/>
            <a:ext cx="740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4BDFDB-1CF1-4D25-5961-F642025C844A}"/>
                  </a:ext>
                </a:extLst>
              </p:cNvPr>
              <p:cNvSpPr txBox="1"/>
              <p:nvPr/>
            </p:nvSpPr>
            <p:spPr>
              <a:xfrm>
                <a:off x="486638" y="2087696"/>
                <a:ext cx="1680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4BDFDB-1CF1-4D25-5961-F642025C84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38" y="2087696"/>
                <a:ext cx="1680273" cy="765061"/>
              </a:xfrm>
              <a:prstGeom prst="rect">
                <a:avLst/>
              </a:prstGeom>
              <a:blipFill>
                <a:blip r:embed="rId3"/>
                <a:stretch>
                  <a:fillRect l="-5818" r="-58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883A12-0DCC-F7E1-B71F-71DC897B7234}"/>
                  </a:ext>
                </a:extLst>
              </p:cNvPr>
              <p:cNvSpPr txBox="1"/>
              <p:nvPr/>
            </p:nvSpPr>
            <p:spPr>
              <a:xfrm>
                <a:off x="486638" y="2630543"/>
                <a:ext cx="4413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此抛物线的表达式为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883A12-0DCC-F7E1-B71F-71DC897B72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38" y="2630543"/>
                <a:ext cx="4413948" cy="765061"/>
              </a:xfrm>
              <a:prstGeom prst="rect">
                <a:avLst/>
              </a:prstGeom>
              <a:blipFill>
                <a:blip r:embed="rId4"/>
                <a:stretch>
                  <a:fillRect l="-2210" r="-221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0E8E417-6466-25E4-5017-EABD13362E81}"/>
              </a:ext>
            </a:extLst>
          </p:cNvPr>
          <p:cNvSpPr txBox="1"/>
          <p:nvPr/>
        </p:nvSpPr>
        <p:spPr>
          <a:xfrm>
            <a:off x="623392" y="386801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）函数的最大值为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81F500-E908-A726-473C-A0086A6D77DC}"/>
              </a:ext>
            </a:extLst>
          </p:cNvPr>
          <p:cNvSpPr txBox="1"/>
          <p:nvPr/>
        </p:nvSpPr>
        <p:spPr>
          <a:xfrm>
            <a:off x="623392" y="5215273"/>
            <a:ext cx="4928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yt_shape_10241"/>
          <p:cNvSpPr txBox="1"/>
          <p:nvPr/>
        </p:nvSpPr>
        <p:spPr>
          <a:xfrm>
            <a:off x="540000" y="1928734"/>
            <a:ext cx="743793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）的增减性把握不准而出错</a:t>
            </a:r>
          </a:p>
        </p:txBody>
      </p:sp>
      <p:sp>
        <p:nvSpPr>
          <p:cNvPr id="10242" name="yt_shape_10242"/>
          <p:cNvSpPr txBox="1"/>
          <p:nvPr/>
        </p:nvSpPr>
        <p:spPr>
          <a:xfrm>
            <a:off x="540119" y="24282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43" name="yt_table_102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20660"/>
              </p:ext>
            </p:extLst>
          </p:nvPr>
        </p:nvGraphicFramePr>
        <p:xfrm>
          <a:off x="540000" y="3387734"/>
          <a:ext cx="3792538" cy="1901952"/>
        </p:xfrm>
        <a:graphic>
          <a:graphicData uri="http://schemas.openxmlformats.org/drawingml/2006/table">
            <a:tbl>
              <a:tblPr/>
              <a:tblGrid>
                <a:gridCol w="3792538">
                  <a:extLst>
                    <a:ext uri="{9D8B030D-6E8A-4147-A177-3AD203B41FA5}">
                      <a16:colId xmlns:a16="http://schemas.microsoft.com/office/drawing/2014/main" val="100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大小关系不确定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pic>
        <p:nvPicPr>
          <p:cNvPr id="3" name="yt_shape_1697708162843">
            <a:extLst>
              <a:ext uri="{FF2B5EF4-FFF2-40B4-BE49-F238E27FC236}">
                <a16:creationId xmlns:a16="http://schemas.microsoft.com/office/drawing/2014/main" id="{71771F6C-B034-C406-9F64-FFA196469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806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4A4B3E-461B-D156-60B4-389613BE7722}"/>
              </a:ext>
            </a:extLst>
          </p:cNvPr>
          <p:cNvSpPr txBox="1"/>
          <p:nvPr/>
        </p:nvSpPr>
        <p:spPr>
          <a:xfrm>
            <a:off x="907308" y="28569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yt_shape_10246"/>
          <p:cNvSpPr txBox="1"/>
          <p:nvPr/>
        </p:nvSpPr>
        <p:spPr>
          <a:xfrm>
            <a:off x="540000" y="108216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45" name="yt_image_10245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8216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8" name="yt_shape_10248"/>
          <p:cNvSpPr txBox="1"/>
          <p:nvPr/>
        </p:nvSpPr>
        <p:spPr>
          <a:xfrm>
            <a:off x="540119" y="1774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（桂林市中考）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）在同一坐标系内的图象大致是（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249" name="yt_image_10249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2780928"/>
            <a:ext cx="5123952" cy="140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51" name="yt_shape_10251"/>
          <p:cNvSpPr txBox="1"/>
          <p:nvPr/>
        </p:nvSpPr>
        <p:spPr>
          <a:xfrm>
            <a:off x="540119" y="42256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252" name="yt_table_102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614784"/>
              </p:ext>
            </p:extLst>
          </p:nvPr>
        </p:nvGraphicFramePr>
        <p:xfrm>
          <a:off x="540000" y="5185072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30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EAE8297-3A22-4322-BA1E-FF47A7E18F63}"/>
              </a:ext>
            </a:extLst>
          </p:cNvPr>
          <p:cNvSpPr txBox="1"/>
          <p:nvPr/>
        </p:nvSpPr>
        <p:spPr>
          <a:xfrm>
            <a:off x="907308" y="22027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2A30A9-49B3-C2A6-F355-5E08A28E8578}"/>
              </a:ext>
            </a:extLst>
          </p:cNvPr>
          <p:cNvSpPr txBox="1"/>
          <p:nvPr/>
        </p:nvSpPr>
        <p:spPr>
          <a:xfrm>
            <a:off x="907308" y="46543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yt_shape_10254"/>
          <p:cNvSpPr txBox="1"/>
          <p:nvPr/>
        </p:nvSpPr>
        <p:spPr>
          <a:xfrm>
            <a:off x="540119" y="18860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的中心在直角坐标系的原点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为顶点且过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两点的抛物线与以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为顶点且过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两点的抛物线将正方形分割成几部分，则图中阴影部分的面积是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255" name="yt_image_1025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2200" y="3477992"/>
            <a:ext cx="1867599" cy="185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FC941F-CC84-2EFC-C284-EC48F74E684C}"/>
              </a:ext>
            </a:extLst>
          </p:cNvPr>
          <p:cNvSpPr txBox="1"/>
          <p:nvPr/>
        </p:nvSpPr>
        <p:spPr>
          <a:xfrm>
            <a:off x="5022108" y="279023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57" name="yt_shape_10257"/>
              <p:cNvSpPr txBox="1"/>
              <p:nvPr/>
            </p:nvSpPr>
            <p:spPr>
              <a:xfrm>
                <a:off x="540119" y="789418"/>
                <a:ext cx="11111999" cy="5775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）求满足条件的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spc="150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spc="150" dirty="0">
                  <a:solidFill>
                    <a:srgbClr val="000000"/>
                  </a:solidFill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spc="150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取何值时，函数图象有最低点？此时，当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取何值时，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的增大而减小？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）由二次函数的定义，得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）由函数图象有最低点可知图象开口向上，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时，函数图象有最低点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257" name="yt_shape_102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89418"/>
                <a:ext cx="11111999" cy="5775812"/>
              </a:xfrm>
              <a:prstGeom prst="rect">
                <a:avLst/>
              </a:prstGeom>
              <a:blipFill>
                <a:blip r:embed="rId2"/>
                <a:stretch>
                  <a:fillRect l="-1701" b="-23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486C9B-E707-01C4-1C32-35217224FFBC}"/>
              </a:ext>
            </a:extLst>
          </p:cNvPr>
          <p:cNvSpPr txBox="1"/>
          <p:nvPr/>
        </p:nvSpPr>
        <p:spPr>
          <a:xfrm>
            <a:off x="450108" y="1889106"/>
            <a:ext cx="6819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）由二次函数的定义，得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13F571-D0B7-D518-6077-D2B6F6186182}"/>
              </a:ext>
            </a:extLst>
          </p:cNvPr>
          <p:cNvSpPr txBox="1"/>
          <p:nvPr/>
        </p:nvSpPr>
        <p:spPr>
          <a:xfrm>
            <a:off x="450108" y="2364594"/>
            <a:ext cx="455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30D14D-68C0-8EA3-13A7-3957292C83F5}"/>
              </a:ext>
            </a:extLst>
          </p:cNvPr>
          <p:cNvSpPr txBox="1"/>
          <p:nvPr/>
        </p:nvSpPr>
        <p:spPr>
          <a:xfrm>
            <a:off x="450108" y="4221700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）由函数图象有最低点可知图象开口向上，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4F4A4E-1C44-4A63-844C-DCE653BC0631}"/>
              </a:ext>
            </a:extLst>
          </p:cNvPr>
          <p:cNvSpPr txBox="1"/>
          <p:nvPr/>
        </p:nvSpPr>
        <p:spPr>
          <a:xfrm>
            <a:off x="450108" y="4697188"/>
            <a:ext cx="321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932E23-92E9-A286-0E6D-C94B74B9799B}"/>
              </a:ext>
            </a:extLst>
          </p:cNvPr>
          <p:cNvSpPr txBox="1"/>
          <p:nvPr/>
        </p:nvSpPr>
        <p:spPr>
          <a:xfrm>
            <a:off x="450108" y="5172676"/>
            <a:ext cx="489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时，函数图象有最低点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700600-0CC6-593D-F791-47D5147705CF}"/>
              </a:ext>
            </a:extLst>
          </p:cNvPr>
          <p:cNvSpPr txBox="1"/>
          <p:nvPr/>
        </p:nvSpPr>
        <p:spPr>
          <a:xfrm>
            <a:off x="450108" y="5648164"/>
            <a:ext cx="556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这时函数表达式为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，对称轴为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B67EEB8-32DA-2C01-2A85-4616878819E8}"/>
              </a:ext>
            </a:extLst>
          </p:cNvPr>
          <p:cNvSpPr txBox="1"/>
          <p:nvPr/>
        </p:nvSpPr>
        <p:spPr>
          <a:xfrm>
            <a:off x="450108" y="6123652"/>
            <a:ext cx="47758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1865</Words>
  <Application>Microsoft Office PowerPoint</Application>
  <PresentationFormat>宽屏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2023-10-21T02:35:38Z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