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6" r:id="rId4"/>
    <p:sldId id="369" r:id="rId5"/>
    <p:sldId id="370" r:id="rId6"/>
    <p:sldId id="373" r:id="rId7"/>
    <p:sldId id="377" r:id="rId8"/>
    <p:sldId id="379" r:id="rId9"/>
    <p:sldId id="382" r:id="rId10"/>
    <p:sldId id="385" r:id="rId11"/>
    <p:sldId id="391" r:id="rId12"/>
    <p:sldId id="387" r:id="rId13"/>
    <p:sldId id="392" r:id="rId14"/>
    <p:sldId id="389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9" d="100"/>
          <a:sy n="59" d="100"/>
        </p:scale>
        <p:origin x="38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2023/10/21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6" name="yt_shape_10286"/>
          <p:cNvSpPr txBox="1"/>
          <p:nvPr/>
        </p:nvSpPr>
        <p:spPr>
          <a:xfrm>
            <a:off x="540000" y="1127080"/>
            <a:ext cx="4137992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55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85" name="yt_image_102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12708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88" name="yt_shape_10288"/>
          <p:cNvSpPr txBox="1"/>
          <p:nvPr/>
        </p:nvSpPr>
        <p:spPr>
          <a:xfrm>
            <a:off x="540000" y="1824663"/>
            <a:ext cx="437619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89" name="yt_shape_10289"/>
          <p:cNvSpPr txBox="1"/>
          <p:nvPr/>
        </p:nvSpPr>
        <p:spPr>
          <a:xfrm>
            <a:off x="540119" y="2303966"/>
            <a:ext cx="11532545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）二次函数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）的图象是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，对称轴是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，它的顶点坐标是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90" name="yt_shape_10290"/>
          <p:cNvSpPr txBox="1"/>
          <p:nvPr/>
        </p:nvSpPr>
        <p:spPr>
          <a:xfrm>
            <a:off x="540119" y="326340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时，抛物线开口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向上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，在对称轴左侧，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；在对称轴右侧，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91" name="yt_shape_10291"/>
          <p:cNvSpPr txBox="1"/>
          <p:nvPr/>
        </p:nvSpPr>
        <p:spPr>
          <a:xfrm>
            <a:off x="540119" y="422283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时，抛物线开口向下，在对称轴左侧，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；在对称轴右侧，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宋体" pitchFamily="24"/>
                <a:ea typeface="宋体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292" name="yt_shape_10292"/>
          <p:cNvSpPr txBox="1"/>
          <p:nvPr/>
        </p:nvSpPr>
        <p:spPr>
          <a:xfrm>
            <a:off x="540119" y="518227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）相当于抛物线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个单位而得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86A48F-DE4E-54FC-28BA-4E44069BCE47}"/>
              </a:ext>
            </a:extLst>
          </p:cNvPr>
          <p:cNvSpPr txBox="1"/>
          <p:nvPr/>
        </p:nvSpPr>
        <p:spPr>
          <a:xfrm>
            <a:off x="7069982" y="225716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0C48F4-4F8C-53B1-6B98-1BBB1A7E8547}"/>
              </a:ext>
            </a:extLst>
          </p:cNvPr>
          <p:cNvSpPr txBox="1"/>
          <p:nvPr/>
        </p:nvSpPr>
        <p:spPr>
          <a:xfrm>
            <a:off x="10117982" y="2257160"/>
            <a:ext cx="122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h</a:t>
            </a: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79F9EA-C210-383E-BF49-89BEA702ACB0}"/>
              </a:ext>
            </a:extLst>
          </p:cNvPr>
          <p:cNvSpPr txBox="1"/>
          <p:nvPr/>
        </p:nvSpPr>
        <p:spPr>
          <a:xfrm>
            <a:off x="2883233" y="269557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92C4E0E-3473-521E-C033-7C536828FA83}"/>
              </a:ext>
            </a:extLst>
          </p:cNvPr>
          <p:cNvSpPr txBox="1"/>
          <p:nvPr/>
        </p:nvSpPr>
        <p:spPr>
          <a:xfrm>
            <a:off x="4869708" y="321659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向上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642764-BB8E-B1A0-E352-CE29CC068A12}"/>
              </a:ext>
            </a:extLst>
          </p:cNvPr>
          <p:cNvSpPr txBox="1"/>
          <p:nvPr/>
        </p:nvSpPr>
        <p:spPr>
          <a:xfrm>
            <a:off x="10321182" y="321659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AC6E9B-5B8E-D648-22E5-BB1B74E3E2DA}"/>
              </a:ext>
            </a:extLst>
          </p:cNvPr>
          <p:cNvSpPr txBox="1"/>
          <p:nvPr/>
        </p:nvSpPr>
        <p:spPr>
          <a:xfrm>
            <a:off x="4682383" y="369208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4D9D9B-4A16-FF22-2A4E-506980541871}"/>
              </a:ext>
            </a:extLst>
          </p:cNvPr>
          <p:cNvSpPr txBox="1"/>
          <p:nvPr/>
        </p:nvSpPr>
        <p:spPr>
          <a:xfrm>
            <a:off x="8949582" y="417603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增大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6A7687-EB3C-E695-6670-E91FD2AAAEC7}"/>
              </a:ext>
            </a:extLst>
          </p:cNvPr>
          <p:cNvSpPr txBox="1"/>
          <p:nvPr/>
        </p:nvSpPr>
        <p:spPr>
          <a:xfrm>
            <a:off x="3463183" y="465151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减小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94EEEBE-8695-DBC0-9234-B9F34A61DA30}"/>
              </a:ext>
            </a:extLst>
          </p:cNvPr>
          <p:cNvSpPr txBox="1"/>
          <p:nvPr/>
        </p:nvSpPr>
        <p:spPr>
          <a:xfrm>
            <a:off x="8719396" y="513546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右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718AE87-38E7-6F54-E8E2-7D61F3542B0A}"/>
              </a:ext>
            </a:extLst>
          </p:cNvPr>
          <p:cNvSpPr txBox="1"/>
          <p:nvPr/>
        </p:nvSpPr>
        <p:spPr>
          <a:xfrm>
            <a:off x="10243396" y="5135465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51" name="yt_shape_10351"/>
              <p:cNvSpPr txBox="1"/>
              <p:nvPr/>
            </p:nvSpPr>
            <p:spPr>
              <a:xfrm>
                <a:off x="540000" y="2569356"/>
                <a:ext cx="6607578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）知，抛物线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的对称轴为直线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351" name="yt_shape_10351" descr="{&quot;rangeId&quot;:2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9356"/>
                <a:ext cx="6607578" cy="2079287"/>
              </a:xfrm>
              <a:prstGeom prst="rect">
                <a:avLst/>
              </a:prstGeom>
              <a:blipFill>
                <a:blip r:embed="rId2"/>
                <a:stretch>
                  <a:fillRect l="-2860" t="-2339" r="-1845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11DFAA8-80D7-97AA-5877-FE54337A5048}"/>
              </a:ext>
            </a:extLst>
          </p:cNvPr>
          <p:cNvSpPr txBox="1"/>
          <p:nvPr/>
        </p:nvSpPr>
        <p:spPr>
          <a:xfrm>
            <a:off x="449989" y="2522550"/>
            <a:ext cx="6723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）知，抛物线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的对称轴为直线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BC051A-723A-2332-F606-1EB38C69AB50}"/>
              </a:ext>
            </a:extLst>
          </p:cNvPr>
          <p:cNvSpPr txBox="1"/>
          <p:nvPr/>
        </p:nvSpPr>
        <p:spPr>
          <a:xfrm>
            <a:off x="449989" y="299803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30BF44-C213-31B8-57A0-C6B4B96A6B87}"/>
              </a:ext>
            </a:extLst>
          </p:cNvPr>
          <p:cNvSpPr txBox="1"/>
          <p:nvPr/>
        </p:nvSpPr>
        <p:spPr>
          <a:xfrm>
            <a:off x="449989" y="3473526"/>
            <a:ext cx="4775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9A3088A-753D-62BB-DAAB-6A7CF0BF589D}"/>
                  </a:ext>
                </a:extLst>
              </p:cNvPr>
              <p:cNvSpPr txBox="1"/>
              <p:nvPr/>
            </p:nvSpPr>
            <p:spPr>
              <a:xfrm>
                <a:off x="449989" y="3949014"/>
                <a:ext cx="45314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23, 'mathAnswerShape': 1}">
                <a:extLst>
                  <a:ext uri="{FF2B5EF4-FFF2-40B4-BE49-F238E27FC236}">
                    <a16:creationId xmlns:a16="http://schemas.microsoft.com/office/drawing/2014/main" id="{69A3088A-753D-62BB-DAAB-6A7CF0BF58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49014"/>
                <a:ext cx="4531423" cy="726326"/>
              </a:xfrm>
              <a:prstGeom prst="rect">
                <a:avLst/>
              </a:prstGeom>
              <a:blipFill>
                <a:blip r:embed="rId3"/>
                <a:stretch>
                  <a:fillRect l="-2153" r="-22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yt_shape_10348">
                <a:extLst>
                  <a:ext uri="{FF2B5EF4-FFF2-40B4-BE49-F238E27FC236}">
                    <a16:creationId xmlns:a16="http://schemas.microsoft.com/office/drawing/2014/main" id="{F2E6A759-1B58-3561-7CB9-D2F8AEF6A107}"/>
                  </a:ext>
                </a:extLst>
              </p:cNvPr>
              <p:cNvSpPr txBox="1"/>
              <p:nvPr/>
            </p:nvSpPr>
            <p:spPr>
              <a:xfrm>
                <a:off x="540000" y="1285500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，试比较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的大小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6" name="yt_shape_10348">
                <a:extLst>
                  <a:ext uri="{FF2B5EF4-FFF2-40B4-BE49-F238E27FC236}">
                    <a16:creationId xmlns:a16="http://schemas.microsoft.com/office/drawing/2014/main" id="{F2E6A759-1B58-3561-7CB9-D2F8AEF6A1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85500"/>
                <a:ext cx="11111999" cy="1106521"/>
              </a:xfrm>
              <a:prstGeom prst="rect">
                <a:avLst/>
              </a:prstGeom>
              <a:blipFill>
                <a:blip r:embed="rId4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4" name="yt_shape_10354"/>
          <p:cNvSpPr txBox="1"/>
          <p:nvPr/>
        </p:nvSpPr>
        <p:spPr>
          <a:xfrm>
            <a:off x="540000" y="900000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53" name="yt_image_1035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6" name="yt_shape_10356"/>
          <p:cNvSpPr txBox="1"/>
          <p:nvPr/>
        </p:nvSpPr>
        <p:spPr>
          <a:xfrm>
            <a:off x="540119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几何直观）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0358" name="yt_shape_10358"/>
          <p:cNvSpPr txBox="1"/>
          <p:nvPr/>
        </p:nvSpPr>
        <p:spPr>
          <a:xfrm>
            <a:off x="5128506" y="2709382"/>
            <a:ext cx="1534844" cy="126970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50" b="0" i="0" u="none" spc="-70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50" b="0" i="0" u="none" spc="10206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0357" name="yt_image_10357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2946" y="4619760"/>
            <a:ext cx="1836866" cy="169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0" name="yt_shape_10360"/>
          <p:cNvSpPr txBox="1"/>
          <p:nvPr/>
        </p:nvSpPr>
        <p:spPr>
          <a:xfrm>
            <a:off x="456490" y="2636912"/>
            <a:ext cx="36067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</a:t>
            </a:r>
          </a:p>
        </p:txBody>
      </p:sp>
      <p:sp>
        <p:nvSpPr>
          <p:cNvPr id="10361" name="yt_shape_10361"/>
          <p:cNvSpPr txBox="1"/>
          <p:nvPr/>
        </p:nvSpPr>
        <p:spPr>
          <a:xfrm>
            <a:off x="456490" y="3864581"/>
            <a:ext cx="1010372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）求过点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作平行于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轴的直线交抛物线于点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，求四边形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的面积；</a:t>
            </a:r>
          </a:p>
        </p:txBody>
      </p:sp>
      <p:sp>
        <p:nvSpPr>
          <p:cNvPr id="10363" name="yt_shape_10363"/>
          <p:cNvSpPr txBox="1"/>
          <p:nvPr/>
        </p:nvSpPr>
        <p:spPr>
          <a:xfrm>
            <a:off x="456490" y="4554953"/>
            <a:ext cx="51456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EA260B1-3BC0-7A5A-A2F5-ADC95AD0BF41}"/>
              </a:ext>
            </a:extLst>
          </p:cNvPr>
          <p:cNvSpPr txBox="1"/>
          <p:nvPr/>
        </p:nvSpPr>
        <p:spPr>
          <a:xfrm>
            <a:off x="456490" y="3139806"/>
            <a:ext cx="5275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027E2E-B575-2D7D-07C3-3BE716F5BB25}"/>
              </a:ext>
            </a:extLst>
          </p:cNvPr>
          <p:cNvSpPr txBox="1"/>
          <p:nvPr/>
        </p:nvSpPr>
        <p:spPr>
          <a:xfrm>
            <a:off x="645042" y="4467753"/>
            <a:ext cx="480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）由题意，得点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28DB4E-8D93-337E-43EB-EC45403D5898}"/>
                  </a:ext>
                </a:extLst>
              </p:cNvPr>
              <p:cNvSpPr txBox="1"/>
              <p:nvPr/>
            </p:nvSpPr>
            <p:spPr>
              <a:xfrm>
                <a:off x="645042" y="4943241"/>
                <a:ext cx="47997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OACB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28DB4E-8D93-337E-43EB-EC45403D58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042" y="4943241"/>
                <a:ext cx="4799711" cy="726326"/>
              </a:xfrm>
              <a:prstGeom prst="rect">
                <a:avLst/>
              </a:prstGeom>
              <a:blipFill>
                <a:blip r:embed="rId4"/>
                <a:stretch>
                  <a:fillRect l="-2033" r="-216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64" name="yt_shape_10364"/>
              <p:cNvSpPr txBox="1"/>
              <p:nvPr/>
            </p:nvSpPr>
            <p:spPr>
              <a:xfrm>
                <a:off x="425371" y="846685"/>
                <a:ext cx="4767331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）由题意，得点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四边形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64" name="yt_shape_103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371" y="846685"/>
                <a:ext cx="4767331" cy="1119024"/>
              </a:xfrm>
              <a:prstGeom prst="rect">
                <a:avLst/>
              </a:prstGeom>
              <a:blipFill>
                <a:blip r:embed="rId2"/>
                <a:stretch>
                  <a:fillRect l="-3964" t="-4918" r="-895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66" name="yt_shape_10366"/>
          <p:cNvSpPr txBox="1"/>
          <p:nvPr/>
        </p:nvSpPr>
        <p:spPr>
          <a:xfrm>
            <a:off x="425371" y="2016497"/>
            <a:ext cx="318837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）存在点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满足条件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367" name="yt_shape_10367"/>
          <p:cNvSpPr txBox="1"/>
          <p:nvPr/>
        </p:nvSpPr>
        <p:spPr>
          <a:xfrm>
            <a:off x="425371" y="2495800"/>
            <a:ext cx="6848029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为边时，有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，且点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必在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轴上，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3CD434-3B33-D615-C316-895654B77F0F}"/>
              </a:ext>
            </a:extLst>
          </p:cNvPr>
          <p:cNvSpPr txBox="1"/>
          <p:nvPr/>
        </p:nvSpPr>
        <p:spPr>
          <a:xfrm>
            <a:off x="335360" y="1969691"/>
            <a:ext cx="3337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）存在点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满足条件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437A06-26E6-48E0-3006-B5FEDC711650}"/>
              </a:ext>
            </a:extLst>
          </p:cNvPr>
          <p:cNvSpPr txBox="1"/>
          <p:nvPr/>
        </p:nvSpPr>
        <p:spPr>
          <a:xfrm>
            <a:off x="335360" y="2448994"/>
            <a:ext cx="6679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为边时，有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，且点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必在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E50FD7-DD1C-F8BB-3589-AA449D0072DE}"/>
              </a:ext>
            </a:extLst>
          </p:cNvPr>
          <p:cNvSpPr txBox="1"/>
          <p:nvPr/>
        </p:nvSpPr>
        <p:spPr>
          <a:xfrm>
            <a:off x="335360" y="2924482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A94920-80C5-8FA0-9262-B98D0640B11A}"/>
              </a:ext>
            </a:extLst>
          </p:cNvPr>
          <p:cNvSpPr txBox="1"/>
          <p:nvPr/>
        </p:nvSpPr>
        <p:spPr>
          <a:xfrm>
            <a:off x="335360" y="3399970"/>
            <a:ext cx="6961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362">
            <a:extLst>
              <a:ext uri="{FF2B5EF4-FFF2-40B4-BE49-F238E27FC236}">
                <a16:creationId xmlns:a16="http://schemas.microsoft.com/office/drawing/2014/main" id="{D2890EAE-A3EF-106F-2954-F99464710FAA}"/>
              </a:ext>
            </a:extLst>
          </p:cNvPr>
          <p:cNvSpPr txBox="1"/>
          <p:nvPr/>
        </p:nvSpPr>
        <p:spPr>
          <a:xfrm>
            <a:off x="425371" y="94189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）是否存在点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为顶点的四边形是平行四边形？若存在，请直接写出所有满足条件的点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的坐标；若不存在，请说明理由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9" name="yt_image_10357">
            <a:extLst>
              <a:ext uri="{FF2B5EF4-FFF2-40B4-BE49-F238E27FC236}">
                <a16:creationId xmlns:a16="http://schemas.microsoft.com/office/drawing/2014/main" id="{D337F66B-F489-5AE5-7B37-5752F3082502}"/>
              </a:ex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2264" y="3111764"/>
            <a:ext cx="1836866" cy="169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0368">
            <a:extLst>
              <a:ext uri="{FF2B5EF4-FFF2-40B4-BE49-F238E27FC236}">
                <a16:creationId xmlns:a16="http://schemas.microsoft.com/office/drawing/2014/main" id="{8E7F6DF7-9F89-408E-EA26-26508C2DFAD5}"/>
              </a:ext>
            </a:extLst>
          </p:cNvPr>
          <p:cNvSpPr txBox="1"/>
          <p:nvPr/>
        </p:nvSpPr>
        <p:spPr>
          <a:xfrm>
            <a:off x="425371" y="3960944"/>
            <a:ext cx="6045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为对角线时，对角线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互相平分，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0369">
            <a:extLst>
              <a:ext uri="{FF2B5EF4-FFF2-40B4-BE49-F238E27FC236}">
                <a16:creationId xmlns:a16="http://schemas.microsoft.com/office/drawing/2014/main" id="{EE131605-D8E4-BCD8-9C74-F983B2B9EB63}"/>
              </a:ext>
            </a:extLst>
          </p:cNvPr>
          <p:cNvSpPr txBox="1"/>
          <p:nvPr/>
        </p:nvSpPr>
        <p:spPr>
          <a:xfrm>
            <a:off x="425371" y="4440247"/>
            <a:ext cx="7538923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），根据中点坐标公式得：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即满足条件的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点有三个，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0A3EE50-5266-9714-B9E3-1C8399113D96}"/>
              </a:ext>
            </a:extLst>
          </p:cNvPr>
          <p:cNvSpPr txBox="1"/>
          <p:nvPr/>
        </p:nvSpPr>
        <p:spPr>
          <a:xfrm>
            <a:off x="335360" y="3914138"/>
            <a:ext cx="616692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为对角线时，对角线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互相平分，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6BEBC51-59E3-E4D7-3F3A-2F8576CD9C51}"/>
              </a:ext>
            </a:extLst>
          </p:cNvPr>
          <p:cNvSpPr txBox="1"/>
          <p:nvPr/>
        </p:nvSpPr>
        <p:spPr>
          <a:xfrm>
            <a:off x="335360" y="4393441"/>
            <a:ext cx="520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），根据中点坐标公式得：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6CFE3AB-B62F-ACB3-7714-A4A17BBF67E8}"/>
              </a:ext>
            </a:extLst>
          </p:cNvPr>
          <p:cNvSpPr txBox="1"/>
          <p:nvPr/>
        </p:nvSpPr>
        <p:spPr>
          <a:xfrm>
            <a:off x="335360" y="4868929"/>
            <a:ext cx="4107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258D1F5-51C7-4FF2-81E2-2303D0029B6B}"/>
              </a:ext>
            </a:extLst>
          </p:cNvPr>
          <p:cNvSpPr txBox="1"/>
          <p:nvPr/>
        </p:nvSpPr>
        <p:spPr>
          <a:xfrm>
            <a:off x="335360" y="5344417"/>
            <a:ext cx="4547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9300DBA-B13D-850D-1D84-BF7C48096ECA}"/>
              </a:ext>
            </a:extLst>
          </p:cNvPr>
          <p:cNvSpPr txBox="1"/>
          <p:nvPr/>
        </p:nvSpPr>
        <p:spPr>
          <a:xfrm>
            <a:off x="335360" y="5819905"/>
            <a:ext cx="764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即满足条件的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点有三个，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P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（－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8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1" name="yt_shape_10371"/>
          <p:cNvSpPr txBox="1"/>
          <p:nvPr/>
        </p:nvSpPr>
        <p:spPr>
          <a:xfrm>
            <a:off x="540000" y="265276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0370" name="yt_image_10370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9591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73" name="yt_shape_10373"/>
          <p:cNvSpPr txBox="1"/>
          <p:nvPr/>
        </p:nvSpPr>
        <p:spPr>
          <a:xfrm>
            <a:off x="540000" y="31037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，它的对称轴为直线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，顶点在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轴上；当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右移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个单位，得到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时，把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左移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个单位，得到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4" name="yt_shape_10294"/>
          <p:cNvSpPr txBox="1"/>
          <p:nvPr/>
        </p:nvSpPr>
        <p:spPr>
          <a:xfrm>
            <a:off x="540000" y="1213663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293" name="yt_image_10293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213663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96" name="yt_shape_10296"/>
          <p:cNvSpPr txBox="1"/>
          <p:nvPr/>
        </p:nvSpPr>
        <p:spPr>
          <a:xfrm>
            <a:off x="540000" y="1916960"/>
            <a:ext cx="57451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的图象</a:t>
            </a:r>
          </a:p>
        </p:txBody>
      </p:sp>
      <p:sp>
        <p:nvSpPr>
          <p:cNvPr id="10297" name="yt_shape_10297"/>
          <p:cNvSpPr txBox="1"/>
          <p:nvPr/>
        </p:nvSpPr>
        <p:spPr>
          <a:xfrm>
            <a:off x="540000" y="2416525"/>
            <a:ext cx="944649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在平面直角坐标系中，二次函数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298" name="yt_image_10298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048192"/>
            <a:ext cx="4787546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0" name="yt_shape_10300"/>
          <p:cNvSpPr txBox="1"/>
          <p:nvPr/>
        </p:nvSpPr>
        <p:spPr>
          <a:xfrm>
            <a:off x="540000" y="4574267"/>
            <a:ext cx="898483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把抛物线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个单位，所得抛物线的表达式为（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01" name="yt_table_103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644035"/>
              </p:ext>
            </p:extLst>
          </p:nvPr>
        </p:nvGraphicFramePr>
        <p:xfrm>
          <a:off x="540000" y="5053570"/>
          <a:ext cx="5545456" cy="950976"/>
        </p:xfrm>
        <a:graphic>
          <a:graphicData uri="http://schemas.openxmlformats.org/drawingml/2006/table">
            <a:tbl>
              <a:tblPr/>
              <a:tblGrid>
                <a:gridCol w="2946718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2598738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pic>
        <p:nvPicPr>
          <p:cNvPr id="3" name="yt_shape_1697708182568">
            <a:extLst>
              <a:ext uri="{FF2B5EF4-FFF2-40B4-BE49-F238E27FC236}">
                <a16:creationId xmlns:a16="http://schemas.microsoft.com/office/drawing/2014/main" id="{ED4827DA-35CE-B79E-9476-2ADA132BAA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6287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A71AB8E-CC36-AD7D-76F2-2E06D0FBBBF3}"/>
              </a:ext>
            </a:extLst>
          </p:cNvPr>
          <p:cNvSpPr txBox="1"/>
          <p:nvPr/>
        </p:nvSpPr>
        <p:spPr>
          <a:xfrm>
            <a:off x="9127264" y="23697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614CDA-3D4E-5235-24A0-2F5FE522354C}"/>
              </a:ext>
            </a:extLst>
          </p:cNvPr>
          <p:cNvSpPr txBox="1"/>
          <p:nvPr/>
        </p:nvSpPr>
        <p:spPr>
          <a:xfrm>
            <a:off x="8670064" y="452746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03" name="yt_shape_10303"/>
              <p:cNvSpPr txBox="1"/>
              <p:nvPr/>
            </p:nvSpPr>
            <p:spPr>
              <a:xfrm>
                <a:off x="540000" y="900000"/>
                <a:ext cx="758380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 xmlns:p14="http://schemas.microsoft.com/office/powerpoint/2010/main" xmlns:a16="http://schemas.microsoft.com/office/drawing/2014/main">
          <p:sp>
            <p:nvSpPr>
              <p:cNvPr id="10303" name="yt_shape_10303" descr="{&quot;rangeId&quot;:3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83807" cy="638893"/>
              </a:xfrm>
              <a:prstGeom prst="rect">
                <a:avLst/>
              </a:prstGeom>
              <a:blipFill>
                <a:blip r:embed="rId2"/>
                <a:stretch>
                  <a:fillRect l="-2492" r="-1527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05" name="yt_shape_10305"/>
          <p:cNvSpPr txBox="1"/>
          <p:nvPr/>
        </p:nvSpPr>
        <p:spPr>
          <a:xfrm>
            <a:off x="540000" y="1589681"/>
            <a:ext cx="23083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）完成下表；</a:t>
            </a:r>
          </a:p>
        </p:txBody>
      </p:sp>
      <p:graphicFrame>
        <p:nvGraphicFramePr>
          <p:cNvPr id="10306" name="yt_table_10306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124508"/>
              </p:ext>
            </p:extLst>
          </p:nvPr>
        </p:nvGraphicFramePr>
        <p:xfrm>
          <a:off x="540000" y="2221348"/>
          <a:ext cx="11111992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0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308" name="yt_shape_10308"/>
          <p:cNvSpPr txBox="1"/>
          <p:nvPr/>
        </p:nvSpPr>
        <p:spPr>
          <a:xfrm>
            <a:off x="540000" y="4201018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）在下面的坐标系中描点，画出该二次函数的图象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0309" name="yt_image_10309">
            <a:extLs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9966" y="3944715"/>
            <a:ext cx="3206176" cy="2294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A8AF11-5507-64C1-03E9-A4A658240636}"/>
              </a:ext>
            </a:extLst>
          </p:cNvPr>
          <p:cNvSpPr txBox="1"/>
          <p:nvPr/>
        </p:nvSpPr>
        <p:spPr>
          <a:xfrm>
            <a:off x="3006784" y="237070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A6620F-FB88-3927-9924-E0594E9E9821}"/>
              </a:ext>
            </a:extLst>
          </p:cNvPr>
          <p:cNvSpPr txBox="1"/>
          <p:nvPr/>
        </p:nvSpPr>
        <p:spPr>
          <a:xfrm>
            <a:off x="6340587" y="237070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00C352-A005-7A95-664B-9BF78D1A6C58}"/>
              </a:ext>
            </a:extLst>
          </p:cNvPr>
          <p:cNvSpPr txBox="1"/>
          <p:nvPr/>
        </p:nvSpPr>
        <p:spPr>
          <a:xfrm>
            <a:off x="9798217" y="2370706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7DC35A0-A8F7-29FF-8129-602DF8AB731B}"/>
              </a:ext>
            </a:extLst>
          </p:cNvPr>
          <p:cNvSpPr txBox="1"/>
          <p:nvPr/>
        </p:nvSpPr>
        <p:spPr>
          <a:xfrm>
            <a:off x="4108526" y="292810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80A57EB-4D75-5A2D-11A0-5E5EB4EBC2CD}"/>
              </a:ext>
            </a:extLst>
          </p:cNvPr>
          <p:cNvSpPr txBox="1"/>
          <p:nvPr/>
        </p:nvSpPr>
        <p:spPr>
          <a:xfrm>
            <a:off x="5229320" y="292810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ABFEBC-6C76-EEFA-DD98-10876AC1FB90}"/>
              </a:ext>
            </a:extLst>
          </p:cNvPr>
          <p:cNvSpPr txBox="1"/>
          <p:nvPr/>
        </p:nvSpPr>
        <p:spPr>
          <a:xfrm>
            <a:off x="7442330" y="292810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E0FE43-038E-0A44-2012-7A9EF6A852AA}"/>
              </a:ext>
            </a:extLst>
          </p:cNvPr>
          <p:cNvSpPr txBox="1"/>
          <p:nvPr/>
        </p:nvSpPr>
        <p:spPr>
          <a:xfrm>
            <a:off x="8563123" y="292810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0311">
            <a:extLst>
              <a:ext uri="{FF2B5EF4-FFF2-40B4-BE49-F238E27FC236}">
                <a16:creationId xmlns:a16="http://schemas.microsoft.com/office/drawing/2014/main" id="{46E8B6E9-60FF-7C09-5D8E-FB5E1DB71430}"/>
              </a:ext>
            </a:extLst>
          </p:cNvPr>
          <p:cNvSpPr txBox="1"/>
          <p:nvPr/>
        </p:nvSpPr>
        <p:spPr>
          <a:xfrm>
            <a:off x="540000" y="3970806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671EF74-7532-5797-B19E-2017EC7D722D}"/>
              </a:ext>
            </a:extLst>
          </p:cNvPr>
          <p:cNvSpPr txBox="1"/>
          <p:nvPr/>
        </p:nvSpPr>
        <p:spPr>
          <a:xfrm>
            <a:off x="460003" y="3567929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10312">
            <a:extLst>
              <a:ext uri="{FF2B5EF4-FFF2-40B4-BE49-F238E27FC236}">
                <a16:creationId xmlns:a16="http://schemas.microsoft.com/office/drawing/2014/main" id="{6CADF8D7-A308-D67F-79FF-6A4EFFC06A54}"/>
              </a:ext>
            </a:extLst>
          </p:cNvPr>
          <p:cNvSpPr txBox="1"/>
          <p:nvPr/>
        </p:nvSpPr>
        <p:spPr>
          <a:xfrm>
            <a:off x="429548" y="5276437"/>
            <a:ext cx="20774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0314">
            <a:extLst>
              <a:ext uri="{FF2B5EF4-FFF2-40B4-BE49-F238E27FC236}">
                <a16:creationId xmlns:a16="http://schemas.microsoft.com/office/drawing/2014/main" id="{AB456E9A-B7E8-4A6F-912D-1951B02286DF}"/>
              </a:ext>
            </a:extLst>
          </p:cNvPr>
          <p:cNvSpPr txBox="1"/>
          <p:nvPr/>
        </p:nvSpPr>
        <p:spPr>
          <a:xfrm>
            <a:off x="4405490" y="5908104"/>
            <a:ext cx="2770630" cy="185499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300" b="0" i="0" u="none" spc="-10300">
                <a:solidFill>
                  <a:srgbClr val="1EE3CF"/>
                </a:solidFill>
                <a:effectLst/>
                <a:latin typeface="Times New Roman" pitchFamily="103"/>
                <a:ea typeface="宋体" pitchFamily="103"/>
                <a:cs typeface="宋体" pitchFamily="103"/>
              </a:rPr>
              <a:t> </a:t>
            </a:r>
            <a:r>
              <a:rPr lang="en-US" altLang="zh-CN" sz="10300" b="0" i="0" u="none" spc="19030">
                <a:solidFill>
                  <a:srgbClr val="1EE3CF"/>
                </a:solidFill>
                <a:effectLst/>
                <a:latin typeface="Times New Roman" pitchFamily="103"/>
                <a:ea typeface="宋体" pitchFamily="103"/>
                <a:cs typeface="宋体" pitchFamily="10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" name="yt_image_10313">
            <a:extLst>
              <a:ext uri="{FF2B5EF4-FFF2-40B4-BE49-F238E27FC236}">
                <a16:creationId xmlns:a16="http://schemas.microsoft.com/office/drawing/2014/main" id="{BF3628D6-633C-998E-E207-39870398F6D4}"/>
              </a:ext>
              <a:ext uri="">
                <a16:creationId xmlns="" xmlns:mc="http://schemas.openxmlformats.org/markup-compatibility/2006" xmlns:a14="http://schemas.microsoft.com/office/drawing/2010/main" xmlns:p14="http://schemas.microsoft.com/office/powerpoint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3027" y="3976137"/>
            <a:ext cx="3017520" cy="2263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9D17B2D4-048E-09F1-B338-6CDE32E41A1B}"/>
              </a:ext>
            </a:extLst>
          </p:cNvPr>
          <p:cNvSpPr txBox="1"/>
          <p:nvPr/>
        </p:nvSpPr>
        <p:spPr>
          <a:xfrm>
            <a:off x="429548" y="4645945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6" name="yt_shape_10316"/>
          <p:cNvSpPr txBox="1"/>
          <p:nvPr/>
        </p:nvSpPr>
        <p:spPr>
          <a:xfrm>
            <a:off x="540000" y="1324685"/>
            <a:ext cx="574516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的性质</a:t>
            </a:r>
          </a:p>
        </p:txBody>
      </p:sp>
      <p:sp>
        <p:nvSpPr>
          <p:cNvPr id="10317" name="yt_shape_10317"/>
          <p:cNvSpPr txBox="1"/>
          <p:nvPr/>
        </p:nvSpPr>
        <p:spPr>
          <a:xfrm>
            <a:off x="540119" y="182425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（郴州市苏仙中学段考）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下列函数中，其图象的对称轴为直线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，顶点坐标为（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）的函数为（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18" name="yt_table_1031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8055433"/>
              </p:ext>
            </p:extLst>
          </p:nvPr>
        </p:nvGraphicFramePr>
        <p:xfrm>
          <a:off x="540000" y="2783685"/>
          <a:ext cx="5850256" cy="950976"/>
        </p:xfrm>
        <a:graphic>
          <a:graphicData uri="http://schemas.openxmlformats.org/drawingml/2006/table">
            <a:tbl>
              <a:tblPr/>
              <a:tblGrid>
                <a:gridCol w="3683318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  <a:gridCol w="2166938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（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320" name="yt_shape_10320"/>
              <p:cNvSpPr txBox="1"/>
              <p:nvPr/>
            </p:nvSpPr>
            <p:spPr>
              <a:xfrm>
                <a:off x="540119" y="3785239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的对应函数值为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 xmlns:p14="http://schemas.microsoft.com/office/powerpoint/2010/main">
          <p:sp>
            <p:nvSpPr>
              <p:cNvPr id="10320" name="yt_shape_1032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85239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322" name="yt_table_103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367006"/>
              </p:ext>
            </p:extLst>
          </p:nvPr>
        </p:nvGraphicFramePr>
        <p:xfrm>
          <a:off x="540000" y="4942548"/>
          <a:ext cx="5783581" cy="950976"/>
        </p:xfrm>
        <a:graphic>
          <a:graphicData uri="http://schemas.openxmlformats.org/drawingml/2006/table">
            <a:tbl>
              <a:tblPr/>
              <a:tblGrid>
                <a:gridCol w="3683318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  <a:gridCol w="2100263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＝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</a:tbl>
          </a:graphicData>
        </a:graphic>
      </p:graphicFrame>
      <p:pic>
        <p:nvPicPr>
          <p:cNvPr id="3" name="yt_shape_1697708182960">
            <a:extLst>
              <a:ext uri="{FF2B5EF4-FFF2-40B4-BE49-F238E27FC236}">
                <a16:creationId xmlns:a16="http://schemas.microsoft.com/office/drawing/2014/main" id="{CA4A3586-A625-19EC-0BF3-3493BA8F07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401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65F24A3-B32D-15B3-56F7-DEE4F73D2AB0}"/>
              </a:ext>
            </a:extLst>
          </p:cNvPr>
          <p:cNvSpPr txBox="1"/>
          <p:nvPr/>
        </p:nvSpPr>
        <p:spPr>
          <a:xfrm>
            <a:off x="3345708" y="22529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0B93B7-CAD1-AF2E-7A34-07BBB81E8D81}"/>
              </a:ext>
            </a:extLst>
          </p:cNvPr>
          <p:cNvSpPr txBox="1"/>
          <p:nvPr/>
        </p:nvSpPr>
        <p:spPr>
          <a:xfrm>
            <a:off x="907308" y="44098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24" name="yt_shape_10324"/>
              <p:cNvSpPr txBox="1"/>
              <p:nvPr/>
            </p:nvSpPr>
            <p:spPr>
              <a:xfrm>
                <a:off x="540119" y="1051477"/>
                <a:ext cx="11388529" cy="51489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的开口向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下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，对称轴为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直线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顶点为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0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的增大而增大；当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的增大而减小；当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时，函数有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黑体" pitchFamily="24"/>
                    <a:cs typeface="宋体" pitchFamily="24"/>
                  </a:rPr>
                  <a:t>最大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值（填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最小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已知抛物线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的对称轴为直线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，且过点（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）求抛物线的表达式；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取何值时，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的增大而增大？当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取何值时，函数有最大值（或最小值）？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的增大而增大；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当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时，函数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有最大值为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0.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0324" name="yt_shape_103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051477"/>
                <a:ext cx="11388529" cy="5148910"/>
              </a:xfrm>
              <a:prstGeom prst="rect">
                <a:avLst/>
              </a:prstGeom>
              <a:blipFill>
                <a:blip r:embed="rId2"/>
                <a:stretch>
                  <a:fillRect l="-1660" r="-1338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0ED828D-A6D8-5A8F-D049-A84D59445336}"/>
              </a:ext>
            </a:extLst>
          </p:cNvPr>
          <p:cNvSpPr txBox="1"/>
          <p:nvPr/>
        </p:nvSpPr>
        <p:spPr>
          <a:xfrm>
            <a:off x="5293571" y="987738"/>
            <a:ext cx="484886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33B85E-7032-A966-3DE8-A2BA12C46751}"/>
              </a:ext>
            </a:extLst>
          </p:cNvPr>
          <p:cNvSpPr txBox="1"/>
          <p:nvPr/>
        </p:nvSpPr>
        <p:spPr>
          <a:xfrm>
            <a:off x="7731971" y="987738"/>
            <a:ext cx="1686623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0D4B2B-ACDD-09AC-E270-6BFFE88924B6}"/>
              </a:ext>
            </a:extLst>
          </p:cNvPr>
          <p:cNvSpPr txBox="1"/>
          <p:nvPr/>
        </p:nvSpPr>
        <p:spPr>
          <a:xfrm>
            <a:off x="1487488" y="166020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4DB350-F60F-2400-0296-10309AEA620A}"/>
              </a:ext>
            </a:extLst>
          </p:cNvPr>
          <p:cNvSpPr txBox="1"/>
          <p:nvPr/>
        </p:nvSpPr>
        <p:spPr>
          <a:xfrm>
            <a:off x="4137026" y="166020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F6D2F0-E1BF-6BB4-9FBE-68D26D432CE2}"/>
              </a:ext>
            </a:extLst>
          </p:cNvPr>
          <p:cNvSpPr txBox="1"/>
          <p:nvPr/>
        </p:nvSpPr>
        <p:spPr>
          <a:xfrm>
            <a:off x="9474394" y="1660203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DDA2465-CF0C-B929-392F-4EAEA6E8EB0B}"/>
              </a:ext>
            </a:extLst>
          </p:cNvPr>
          <p:cNvSpPr txBox="1"/>
          <p:nvPr/>
        </p:nvSpPr>
        <p:spPr>
          <a:xfrm>
            <a:off x="4182264" y="213569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21CFE3-0B37-640C-B27C-9A5ADA323D63}"/>
              </a:ext>
            </a:extLst>
          </p:cNvPr>
          <p:cNvSpPr txBox="1"/>
          <p:nvPr/>
        </p:nvSpPr>
        <p:spPr>
          <a:xfrm>
            <a:off x="6773064" y="213569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最大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72966D-3C20-EBFB-B63D-9757E811C4AD}"/>
                  </a:ext>
                </a:extLst>
              </p:cNvPr>
              <p:cNvSpPr txBox="1"/>
              <p:nvPr/>
            </p:nvSpPr>
            <p:spPr>
              <a:xfrm>
                <a:off x="450108" y="3407791"/>
                <a:ext cx="380434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372966D-3C20-EBFB-B63D-9757E811C4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07791"/>
                <a:ext cx="3804348" cy="767474"/>
              </a:xfrm>
              <a:prstGeom prst="rect">
                <a:avLst/>
              </a:prstGeom>
              <a:blipFill>
                <a:blip r:embed="rId3"/>
                <a:stretch>
                  <a:fillRect l="-2564" r="-256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CDBD6AFD-6A45-9263-0AA8-79A7CC139832}"/>
              </a:ext>
            </a:extLst>
          </p:cNvPr>
          <p:cNvSpPr txBox="1"/>
          <p:nvPr/>
        </p:nvSpPr>
        <p:spPr>
          <a:xfrm>
            <a:off x="450108" y="5042977"/>
            <a:ext cx="5461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＜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的增大而增大；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13EDF92-4A94-A519-669A-AB51D46D9EBC}"/>
              </a:ext>
            </a:extLst>
          </p:cNvPr>
          <p:cNvSpPr txBox="1"/>
          <p:nvPr/>
        </p:nvSpPr>
        <p:spPr>
          <a:xfrm>
            <a:off x="450108" y="5575313"/>
            <a:ext cx="4488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时，函数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有最大值为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" name="yt_shape_10332"/>
          <p:cNvSpPr txBox="1"/>
          <p:nvPr/>
        </p:nvSpPr>
        <p:spPr>
          <a:xfrm>
            <a:off x="540000" y="2664828"/>
            <a:ext cx="690894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对图象形状相同理解不清导致出现错误</a:t>
            </a:r>
          </a:p>
        </p:txBody>
      </p:sp>
      <p:sp>
        <p:nvSpPr>
          <p:cNvPr id="10333" name="yt_shape_10333"/>
          <p:cNvSpPr txBox="1"/>
          <p:nvPr/>
        </p:nvSpPr>
        <p:spPr>
          <a:xfrm>
            <a:off x="540119" y="316439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（平江县期末）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一条抛物线与二次函数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的图象形状相同，对称轴平行于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轴，并且顶点坐标为（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），则此抛物线的函数表达式为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3" name="yt_shape_1697708183184">
            <a:extLst>
              <a:ext uri="{FF2B5EF4-FFF2-40B4-BE49-F238E27FC236}">
                <a16:creationId xmlns:a16="http://schemas.microsoft.com/office/drawing/2014/main" id="{71517B45-000F-4960-1D35-1860565551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704155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3E78C8-797D-5474-B812-353ED49BAA6C}"/>
              </a:ext>
            </a:extLst>
          </p:cNvPr>
          <p:cNvSpPr txBox="1"/>
          <p:nvPr/>
        </p:nvSpPr>
        <p:spPr>
          <a:xfrm>
            <a:off x="8976320" y="3435964"/>
            <a:ext cx="25152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或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EC16E8-FA61-529E-3F11-130124585950}"/>
              </a:ext>
            </a:extLst>
          </p:cNvPr>
          <p:cNvSpPr txBox="1"/>
          <p:nvPr/>
        </p:nvSpPr>
        <p:spPr>
          <a:xfrm>
            <a:off x="450108" y="4005064"/>
            <a:ext cx="2245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y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5" name="yt_shape_10335"/>
          <p:cNvSpPr txBox="1"/>
          <p:nvPr/>
        </p:nvSpPr>
        <p:spPr>
          <a:xfrm>
            <a:off x="540000" y="90000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0334" name="yt_image_10334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7" name="yt_shape_10337"/>
          <p:cNvSpPr txBox="1"/>
          <p:nvPr/>
        </p:nvSpPr>
        <p:spPr>
          <a:xfrm>
            <a:off x="540119" y="159186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的顶点坐标是（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），它是由抛物线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平移得到的，则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的值分别为（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0338" name="yt_table_103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4868342"/>
              </p:ext>
            </p:extLst>
          </p:nvPr>
        </p:nvGraphicFramePr>
        <p:xfrm>
          <a:off x="540000" y="2551304"/>
          <a:ext cx="4810443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  <a:gridCol w="2082800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</a:tbl>
          </a:graphicData>
        </a:graphic>
      </p:graphicFrame>
      <p:sp>
        <p:nvSpPr>
          <p:cNvPr id="10340" name="yt_shape_10340"/>
          <p:cNvSpPr txBox="1"/>
          <p:nvPr/>
        </p:nvSpPr>
        <p:spPr>
          <a:xfrm>
            <a:off x="540119" y="355285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（来宾市中考）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同一直角坐标系中，一次函数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和二次函数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的图象大致为（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pic>
        <p:nvPicPr>
          <p:cNvPr id="10341" name="yt_image_10341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664657"/>
            <a:ext cx="4792413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0B17D2-F5D1-2FE5-9926-A165B458F28E}"/>
              </a:ext>
            </a:extLst>
          </p:cNvPr>
          <p:cNvSpPr txBox="1"/>
          <p:nvPr/>
        </p:nvSpPr>
        <p:spPr>
          <a:xfrm>
            <a:off x="4564908" y="20205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27E45D-1F00-618D-00A0-E7B0F2F0B09C}"/>
              </a:ext>
            </a:extLst>
          </p:cNvPr>
          <p:cNvSpPr txBox="1"/>
          <p:nvPr/>
        </p:nvSpPr>
        <p:spPr>
          <a:xfrm>
            <a:off x="2736108" y="3981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43" name="yt_shape_10343"/>
              <p:cNvSpPr txBox="1"/>
              <p:nvPr/>
            </p:nvSpPr>
            <p:spPr>
              <a:xfrm>
                <a:off x="540119" y="2335028"/>
                <a:ext cx="11111999" cy="20678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（常德十一中单元卷）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若函数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的图象是由函数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的图象向左平移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个单位长度得到的，则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已知二次函数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，当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时，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随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的增大而增大，则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的取值范围是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≤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343" name="yt_shape_103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5028"/>
                <a:ext cx="11111999" cy="2067810"/>
              </a:xfrm>
              <a:prstGeom prst="rect">
                <a:avLst/>
              </a:prstGeom>
              <a:blipFill>
                <a:blip r:embed="rId2"/>
                <a:stretch>
                  <a:fillRect l="-1701" t="-2360" r="-1482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F59B8F5-C003-32AA-9F08-C040231DBF19}"/>
              </a:ext>
            </a:extLst>
          </p:cNvPr>
          <p:cNvSpPr txBox="1"/>
          <p:nvPr/>
        </p:nvSpPr>
        <p:spPr>
          <a:xfrm>
            <a:off x="4693496" y="2763710"/>
            <a:ext cx="332485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54BC34-2A2F-B89D-0A38-8F957F9B5148}"/>
                  </a:ext>
                </a:extLst>
              </p:cNvPr>
              <p:cNvSpPr txBox="1"/>
              <p:nvPr/>
            </p:nvSpPr>
            <p:spPr>
              <a:xfrm>
                <a:off x="6285758" y="2763710"/>
                <a:ext cx="3086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3" name="文本框 2" descr="{'rangeId': 17, 'hasSerialNum': 1, 'mathAnswerShape': 1}">
                <a:extLst>
                  <a:ext uri="{FF2B5EF4-FFF2-40B4-BE49-F238E27FC236}">
                    <a16:creationId xmlns:a16="http://schemas.microsoft.com/office/drawing/2014/main" id="{6754BC34-2A2F-B89D-0A38-8F957F9B51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5758" y="2763710"/>
                <a:ext cx="308674" cy="7660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DE0965A-7BCB-0F10-310C-F9649F063036}"/>
              </a:ext>
            </a:extLst>
          </p:cNvPr>
          <p:cNvCxnSpPr/>
          <p:nvPr/>
        </p:nvCxnSpPr>
        <p:spPr>
          <a:xfrm>
            <a:off x="6070969" y="3502031"/>
            <a:ext cx="7382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5D75F716-CA2B-CA70-292C-E65E58A37816}"/>
              </a:ext>
            </a:extLst>
          </p:cNvPr>
          <p:cNvSpPr txBox="1"/>
          <p:nvPr/>
        </p:nvSpPr>
        <p:spPr>
          <a:xfrm>
            <a:off x="1059708" y="391166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7" name="yt_shape_10347"/>
          <p:cNvSpPr txBox="1"/>
          <p:nvPr/>
        </p:nvSpPr>
        <p:spPr>
          <a:xfrm>
            <a:off x="758713" y="1548552"/>
            <a:ext cx="10238380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平移后的顶点与点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重合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）求平移后的抛物线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的表达式；</a:t>
            </a:r>
          </a:p>
        </p:txBody>
      </p:sp>
      <p:sp>
        <p:nvSpPr>
          <p:cNvPr id="10350" name="yt_shape_10350"/>
          <p:cNvSpPr txBox="1"/>
          <p:nvPr/>
        </p:nvSpPr>
        <p:spPr>
          <a:xfrm>
            <a:off x="713403" y="2653974"/>
            <a:ext cx="7120539" cy="234904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），即抛物线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的顶点坐标为（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是由抛物线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平移得到的，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4FBA36-FD1E-AFBC-C542-1CE5EEB956AD}"/>
              </a:ext>
            </a:extLst>
          </p:cNvPr>
          <p:cNvSpPr txBox="1"/>
          <p:nvPr/>
        </p:nvSpPr>
        <p:spPr>
          <a:xfrm>
            <a:off x="623392" y="2607168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轴交于点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EFFB76-202F-AD3E-3FA8-883EEA0DAD78}"/>
              </a:ext>
            </a:extLst>
          </p:cNvPr>
          <p:cNvSpPr txBox="1"/>
          <p:nvPr/>
        </p:nvSpPr>
        <p:spPr>
          <a:xfrm>
            <a:off x="623392" y="3082656"/>
            <a:ext cx="3193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7E9FF7-335D-418A-8EFB-51C797DAF5EB}"/>
              </a:ext>
            </a:extLst>
          </p:cNvPr>
          <p:cNvSpPr txBox="1"/>
          <p:nvPr/>
        </p:nvSpPr>
        <p:spPr>
          <a:xfrm>
            <a:off x="623392" y="3558144"/>
            <a:ext cx="7231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），即抛物线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的顶点坐标为（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10E9DC8-2ED4-4629-D831-D16A28E5F580}"/>
              </a:ext>
            </a:extLst>
          </p:cNvPr>
          <p:cNvSpPr txBox="1"/>
          <p:nvPr/>
        </p:nvSpPr>
        <p:spPr>
          <a:xfrm>
            <a:off x="623392" y="4033632"/>
            <a:ext cx="627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是由抛物线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平移得到的，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AE3E73-52B2-4CE2-94DE-E0E92E5286C2}"/>
              </a:ext>
            </a:extLst>
          </p:cNvPr>
          <p:cNvSpPr txBox="1"/>
          <p:nvPr/>
        </p:nvSpPr>
        <p:spPr>
          <a:xfrm>
            <a:off x="623392" y="4509120"/>
            <a:ext cx="5283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抛物线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l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的表达式为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2271</Words>
  <Application>Microsoft Office PowerPoint</Application>
  <PresentationFormat>宽屏</PresentationFormat>
  <Paragraphs>172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44</cp:revision>
  <dcterms:created xsi:type="dcterms:W3CDTF">2023-05-05T05:33:04Z</dcterms:created>
  <dcterms:modified xsi:type="dcterms:W3CDTF">2023-10-21T02:36:14Z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