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7" r:id="rId5"/>
    <p:sldId id="369" r:id="rId6"/>
    <p:sldId id="370" r:id="rId7"/>
    <p:sldId id="371" r:id="rId8"/>
    <p:sldId id="372" r:id="rId9"/>
    <p:sldId id="374" r:id="rId10"/>
    <p:sldId id="375" r:id="rId11"/>
    <p:sldId id="376" r:id="rId12"/>
    <p:sldId id="378" r:id="rId13"/>
    <p:sldId id="380" r:id="rId14"/>
    <p:sldId id="382" r:id="rId15"/>
    <p:sldId id="389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38" d="100"/>
          <a:sy n="38" d="100"/>
        </p:scale>
        <p:origin x="64" y="5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35" name="yt_image_13435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416091" cy="608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7" name="yt_shape_13437"/>
          <p:cNvSpPr txBox="1"/>
          <p:nvPr/>
        </p:nvSpPr>
        <p:spPr>
          <a:xfrm>
            <a:off x="540000" y="1558730"/>
            <a:ext cx="40876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圆的有关概念及性质</a:t>
            </a:r>
          </a:p>
        </p:txBody>
      </p:sp>
      <p:sp>
        <p:nvSpPr>
          <p:cNvPr id="13438" name="yt_shape_13438"/>
          <p:cNvSpPr txBox="1"/>
          <p:nvPr/>
        </p:nvSpPr>
        <p:spPr>
          <a:xfrm>
            <a:off x="540000" y="2038033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（恩施州中考）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下列图形中，既是轴对称图形又是中心对称图形的是（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39" name="yt_table_13439" title="H_72.5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052093"/>
              </p:ext>
            </p:extLst>
          </p:nvPr>
        </p:nvGraphicFramePr>
        <p:xfrm>
          <a:off x="540000" y="2517336"/>
          <a:ext cx="9460866" cy="921258"/>
        </p:xfrm>
        <a:graphic>
          <a:graphicData uri="http://schemas.openxmlformats.org/drawingml/2006/table">
            <a:tbl>
              <a:tblPr/>
              <a:tblGrid>
                <a:gridCol w="2606993">
                  <a:extLst>
                    <a:ext uri="{9D8B030D-6E8A-4147-A177-3AD203B41FA5}">
                      <a16:colId xmlns:a16="http://schemas.microsoft.com/office/drawing/2014/main" val="10476"/>
                    </a:ext>
                  </a:extLst>
                </a:gridCol>
                <a:gridCol w="2589530">
                  <a:extLst>
                    <a:ext uri="{9D8B030D-6E8A-4147-A177-3AD203B41FA5}">
                      <a16:colId xmlns:a16="http://schemas.microsoft.com/office/drawing/2014/main" val="10477"/>
                    </a:ext>
                  </a:extLst>
                </a:gridCol>
                <a:gridCol w="2589530">
                  <a:extLst>
                    <a:ext uri="{9D8B030D-6E8A-4147-A177-3AD203B41FA5}">
                      <a16:colId xmlns:a16="http://schemas.microsoft.com/office/drawing/2014/main" val="10478"/>
                    </a:ext>
                  </a:extLst>
                </a:gridCol>
                <a:gridCol w="1674813">
                  <a:extLst>
                    <a:ext uri="{9D8B030D-6E8A-4147-A177-3AD203B41FA5}">
                      <a16:colId xmlns:a16="http://schemas.microsoft.com/office/drawing/2014/main" val="104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4650" b="0" i="0" u="none">
                          <a:noFill/>
                          <a:effectLst/>
                          <a:latin typeface="Times New Roman" pitchFamily="46"/>
                          <a:ea typeface="Times New Roman" pitchFamily="46"/>
                          <a:cs typeface="宋体" pitchFamily="4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4650" b="0" i="0" u="none">
                          <a:noFill/>
                          <a:effectLst/>
                          <a:latin typeface="Times New Roman" pitchFamily="46"/>
                          <a:ea typeface="Times New Roman" pitchFamily="46"/>
                          <a:cs typeface="宋体" pitchFamily="4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4650" b="0" i="0" u="none">
                          <a:noFill/>
                          <a:effectLst/>
                          <a:latin typeface="Times New Roman" pitchFamily="46"/>
                          <a:ea typeface="Times New Roman" pitchFamily="46"/>
                          <a:cs typeface="宋体" pitchFamily="4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4650" b="0" i="0" u="none">
                          <a:noFill/>
                          <a:effectLst/>
                          <a:latin typeface="Times New Roman" pitchFamily="46"/>
                          <a:ea typeface="Times New Roman" pitchFamily="46"/>
                          <a:cs typeface="宋体" pitchFamily="46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</a:t>
                      </a:r>
                      <a:r>
                        <a:rPr lang="en-US" altLang="zh-CN" sz="1000" b="0" i="0" u="none">
                          <a:solidFill>
                            <a:srgbClr val="1EE3CF"/>
                          </a:solidFill>
                          <a:effectLst/>
                          <a:latin typeface="Times New Roman" pitchFamily="10"/>
                          <a:ea typeface="宋体" pitchFamily="10"/>
                          <a:cs typeface="宋体" pitchFamily="10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sp>
        <p:nvSpPr>
          <p:cNvPr id="13441" name="yt_shape_13441"/>
          <p:cNvSpPr txBox="1"/>
          <p:nvPr/>
        </p:nvSpPr>
        <p:spPr>
          <a:xfrm>
            <a:off x="540119" y="34891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45" name="yt_table_134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841529"/>
              </p:ext>
            </p:extLst>
          </p:nvPr>
        </p:nvGraphicFramePr>
        <p:xfrm>
          <a:off x="540000" y="4448613"/>
          <a:ext cx="9094153" cy="475488"/>
        </p:xfrm>
        <a:graphic>
          <a:graphicData uri="http://schemas.openxmlformats.org/drawingml/2006/table">
            <a:tbl>
              <a:tblPr/>
              <a:tblGrid>
                <a:gridCol w="2606993">
                  <a:extLst>
                    <a:ext uri="{9D8B030D-6E8A-4147-A177-3AD203B41FA5}">
                      <a16:colId xmlns:a16="http://schemas.microsoft.com/office/drawing/2014/main" val="10480"/>
                    </a:ext>
                  </a:extLst>
                </a:gridCol>
                <a:gridCol w="258953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58953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B.22.5°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grpSp>
        <p:nvGrpSpPr>
          <p:cNvPr id="13442" name="yt_shape_13442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25666" y="4448613"/>
            <a:ext cx="1224086" cy="1903617"/>
            <a:chOff x="0" y="0"/>
            <a:chExt cx="1224086" cy="1903617"/>
          </a:xfrm>
        </p:grpSpPr>
        <p:pic>
          <p:nvPicPr>
            <p:cNvPr id="2" name="yt_image_1344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24086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4" name="yt_shape_13444"/>
            <p:cNvSpPr txBox="1"/>
            <p:nvPr/>
          </p:nvSpPr>
          <p:spPr>
            <a:xfrm>
              <a:off x="78762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3016">
            <a:extLst>
              <a:ext uri="{FF2B5EF4-FFF2-40B4-BE49-F238E27FC236}">
                <a16:creationId xmlns:a16="http://schemas.microsoft.com/office/drawing/2014/main" id="{F18C62E4-7C96-B596-2F4F-5FB9DFB37F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4952"/>
            <a:ext cx="1000317" cy="311927"/>
          </a:xfrm>
          <a:prstGeom prst="rect">
            <a:avLst/>
          </a:prstGeom>
        </p:spPr>
      </p:pic>
      <p:pic>
        <p:nvPicPr>
          <p:cNvPr id="6" name="yt_shape_1697708823190">
            <a:extLst>
              <a:ext uri="{FF2B5EF4-FFF2-40B4-BE49-F238E27FC236}">
                <a16:creationId xmlns:a16="http://schemas.microsoft.com/office/drawing/2014/main" id="{F39E26B6-FE1F-F682-346A-96D4854B3F7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2580996"/>
            <a:ext cx="793939" cy="793939"/>
          </a:xfrm>
          <a:prstGeom prst="rect">
            <a:avLst/>
          </a:prstGeom>
        </p:spPr>
      </p:pic>
      <p:pic>
        <p:nvPicPr>
          <p:cNvPr id="8" name="yt_shape_1697708823343">
            <a:extLst>
              <a:ext uri="{FF2B5EF4-FFF2-40B4-BE49-F238E27FC236}">
                <a16:creationId xmlns:a16="http://schemas.microsoft.com/office/drawing/2014/main" id="{2D5F2F09-BD45-B260-63B6-60E7123101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393" y="2580994"/>
            <a:ext cx="793942" cy="793942"/>
          </a:xfrm>
          <a:prstGeom prst="rect">
            <a:avLst/>
          </a:prstGeom>
        </p:spPr>
      </p:pic>
      <p:pic>
        <p:nvPicPr>
          <p:cNvPr id="10" name="yt_shape_1697708823481">
            <a:extLst>
              <a:ext uri="{FF2B5EF4-FFF2-40B4-BE49-F238E27FC236}">
                <a16:creationId xmlns:a16="http://schemas.microsoft.com/office/drawing/2014/main" id="{5A9C19F1-6909-A762-4AB3-A9E6C85361A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5923" y="2580994"/>
            <a:ext cx="793942" cy="793942"/>
          </a:xfrm>
          <a:prstGeom prst="rect">
            <a:avLst/>
          </a:prstGeom>
        </p:spPr>
      </p:pic>
      <p:pic>
        <p:nvPicPr>
          <p:cNvPr id="12" name="yt_shape_1697708823625">
            <a:extLst>
              <a:ext uri="{FF2B5EF4-FFF2-40B4-BE49-F238E27FC236}">
                <a16:creationId xmlns:a16="http://schemas.microsoft.com/office/drawing/2014/main" id="{8CDEB784-E50B-C196-58B1-75B16C246D4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2916" y="2580996"/>
            <a:ext cx="793939" cy="79393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597F4EC-60C3-FC57-D6C0-C4877A009ACC}"/>
              </a:ext>
            </a:extLst>
          </p:cNvPr>
          <p:cNvSpPr txBox="1"/>
          <p:nvPr/>
        </p:nvSpPr>
        <p:spPr>
          <a:xfrm>
            <a:off x="10279789" y="19912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4E1A54-2A18-D55D-5E5F-3B0DB3F944E3}"/>
              </a:ext>
            </a:extLst>
          </p:cNvPr>
          <p:cNvSpPr txBox="1"/>
          <p:nvPr/>
        </p:nvSpPr>
        <p:spPr>
          <a:xfrm>
            <a:off x="2126508" y="391786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540000" y="2058182"/>
            <a:ext cx="244233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1824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497" name="yt_image_1349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8182"/>
            <a:ext cx="2418172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0" name="yt_shape_13500"/>
          <p:cNvSpPr txBox="1"/>
          <p:nvPr/>
        </p:nvSpPr>
        <p:spPr>
          <a:xfrm>
            <a:off x="540000" y="275005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判定位置关系时出错</a:t>
            </a:r>
          </a:p>
        </p:txBody>
      </p:sp>
      <p:sp>
        <p:nvSpPr>
          <p:cNvPr id="13501" name="yt_shape_13501"/>
          <p:cNvSpPr txBox="1"/>
          <p:nvPr/>
        </p:nvSpPr>
        <p:spPr>
          <a:xfrm>
            <a:off x="540119" y="32496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到同一平面内直线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02" name="yt_table_135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5304668"/>
              </p:ext>
            </p:extLst>
          </p:nvPr>
        </p:nvGraphicFramePr>
        <p:xfrm>
          <a:off x="540000" y="4209051"/>
          <a:ext cx="48279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相交或相离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pic>
        <p:nvPicPr>
          <p:cNvPr id="3" name="yt_shape_1697708824371">
            <a:extLst>
              <a:ext uri="{FF2B5EF4-FFF2-40B4-BE49-F238E27FC236}">
                <a16:creationId xmlns:a16="http://schemas.microsoft.com/office/drawing/2014/main" id="{58296E13-56B5-4EC4-970C-A94FC00688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8937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1EC8C1-C3DD-BFFD-4263-0B3C9039B074}"/>
              </a:ext>
            </a:extLst>
          </p:cNvPr>
          <p:cNvSpPr txBox="1"/>
          <p:nvPr/>
        </p:nvSpPr>
        <p:spPr>
          <a:xfrm>
            <a:off x="2431308" y="36782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4" name="yt_shape_13504"/>
          <p:cNvSpPr txBox="1"/>
          <p:nvPr/>
        </p:nvSpPr>
        <p:spPr>
          <a:xfrm>
            <a:off x="540000" y="1802074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不注意分类讨论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05" name="yt_shape_13505"/>
              <p:cNvSpPr txBox="1"/>
              <p:nvPr/>
            </p:nvSpPr>
            <p:spPr>
              <a:xfrm>
                <a:off x="540119" y="2301639"/>
                <a:ext cx="11111999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轴分别交于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个单位的速度向右作平移运动，当移动时间为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恰好与圆相切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505" name="yt_shape_1350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01639"/>
                <a:ext cx="11111999" cy="1435521"/>
              </a:xfrm>
              <a:prstGeom prst="rect">
                <a:avLst/>
              </a:prstGeom>
              <a:blipFill>
                <a:blip r:embed="rId2"/>
                <a:stretch>
                  <a:fillRect l="-1701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07" name="yt_image_13507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600" y="3940312"/>
            <a:ext cx="1524799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24548">
            <a:extLst>
              <a:ext uri="{FF2B5EF4-FFF2-40B4-BE49-F238E27FC236}">
                <a16:creationId xmlns:a16="http://schemas.microsoft.com/office/drawing/2014/main" id="{8B924FB6-0DB5-0051-3259-C4016B4E61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140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85A97B3-FFBE-196F-5532-43EBDDB3DE50}"/>
                  </a:ext>
                </a:extLst>
              </p:cNvPr>
              <p:cNvSpPr txBox="1"/>
              <p:nvPr/>
            </p:nvSpPr>
            <p:spPr>
              <a:xfrm>
                <a:off x="7308107" y="2649371"/>
                <a:ext cx="36601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）或（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7, 'hasSerialNum': 1, 'mathAnswerShape': 1}">
                <a:extLst>
                  <a:ext uri="{FF2B5EF4-FFF2-40B4-BE49-F238E27FC236}">
                    <a16:creationId xmlns:a16="http://schemas.microsoft.com/office/drawing/2014/main" id="{385A97B3-FFBE-196F-5532-43EBDDB3D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107" y="2649371"/>
                <a:ext cx="3660140" cy="615392"/>
              </a:xfrm>
              <a:prstGeom prst="rect">
                <a:avLst/>
              </a:prstGeom>
              <a:blipFill>
                <a:blip r:embed="rId5"/>
                <a:stretch>
                  <a:fillRect l="-2667" r="-250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9" name="yt_shape_13509"/>
          <p:cNvSpPr txBox="1"/>
          <p:nvPr/>
        </p:nvSpPr>
        <p:spPr>
          <a:xfrm>
            <a:off x="540000" y="3126428"/>
            <a:ext cx="814004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混淆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弧所对的圆周角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弦所对的圆周角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510" name="yt_shape_13510"/>
              <p:cNvSpPr txBox="1"/>
              <p:nvPr/>
            </p:nvSpPr>
            <p:spPr>
              <a:xfrm>
                <a:off x="540000" y="3625993"/>
                <a:ext cx="1077551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圆的一条弦长等于半径的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倍，则此弦所对的圆周角的度数为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10" name="yt_shape_13510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5993"/>
                <a:ext cx="10775514" cy="465577"/>
              </a:xfrm>
              <a:prstGeom prst="rect">
                <a:avLst/>
              </a:prstGeom>
              <a:blipFill>
                <a:blip r:embed="rId2"/>
                <a:stretch>
                  <a:fillRect l="-1754" t="-5263" r="-79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824771">
            <a:extLst>
              <a:ext uri="{FF2B5EF4-FFF2-40B4-BE49-F238E27FC236}">
                <a16:creationId xmlns:a16="http://schemas.microsoft.com/office/drawing/2014/main" id="{E07E224D-FADE-6EDD-5090-D854ED26C3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657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A35145-CE1F-C340-28BA-A429EE0CF91B}"/>
              </a:ext>
            </a:extLst>
          </p:cNvPr>
          <p:cNvSpPr txBox="1"/>
          <p:nvPr/>
        </p:nvSpPr>
        <p:spPr>
          <a:xfrm>
            <a:off x="9429015" y="3579187"/>
            <a:ext cx="1491362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3" name="yt_shape_13513"/>
          <p:cNvSpPr txBox="1"/>
          <p:nvPr/>
        </p:nvSpPr>
        <p:spPr>
          <a:xfrm>
            <a:off x="540000" y="1007263"/>
            <a:ext cx="2410596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150" b="0" i="0" u="none" spc="1801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12" name="yt_image_1351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7263"/>
            <a:ext cx="2385180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5" name="yt_shape_13515"/>
          <p:cNvSpPr txBox="1"/>
          <p:nvPr/>
        </p:nvSpPr>
        <p:spPr>
          <a:xfrm>
            <a:off x="540119" y="169341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与三条线段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</a:p>
        </p:txBody>
      </p:sp>
      <p:pic>
        <p:nvPicPr>
          <p:cNvPr id="13516" name="yt_image_135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574971"/>
            <a:ext cx="1716746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18" name="yt_shape_13518"/>
          <p:cNvSpPr txBox="1"/>
          <p:nvPr/>
        </p:nvSpPr>
        <p:spPr>
          <a:xfrm>
            <a:off x="507187" y="3245981"/>
            <a:ext cx="40171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523">
                <a:extLst>
                  <a:ext uri="{FF2B5EF4-FFF2-40B4-BE49-F238E27FC236}">
                    <a16:creationId xmlns:a16="http://schemas.microsoft.com/office/drawing/2014/main" id="{7EDBBA5D-300D-61E2-EF50-F6A4C43C293B}"/>
                  </a:ext>
                </a:extLst>
              </p:cNvPr>
              <p:cNvSpPr txBox="1"/>
              <p:nvPr/>
            </p:nvSpPr>
            <p:spPr>
              <a:xfrm>
                <a:off x="479376" y="3610535"/>
                <a:ext cx="5527154" cy="24268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3523">
                <a:extLst>
                  <a:ext uri="{FF2B5EF4-FFF2-40B4-BE49-F238E27FC236}">
                    <a16:creationId xmlns:a16="http://schemas.microsoft.com/office/drawing/2014/main" id="{7EDBBA5D-300D-61E2-EF50-F6A4C43C29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610535"/>
                <a:ext cx="5527154" cy="2426883"/>
              </a:xfrm>
              <a:prstGeom prst="rect">
                <a:avLst/>
              </a:prstGeom>
              <a:blipFill>
                <a:blip r:embed="rId4"/>
                <a:stretch>
                  <a:fillRect l="-3422" r="-2097" b="-70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EA7E9E-CB62-25A7-7D80-7440602C8FC4}"/>
                  </a:ext>
                </a:extLst>
              </p:cNvPr>
              <p:cNvSpPr txBox="1"/>
              <p:nvPr/>
            </p:nvSpPr>
            <p:spPr>
              <a:xfrm>
                <a:off x="389365" y="3563729"/>
                <a:ext cx="468585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）证明：在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EA7E9E-CB62-25A7-7D80-7440602C8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563729"/>
                <a:ext cx="4685855" cy="646189"/>
              </a:xfrm>
              <a:prstGeom prst="rect">
                <a:avLst/>
              </a:prstGeom>
              <a:blipFill>
                <a:blip r:embed="rId5"/>
                <a:stretch>
                  <a:fillRect l="-2081" r="-1951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6BDF2564-629C-84B1-D8C8-86F8EFEAF772}"/>
              </a:ext>
            </a:extLst>
          </p:cNvPr>
          <p:cNvSpPr txBox="1"/>
          <p:nvPr/>
        </p:nvSpPr>
        <p:spPr>
          <a:xfrm>
            <a:off x="389365" y="4116306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50FDEDD-7394-F58F-EFFF-DDFCB0E868D0}"/>
              </a:ext>
            </a:extLst>
          </p:cNvPr>
          <p:cNvSpPr txBox="1"/>
          <p:nvPr/>
        </p:nvSpPr>
        <p:spPr>
          <a:xfrm>
            <a:off x="389365" y="459179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2D5D91-024F-DAB1-FF0B-B6C3BA2B77D6}"/>
              </a:ext>
            </a:extLst>
          </p:cNvPr>
          <p:cNvSpPr txBox="1"/>
          <p:nvPr/>
        </p:nvSpPr>
        <p:spPr>
          <a:xfrm>
            <a:off x="389365" y="5067282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E9CF711-B714-2323-8AC8-A56A0C7F10E2}"/>
              </a:ext>
            </a:extLst>
          </p:cNvPr>
          <p:cNvSpPr txBox="1"/>
          <p:nvPr/>
        </p:nvSpPr>
        <p:spPr>
          <a:xfrm>
            <a:off x="389365" y="5542770"/>
            <a:ext cx="2558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40269AED-E0C8-1AA6-89B5-680960C977F3}"/>
              </a:ext>
            </a:extLst>
          </p:cNvPr>
          <p:cNvSpPr txBox="1"/>
          <p:nvPr/>
        </p:nvSpPr>
        <p:spPr>
          <a:xfrm>
            <a:off x="623392" y="2420888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1473C3-7C23-B2F5-90E1-9A8E6FB17A5F}"/>
              </a:ext>
            </a:extLst>
          </p:cNvPr>
          <p:cNvSpPr txBox="1"/>
          <p:nvPr/>
        </p:nvSpPr>
        <p:spPr>
          <a:xfrm>
            <a:off x="623392" y="2896376"/>
            <a:ext cx="3543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B4E7ED-D465-34BD-9E45-4FBA531A1F1F}"/>
              </a:ext>
            </a:extLst>
          </p:cNvPr>
          <p:cNvSpPr txBox="1"/>
          <p:nvPr/>
        </p:nvSpPr>
        <p:spPr>
          <a:xfrm>
            <a:off x="623392" y="3371864"/>
            <a:ext cx="6322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D18C687-F1FA-196A-3F2F-6D6B45431754}"/>
              </a:ext>
            </a:extLst>
          </p:cNvPr>
          <p:cNvSpPr txBox="1"/>
          <p:nvPr/>
        </p:nvSpPr>
        <p:spPr>
          <a:xfrm>
            <a:off x="623392" y="3847352"/>
            <a:ext cx="485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3BB1372-3B91-CF1D-4013-02AE79437736}"/>
              </a:ext>
            </a:extLst>
          </p:cNvPr>
          <p:cNvSpPr txBox="1"/>
          <p:nvPr/>
        </p:nvSpPr>
        <p:spPr>
          <a:xfrm>
            <a:off x="623392" y="4322840"/>
            <a:ext cx="5741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03273E-1D2B-6504-F660-F57F5880D5D4}"/>
              </a:ext>
            </a:extLst>
          </p:cNvPr>
          <p:cNvSpPr txBox="1"/>
          <p:nvPr/>
        </p:nvSpPr>
        <p:spPr>
          <a:xfrm>
            <a:off x="623392" y="4798328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E525BE-8A4B-65DE-BF35-818CF3C56169}"/>
              </a:ext>
            </a:extLst>
          </p:cNvPr>
          <p:cNvSpPr txBox="1"/>
          <p:nvPr/>
        </p:nvSpPr>
        <p:spPr>
          <a:xfrm>
            <a:off x="623392" y="5273816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44A4A0-22F1-19C0-BFCB-8DBA7C5E1476}"/>
                  </a:ext>
                </a:extLst>
              </p:cNvPr>
              <p:cNvSpPr txBox="1"/>
              <p:nvPr/>
            </p:nvSpPr>
            <p:spPr>
              <a:xfrm>
                <a:off x="3604501" y="4532099"/>
                <a:ext cx="2541017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D44A4A0-22F1-19C0-BFCB-8DBA7C5E14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4501" y="4532099"/>
                <a:ext cx="2541017" cy="16116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30824B9-CDBD-3C59-7C89-B2EE7B505AC7}"/>
              </a:ext>
            </a:extLst>
          </p:cNvPr>
          <p:cNvSpPr txBox="1"/>
          <p:nvPr/>
        </p:nvSpPr>
        <p:spPr>
          <a:xfrm>
            <a:off x="622927" y="6029918"/>
            <a:ext cx="290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14B473A-A07A-2EFB-5391-369B7C0871D9}"/>
              </a:ext>
            </a:extLst>
          </p:cNvPr>
          <p:cNvSpPr txBox="1"/>
          <p:nvPr/>
        </p:nvSpPr>
        <p:spPr>
          <a:xfrm>
            <a:off x="3431704" y="6029918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B0BD27-C56D-756A-47D3-1D4FB3FCBBF3}"/>
              </a:ext>
            </a:extLst>
          </p:cNvPr>
          <p:cNvSpPr txBox="1"/>
          <p:nvPr/>
        </p:nvSpPr>
        <p:spPr>
          <a:xfrm>
            <a:off x="4079776" y="6029918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3519">
            <a:extLst>
              <a:ext uri="{FF2B5EF4-FFF2-40B4-BE49-F238E27FC236}">
                <a16:creationId xmlns:a16="http://schemas.microsoft.com/office/drawing/2014/main" id="{D476A481-C770-6FC5-05E3-982C338FB8C0}"/>
              </a:ext>
            </a:extLst>
          </p:cNvPr>
          <p:cNvSpPr txBox="1"/>
          <p:nvPr/>
        </p:nvSpPr>
        <p:spPr>
          <a:xfrm>
            <a:off x="781348" y="889539"/>
            <a:ext cx="2282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" name="yt_shape_13520">
            <a:extLst>
              <a:ext uri="{FF2B5EF4-FFF2-40B4-BE49-F238E27FC236}">
                <a16:creationId xmlns:a16="http://schemas.microsoft.com/office/drawing/2014/main" id="{4BDAB41F-F6E4-94FE-F297-71D438B51958}"/>
              </a:ext>
            </a:extLst>
          </p:cNvPr>
          <p:cNvSpPr txBox="1"/>
          <p:nvPr/>
        </p:nvSpPr>
        <p:spPr>
          <a:xfrm>
            <a:off x="781348" y="1368842"/>
            <a:ext cx="36756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3521">
                <a:extLst>
                  <a:ext uri="{FF2B5EF4-FFF2-40B4-BE49-F238E27FC236}">
                    <a16:creationId xmlns:a16="http://schemas.microsoft.com/office/drawing/2014/main" id="{64220B16-EB4B-48C8-9A30-1BD13B7C83D1}"/>
                  </a:ext>
                </a:extLst>
              </p:cNvPr>
              <p:cNvSpPr txBox="1"/>
              <p:nvPr/>
            </p:nvSpPr>
            <p:spPr>
              <a:xfrm>
                <a:off x="781348" y="1832150"/>
                <a:ext cx="5745163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" name="yt_shape_13521">
                <a:extLst>
                  <a:ext uri="{FF2B5EF4-FFF2-40B4-BE49-F238E27FC236}">
                    <a16:creationId xmlns:a16="http://schemas.microsoft.com/office/drawing/2014/main" id="{64220B16-EB4B-48C8-9A30-1BD13B7C8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348" y="1832150"/>
                <a:ext cx="5745163" cy="639855"/>
              </a:xfrm>
              <a:prstGeom prst="rect">
                <a:avLst/>
              </a:prstGeom>
              <a:blipFill>
                <a:blip r:embed="rId3"/>
                <a:stretch>
                  <a:fillRect l="-3181" r="-243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27" name="yt_shape_13527"/>
              <p:cNvSpPr txBox="1"/>
              <p:nvPr/>
            </p:nvSpPr>
            <p:spPr>
              <a:xfrm>
                <a:off x="540000" y="1027534"/>
                <a:ext cx="8568308" cy="4726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已证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527" name="yt_shape_13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27534"/>
                <a:ext cx="8568308" cy="4726550"/>
              </a:xfrm>
              <a:prstGeom prst="rect">
                <a:avLst/>
              </a:prstGeom>
              <a:blipFill>
                <a:blip r:embed="rId2"/>
                <a:stretch>
                  <a:fillRect l="-2206" t="-1161" r="-1281" b="-1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E9BC15-9279-3F23-363C-E647CC0DADE4}"/>
              </a:ext>
            </a:extLst>
          </p:cNvPr>
          <p:cNvSpPr txBox="1"/>
          <p:nvPr/>
        </p:nvSpPr>
        <p:spPr>
          <a:xfrm>
            <a:off x="449989" y="980728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已证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501FBB-CDD3-8BC5-332F-7AD49842464A}"/>
                  </a:ext>
                </a:extLst>
              </p:cNvPr>
              <p:cNvSpPr txBox="1"/>
              <p:nvPr/>
            </p:nvSpPr>
            <p:spPr>
              <a:xfrm>
                <a:off x="449989" y="1456216"/>
                <a:ext cx="59554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501FBB-CDD3-8BC5-332F-7AD498424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56216"/>
                <a:ext cx="5955411" cy="766077"/>
              </a:xfrm>
              <a:prstGeom prst="rect">
                <a:avLst/>
              </a:prstGeom>
              <a:blipFill>
                <a:blip r:embed="rId3"/>
                <a:stretch>
                  <a:fillRect l="-1638" r="-16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36FEFB4-C704-6707-3438-1E6843094B66}"/>
              </a:ext>
            </a:extLst>
          </p:cNvPr>
          <p:cNvSpPr txBox="1"/>
          <p:nvPr/>
        </p:nvSpPr>
        <p:spPr>
          <a:xfrm>
            <a:off x="449989" y="2128681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2FA31C-4128-6F3E-1383-E19D67046B5C}"/>
              </a:ext>
            </a:extLst>
          </p:cNvPr>
          <p:cNvSpPr txBox="1"/>
          <p:nvPr/>
        </p:nvSpPr>
        <p:spPr>
          <a:xfrm>
            <a:off x="449989" y="2604169"/>
            <a:ext cx="4867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5677A2-3DAC-5E44-670B-EC94AE0C1B66}"/>
              </a:ext>
            </a:extLst>
          </p:cNvPr>
          <p:cNvSpPr txBox="1"/>
          <p:nvPr/>
        </p:nvSpPr>
        <p:spPr>
          <a:xfrm>
            <a:off x="449989" y="3079657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028C6C4-3334-89FC-06DD-E8FBEDBC63BD}"/>
              </a:ext>
            </a:extLst>
          </p:cNvPr>
          <p:cNvSpPr txBox="1"/>
          <p:nvPr/>
        </p:nvSpPr>
        <p:spPr>
          <a:xfrm>
            <a:off x="449989" y="3555145"/>
            <a:ext cx="441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6B8BCE-581C-C92D-C5E9-8DEBACF51341}"/>
              </a:ext>
            </a:extLst>
          </p:cNvPr>
          <p:cNvSpPr txBox="1"/>
          <p:nvPr/>
        </p:nvSpPr>
        <p:spPr>
          <a:xfrm>
            <a:off x="449989" y="4030633"/>
            <a:ext cx="301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B0FE8A-0B61-12CA-E956-75F4EE6E6321}"/>
                  </a:ext>
                </a:extLst>
              </p:cNvPr>
              <p:cNvSpPr txBox="1"/>
              <p:nvPr/>
            </p:nvSpPr>
            <p:spPr>
              <a:xfrm>
                <a:off x="449989" y="4506121"/>
                <a:ext cx="16407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3B0FE8A-0B61-12CA-E956-75F4EE6E6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6121"/>
                <a:ext cx="1640713" cy="615392"/>
              </a:xfrm>
              <a:prstGeom prst="rect">
                <a:avLst/>
              </a:prstGeom>
              <a:blipFill>
                <a:blip r:embed="rId4"/>
                <a:stretch>
                  <a:fillRect l="-5948" r="-594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753AEA-6D46-DE2E-7455-DC44D434F649}"/>
                  </a:ext>
                </a:extLst>
              </p:cNvPr>
              <p:cNvSpPr txBox="1"/>
              <p:nvPr/>
            </p:nvSpPr>
            <p:spPr>
              <a:xfrm>
                <a:off x="449989" y="5027901"/>
                <a:ext cx="8665528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的周长为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E753AEA-6D46-DE2E-7455-DC44D434F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27901"/>
                <a:ext cx="8665528" cy="727278"/>
              </a:xfrm>
              <a:prstGeom prst="rect">
                <a:avLst/>
              </a:prstGeom>
              <a:blipFill>
                <a:blip r:embed="rId5"/>
                <a:stretch>
                  <a:fillRect l="-1126" r="-11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119" y="22788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（泰安市中考）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51" name="yt_table_13451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160915"/>
                  </p:ext>
                </p:extLst>
              </p:nvPr>
            </p:nvGraphicFramePr>
            <p:xfrm>
              <a:off x="540000" y="3238251"/>
              <a:ext cx="4556697" cy="92214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451" name="yt_table_13451_skip" descr="{&quot;rangeId&quot;:4,&quot;type&quot;:&quot;Option&quot;,&quot;drawing&quot;:[&quot;yt_shape_13448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160915"/>
                  </p:ext>
                </p:extLst>
              </p:nvPr>
            </p:nvGraphicFramePr>
            <p:xfrm>
              <a:off x="540000" y="3238251"/>
              <a:ext cx="4556697" cy="922148"/>
            </p:xfrm>
            <a:graphic>
              <a:graphicData uri="http://schemas.openxmlformats.org/drawingml/2006/table">
                <a:tbl>
                  <a:tblPr/>
                  <a:tblGrid>
                    <a:gridCol w="2791270">
                      <a:extLst>
                        <a:ext uri="{9D8B030D-6E8A-4147-A177-3AD203B41FA5}">
                          <a16:colId xmlns:a16="http://schemas.microsoft.com/office/drawing/2014/main" val="10484"/>
                        </a:ext>
                      </a:extLst>
                    </a:gridCol>
                    <a:gridCol w="1765427">
                      <a:extLst>
                        <a:ext uri="{9D8B030D-6E8A-4147-A177-3AD203B41FA5}">
                          <a16:colId xmlns:a16="http://schemas.microsoft.com/office/drawing/2014/main" val="10485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63181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8276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0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63181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48" name="yt_shape_13448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77158" y="3238251"/>
            <a:ext cx="1272605" cy="1701306"/>
            <a:chOff x="0" y="0"/>
            <a:chExt cx="1272605" cy="1701306"/>
          </a:xfrm>
        </p:grpSpPr>
        <p:pic>
          <p:nvPicPr>
            <p:cNvPr id="2" name="yt_image_1344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72605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0" name="yt_shape_13450"/>
            <p:cNvSpPr txBox="1"/>
            <p:nvPr/>
          </p:nvSpPr>
          <p:spPr>
            <a:xfrm>
              <a:off x="103021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CA0B29-C5A9-732D-4109-8874270D5A1F}"/>
              </a:ext>
            </a:extLst>
          </p:cNvPr>
          <p:cNvSpPr txBox="1"/>
          <p:nvPr/>
        </p:nvSpPr>
        <p:spPr>
          <a:xfrm>
            <a:off x="5736483" y="27074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000" y="1694028"/>
            <a:ext cx="25487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</a:t>
            </a:r>
          </a:p>
        </p:txBody>
      </p:sp>
      <p:sp>
        <p:nvSpPr>
          <p:cNvPr id="13453" name="yt_shape_13453"/>
          <p:cNvSpPr txBox="1"/>
          <p:nvPr/>
        </p:nvSpPr>
        <p:spPr>
          <a:xfrm>
            <a:off x="540119" y="217333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如图是一位同学从照片上剪切下来的海上日出时的画面，图上太阳与海平线交于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两点，他测得图上圆的半径为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若从目前太阳所处位置到太阳完全跳出海平面的时间为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分钟，则图上太阳升起的速度为（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57" name="yt_table_13457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971387"/>
              </p:ext>
            </p:extLst>
          </p:nvPr>
        </p:nvGraphicFramePr>
        <p:xfrm>
          <a:off x="540000" y="3612897"/>
          <a:ext cx="5453380" cy="950976"/>
        </p:xfrm>
        <a:graphic>
          <a:graphicData uri="http://schemas.openxmlformats.org/drawingml/2006/table">
            <a:tbl>
              <a:tblPr/>
              <a:tblGrid>
                <a:gridCol w="319278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厘米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3454" name="yt_shape_13454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6206" y="3612897"/>
            <a:ext cx="1993716" cy="1492137"/>
            <a:chOff x="0" y="0"/>
            <a:chExt cx="1993716" cy="1492137"/>
          </a:xfrm>
        </p:grpSpPr>
        <p:pic>
          <p:nvPicPr>
            <p:cNvPr id="2" name="yt_image_134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3716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56" name="yt_shape_13456"/>
            <p:cNvSpPr txBox="1"/>
            <p:nvPr/>
          </p:nvSpPr>
          <p:spPr>
            <a:xfrm>
              <a:off x="463577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3792">
            <a:extLst>
              <a:ext uri="{FF2B5EF4-FFF2-40B4-BE49-F238E27FC236}">
                <a16:creationId xmlns:a16="http://schemas.microsoft.com/office/drawing/2014/main" id="{2FDB1BD1-FF22-A4A5-22FD-8CA9155707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50250"/>
            <a:ext cx="1000317" cy="31192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602341D-CAB7-F399-56EB-0DAC0EC8740A}"/>
              </a:ext>
            </a:extLst>
          </p:cNvPr>
          <p:cNvSpPr txBox="1"/>
          <p:nvPr/>
        </p:nvSpPr>
        <p:spPr>
          <a:xfrm>
            <a:off x="9441707" y="30775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0" name="yt_shape_13460"/>
          <p:cNvSpPr txBox="1"/>
          <p:nvPr/>
        </p:nvSpPr>
        <p:spPr>
          <a:xfrm>
            <a:off x="540119" y="21748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464" name="yt_table_134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2012455"/>
              </p:ext>
            </p:extLst>
          </p:nvPr>
        </p:nvGraphicFramePr>
        <p:xfrm>
          <a:off x="540000" y="3134261"/>
          <a:ext cx="8592313" cy="475488"/>
        </p:xfrm>
        <a:graphic>
          <a:graphicData uri="http://schemas.openxmlformats.org/drawingml/2006/table">
            <a:tbl>
              <a:tblPr/>
              <a:tblGrid>
                <a:gridCol w="2381377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4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grpSp>
        <p:nvGrpSpPr>
          <p:cNvPr id="13461" name="yt_shape_13461_skip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71157" y="3134261"/>
            <a:ext cx="2078784" cy="1909332"/>
            <a:chOff x="0" y="0"/>
            <a:chExt cx="2078784" cy="1909332"/>
          </a:xfrm>
        </p:grpSpPr>
        <p:pic>
          <p:nvPicPr>
            <p:cNvPr id="2" name="yt_image_1346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78784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3" name="yt_shape_13463"/>
            <p:cNvSpPr txBox="1"/>
            <p:nvPr/>
          </p:nvSpPr>
          <p:spPr>
            <a:xfrm>
              <a:off x="506111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31BA49-CA5B-5935-FEF6-79597DE663DD}"/>
              </a:ext>
            </a:extLst>
          </p:cNvPr>
          <p:cNvSpPr txBox="1"/>
          <p:nvPr/>
        </p:nvSpPr>
        <p:spPr>
          <a:xfrm>
            <a:off x="3920383" y="26035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3459">
            <a:extLst>
              <a:ext uri="{FF2B5EF4-FFF2-40B4-BE49-F238E27FC236}">
                <a16:creationId xmlns:a16="http://schemas.microsoft.com/office/drawing/2014/main" id="{A73E7D3D-2EF3-4B90-E9A3-CB8E6BCD85B6}"/>
              </a:ext>
            </a:extLst>
          </p:cNvPr>
          <p:cNvSpPr txBox="1"/>
          <p:nvPr/>
        </p:nvSpPr>
        <p:spPr>
          <a:xfrm>
            <a:off x="549381" y="1567026"/>
            <a:ext cx="37798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切线的性质与判定</a:t>
            </a:r>
          </a:p>
        </p:txBody>
      </p:sp>
      <p:pic>
        <p:nvPicPr>
          <p:cNvPr id="5" name="yt_shape_1697708823962">
            <a:extLst>
              <a:ext uri="{FF2B5EF4-FFF2-40B4-BE49-F238E27FC236}">
                <a16:creationId xmlns:a16="http://schemas.microsoft.com/office/drawing/2014/main" id="{F98C60AB-7BB2-F75C-C667-63A7E3625E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81" y="1623248"/>
            <a:ext cx="1000317" cy="31192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6" name="yt_shape_13466"/>
          <p:cNvSpPr txBox="1"/>
          <p:nvPr/>
        </p:nvSpPr>
        <p:spPr>
          <a:xfrm>
            <a:off x="540119" y="20461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70" name="yt_shape_13470"/>
          <p:cNvSpPr txBox="1"/>
          <p:nvPr/>
        </p:nvSpPr>
        <p:spPr>
          <a:xfrm>
            <a:off x="540000" y="48491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7" name="yt_shape_13467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0176" y="3157997"/>
            <a:ext cx="1511647" cy="1640727"/>
            <a:chOff x="0" y="0"/>
            <a:chExt cx="1511647" cy="1640727"/>
          </a:xfrm>
        </p:grpSpPr>
        <p:pic>
          <p:nvPicPr>
            <p:cNvPr id="2" name="yt_image_1346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1647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9" name="yt_shape_13469"/>
            <p:cNvSpPr txBox="1"/>
            <p:nvPr/>
          </p:nvSpPr>
          <p:spPr>
            <a:xfrm>
              <a:off x="222542" y="128072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103AF5B-3124-E276-A5A5-643F31D5BECE}"/>
              </a:ext>
            </a:extLst>
          </p:cNvPr>
          <p:cNvSpPr txBox="1"/>
          <p:nvPr/>
        </p:nvSpPr>
        <p:spPr>
          <a:xfrm>
            <a:off x="6447683" y="2474880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1" name="yt_shape_13471"/>
              <p:cNvSpPr txBox="1"/>
              <p:nvPr/>
            </p:nvSpPr>
            <p:spPr>
              <a:xfrm>
                <a:off x="540119" y="1329450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（岳阳市中考）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为弦，点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为切点的切线与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1" name="yt_shape_13471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9450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b="-19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6" name="yt_shape_13476"/>
          <p:cNvSpPr txBox="1"/>
          <p:nvPr/>
        </p:nvSpPr>
        <p:spPr>
          <a:xfrm>
            <a:off x="540000" y="43339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73" name="yt_shape_13473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8997" y="2515948"/>
            <a:ext cx="1694005" cy="1767600"/>
            <a:chOff x="0" y="0"/>
            <a:chExt cx="1694005" cy="1767600"/>
          </a:xfrm>
        </p:grpSpPr>
        <p:pic>
          <p:nvPicPr>
            <p:cNvPr id="2" name="yt_image_1347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4005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5" name="yt_shape_13475"/>
            <p:cNvSpPr txBox="1"/>
            <p:nvPr/>
          </p:nvSpPr>
          <p:spPr>
            <a:xfrm>
              <a:off x="313721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477" name="yt_shape_13477"/>
              <p:cNvSpPr txBox="1"/>
              <p:nvPr/>
            </p:nvSpPr>
            <p:spPr>
              <a:xfrm>
                <a:off x="540000" y="4707386"/>
                <a:ext cx="8654036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7" name="yt_shape_13477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07386"/>
                <a:ext cx="8654036" cy="487634"/>
              </a:xfrm>
              <a:prstGeom prst="rect">
                <a:avLst/>
              </a:prstGeom>
              <a:blipFill>
                <a:blip r:embed="rId4"/>
                <a:stretch>
                  <a:fillRect l="-2185" r="-1198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79" name="yt_shape_13479"/>
              <p:cNvSpPr txBox="1"/>
              <p:nvPr/>
            </p:nvSpPr>
            <p:spPr>
              <a:xfrm>
                <a:off x="540000" y="5245808"/>
                <a:ext cx="3860480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9" name="yt_shape_13479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45808"/>
                <a:ext cx="3860480" cy="642740"/>
              </a:xfrm>
              <a:prstGeom prst="rect">
                <a:avLst/>
              </a:prstGeom>
              <a:blipFill>
                <a:blip r:embed="rId5"/>
                <a:stretch>
                  <a:fillRect l="-4897" r="-379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34E577D-39FE-C6BF-5A53-BD98DBC3ACFA}"/>
              </a:ext>
            </a:extLst>
          </p:cNvPr>
          <p:cNvSpPr txBox="1"/>
          <p:nvPr/>
        </p:nvSpPr>
        <p:spPr>
          <a:xfrm>
            <a:off x="6121555" y="4660580"/>
            <a:ext cx="486474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E19C9C-0383-8E16-D4C7-7F7C6EF2968E}"/>
                  </a:ext>
                </a:extLst>
              </p:cNvPr>
              <p:cNvSpPr txBox="1"/>
              <p:nvPr/>
            </p:nvSpPr>
            <p:spPr>
              <a:xfrm>
                <a:off x="3763546" y="5199002"/>
                <a:ext cx="30867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41E19C9C-0383-8E16-D4C7-7F7C6EF296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3546" y="5199002"/>
                <a:ext cx="308674" cy="7301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3A50EF6-FCCC-E897-2188-E9B18D17B732}"/>
              </a:ext>
            </a:extLst>
          </p:cNvPr>
          <p:cNvCxnSpPr/>
          <p:nvPr/>
        </p:nvCxnSpPr>
        <p:spPr>
          <a:xfrm>
            <a:off x="3548757" y="5901382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1" name="yt_shape_13481"/>
          <p:cNvSpPr txBox="1"/>
          <p:nvPr/>
        </p:nvSpPr>
        <p:spPr>
          <a:xfrm>
            <a:off x="540000" y="1744248"/>
            <a:ext cx="34721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250" b="0" i="0" u="none">
                <a:noFill/>
                <a:effectLst/>
                <a:latin typeface="Times New Roman" pitchFamily="22"/>
                <a:ea typeface="Times New Roman" pitchFamily="22"/>
                <a:cs typeface="宋体" pitchFamily="2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弧长、扇形面积</a:t>
            </a:r>
          </a:p>
        </p:txBody>
      </p:sp>
      <p:sp>
        <p:nvSpPr>
          <p:cNvPr id="13482" name="yt_shape_13482"/>
          <p:cNvSpPr txBox="1"/>
          <p:nvPr/>
        </p:nvSpPr>
        <p:spPr>
          <a:xfrm>
            <a:off x="540119" y="222355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如图，公园内有一个半径为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米的圆形草坪，从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地有观赏路（劣弧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）和便民路（线段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是圆上的点，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小强从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，走便民路比走观赏路少走（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486" name="yt_table_13486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7394088"/>
                  </p:ext>
                </p:extLst>
              </p:nvPr>
            </p:nvGraphicFramePr>
            <p:xfrm>
              <a:off x="540000" y="3663117"/>
              <a:ext cx="7226872" cy="922148"/>
            </p:xfrm>
            <a:graphic>
              <a:graphicData uri="http://schemas.openxmlformats.org/drawingml/2006/table">
                <a:tbl>
                  <a:tblPr/>
                  <a:tblGrid>
                    <a:gridCol w="3994595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3232277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6π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12π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486" name="yt_table_13486_skip" descr="{&quot;rangeId&quot;:11,&quot;type&quot;:&quot;Option&quot;,&quot;drawing&quot;:[&quot;yt_shape_13483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67394088"/>
                  </p:ext>
                </p:extLst>
              </p:nvPr>
            </p:nvGraphicFramePr>
            <p:xfrm>
              <a:off x="540000" y="3663117"/>
              <a:ext cx="7226872" cy="922148"/>
            </p:xfrm>
            <a:graphic>
              <a:graphicData uri="http://schemas.openxmlformats.org/drawingml/2006/table">
                <a:tbl>
                  <a:tblPr/>
                  <a:tblGrid>
                    <a:gridCol w="3994595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3232277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896" r="-80945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540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5263" r="-80945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3540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483" name="yt_shape_13483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2828" y="3663117"/>
            <a:ext cx="1496984" cy="1811034"/>
            <a:chOff x="0" y="0"/>
            <a:chExt cx="1496984" cy="1811034"/>
          </a:xfrm>
        </p:grpSpPr>
        <p:pic>
          <p:nvPicPr>
            <p:cNvPr id="2" name="yt_image_13483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6984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5" name="yt_shape_13485"/>
            <p:cNvSpPr txBox="1"/>
            <p:nvPr/>
          </p:nvSpPr>
          <p:spPr>
            <a:xfrm>
              <a:off x="215211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24173">
            <a:extLst>
              <a:ext uri="{FF2B5EF4-FFF2-40B4-BE49-F238E27FC236}">
                <a16:creationId xmlns:a16="http://schemas.microsoft.com/office/drawing/2014/main" id="{7D3C182B-BE9B-A9D4-1F3F-86E9571FD6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00470"/>
            <a:ext cx="1000317" cy="31192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D9D2157-E9A7-8E06-31CB-B2B6452D2CC1}"/>
              </a:ext>
            </a:extLst>
          </p:cNvPr>
          <p:cNvSpPr txBox="1"/>
          <p:nvPr/>
        </p:nvSpPr>
        <p:spPr>
          <a:xfrm>
            <a:off x="7116021" y="31277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7" name="yt_shape_13487"/>
          <p:cNvSpPr txBox="1"/>
          <p:nvPr/>
        </p:nvSpPr>
        <p:spPr>
          <a:xfrm>
            <a:off x="540119" y="19856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的半圆，绕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，此时点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91" name="yt_shape_13491"/>
          <p:cNvSpPr txBox="1"/>
          <p:nvPr/>
        </p:nvSpPr>
        <p:spPr>
          <a:xfrm>
            <a:off x="540000" y="49097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88" name="yt_shape_13488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0810" y="3097431"/>
            <a:ext cx="1510378" cy="1761885"/>
            <a:chOff x="0" y="0"/>
            <a:chExt cx="1510378" cy="1761885"/>
          </a:xfrm>
        </p:grpSpPr>
        <p:pic>
          <p:nvPicPr>
            <p:cNvPr id="2" name="yt_image_1348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0378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0" name="yt_shape_13490"/>
            <p:cNvSpPr txBox="1"/>
            <p:nvPr/>
          </p:nvSpPr>
          <p:spPr>
            <a:xfrm>
              <a:off x="221908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2091888-9FED-4821-93DC-A4FE2552BF35}"/>
              </a:ext>
            </a:extLst>
          </p:cNvPr>
          <p:cNvSpPr txBox="1"/>
          <p:nvPr/>
        </p:nvSpPr>
        <p:spPr>
          <a:xfrm>
            <a:off x="2888508" y="2414314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2" name="yt_shape_13492"/>
          <p:cNvSpPr txBox="1"/>
          <p:nvPr/>
        </p:nvSpPr>
        <p:spPr>
          <a:xfrm>
            <a:off x="540119" y="159778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，则下列结论正确的是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①③④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（写出所有正确结论的序号）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93" name="yt_shape_13493"/>
              <p:cNvSpPr txBox="1"/>
              <p:nvPr/>
            </p:nvSpPr>
            <p:spPr>
              <a:xfrm>
                <a:off x="540119" y="3037354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为线段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上一动点，则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有最大值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20.25.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93" name="yt_shape_13493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7354"/>
                <a:ext cx="11111999" cy="1107547"/>
              </a:xfrm>
              <a:prstGeom prst="rect">
                <a:avLst/>
              </a:prstGeom>
              <a:blipFill>
                <a:blip r:embed="rId2"/>
                <a:stretch>
                  <a:fillRect l="-1701" r="-27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95" name="yt_image_1349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1523" y="4348053"/>
            <a:ext cx="170895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E379BB-E30A-F383-CE17-5EDF2E51050E}"/>
              </a:ext>
            </a:extLst>
          </p:cNvPr>
          <p:cNvSpPr txBox="1"/>
          <p:nvPr/>
        </p:nvSpPr>
        <p:spPr>
          <a:xfrm>
            <a:off x="2278908" y="250195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①③④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1727</Words>
  <Application>Microsoft Office PowerPoint</Application>
  <PresentationFormat>宽屏</PresentationFormat>
  <Paragraphs>125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42</cp:revision>
  <dcterms:created xsi:type="dcterms:W3CDTF">2023-05-05T05:33:04Z</dcterms:created>
  <dcterms:modified xsi:type="dcterms:W3CDTF">2023-10-20T13:09:36Z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