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70" r:id="rId5"/>
    <p:sldId id="373" r:id="rId6"/>
    <p:sldId id="391" r:id="rId7"/>
    <p:sldId id="375" r:id="rId8"/>
    <p:sldId id="378" r:id="rId9"/>
    <p:sldId id="379" r:id="rId10"/>
    <p:sldId id="381" r:id="rId11"/>
    <p:sldId id="382" r:id="rId12"/>
    <p:sldId id="385" r:id="rId13"/>
    <p:sldId id="386" r:id="rId14"/>
    <p:sldId id="388" r:id="rId15"/>
    <p:sldId id="256" r:id="rId16"/>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67" d="100"/>
          <a:sy n="67" d="100"/>
        </p:scale>
        <p:origin x="86" y="96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50.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0.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0.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bin"/><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png"/><Relationship Id="rId1" Type="http://schemas.openxmlformats.org/officeDocument/2006/relationships/slideLayout" Target="../slideLayouts/slideLayout1.xml"/><Relationship Id="rId4" Type="http://schemas.openxmlformats.org/officeDocument/2006/relationships/image" Target="../media/image170.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4281" name="yt_image_14281" title="H_50.94">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2351147"/>
            <a:ext cx="4095468" cy="646938"/>
          </a:xfrm>
          <a:prstGeom prst="rect">
            <a:avLst/>
          </a:prstGeom>
          <a:noFill/>
          <a:extLst>
            <a:ext uri="{909E8E84-426E-40DD-AFC4-6F175D3DCCD1}">
              <a14:hiddenFill xmlns:a14="http://schemas.microsoft.com/office/drawing/2010/main">
                <a:solidFill>
                  <a:srgbClr val="FFFFFF"/>
                </a:solidFill>
              </a14:hiddenFill>
            </a:ext>
          </a:extLst>
        </p:spPr>
      </p:pic>
      <p:sp>
        <p:nvSpPr>
          <p:cNvPr id="14283" name="yt_shape_14283"/>
          <p:cNvSpPr txBox="1"/>
          <p:nvPr/>
        </p:nvSpPr>
        <p:spPr>
          <a:xfrm>
            <a:off x="540119" y="2997942"/>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当一次试验要涉及两个因素并且可能出现的结果数目较多时，为不重不漏地列出所有可能的结果，通常采用</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列表</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法或画</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树状图</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法</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当一次试验涉及三个或更多因素并且可能出现数目较多的等可能结果时，选用</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zh-CN" altLang="zh-CN" sz="2400" b="0" i="0" u="sng">
                <a:solidFill>
                  <a:srgbClr val="FF0000">
                    <a:alpha val="0"/>
                  </a:srgbClr>
                </a:solidFill>
                <a:effectLst/>
                <a:uFill>
                  <a:solidFill>
                    <a:srgbClr val="000000"/>
                  </a:solidFill>
                </a:uFill>
                <a:latin typeface="Times New Roman" pitchFamily="24"/>
                <a:ea typeface="黑体" pitchFamily="24"/>
                <a:cs typeface="宋体" pitchFamily="24"/>
              </a:rPr>
              <a:t>画树状图</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法求概率</a:t>
            </a:r>
            <a:r>
              <a:rPr lang="en-US" altLang="zh-CN" sz="2400" b="0" i="0" u="none">
                <a:solidFill>
                  <a:srgbClr val="000000"/>
                </a:solidFill>
                <a:effectLst/>
                <a:latin typeface="Times New Roman" pitchFamily="24"/>
                <a:ea typeface="Times New Roman" pitchFamily="24"/>
                <a:cs typeface="宋体" pitchFamily="24"/>
              </a:rPr>
              <a:t>.</a:t>
            </a:r>
          </a:p>
        </p:txBody>
      </p:sp>
      <p:sp>
        <p:nvSpPr>
          <p:cNvPr id="2" name="文本框 1">
            <a:extLst>
              <a:ext uri="{FF2B5EF4-FFF2-40B4-BE49-F238E27FC236}">
                <a16:creationId xmlns:a16="http://schemas.microsoft.com/office/drawing/2014/main" id="{F7F113DC-0769-C6F5-A666-CE2EE1813836}"/>
              </a:ext>
            </a:extLst>
          </p:cNvPr>
          <p:cNvSpPr txBox="1"/>
          <p:nvPr/>
        </p:nvSpPr>
        <p:spPr>
          <a:xfrm>
            <a:off x="4412508" y="3426624"/>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列表</a:t>
            </a:r>
            <a:endParaRPr lang="zh-CN" altLang="en-US">
              <a:solidFill>
                <a:srgbClr val="FF0000"/>
              </a:solidFill>
            </a:endParaRPr>
          </a:p>
        </p:txBody>
      </p:sp>
      <p:sp>
        <p:nvSpPr>
          <p:cNvPr id="3" name="文本框 2">
            <a:extLst>
              <a:ext uri="{FF2B5EF4-FFF2-40B4-BE49-F238E27FC236}">
                <a16:creationId xmlns:a16="http://schemas.microsoft.com/office/drawing/2014/main" id="{280E3EF6-A1A0-2AAF-604E-361A8CE4BE92}"/>
              </a:ext>
            </a:extLst>
          </p:cNvPr>
          <p:cNvSpPr txBox="1"/>
          <p:nvPr/>
        </p:nvSpPr>
        <p:spPr>
          <a:xfrm>
            <a:off x="6546107" y="3426624"/>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树状图</a:t>
            </a:r>
            <a:endParaRPr lang="zh-CN" altLang="en-US">
              <a:solidFill>
                <a:srgbClr val="FF0000"/>
              </a:solidFill>
            </a:endParaRPr>
          </a:p>
        </p:txBody>
      </p:sp>
      <p:sp>
        <p:nvSpPr>
          <p:cNvPr id="4" name="文本框 3">
            <a:extLst>
              <a:ext uri="{FF2B5EF4-FFF2-40B4-BE49-F238E27FC236}">
                <a16:creationId xmlns:a16="http://schemas.microsoft.com/office/drawing/2014/main" id="{80A204E1-B241-B04D-A445-1810077CFD5A}"/>
              </a:ext>
            </a:extLst>
          </p:cNvPr>
          <p:cNvSpPr txBox="1"/>
          <p:nvPr/>
        </p:nvSpPr>
        <p:spPr>
          <a:xfrm>
            <a:off x="1059708" y="4377600"/>
            <a:ext cx="1399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画树状图</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34" name="yt_shape_14334"/>
          <p:cNvSpPr txBox="1"/>
          <p:nvPr/>
        </p:nvSpPr>
        <p:spPr>
          <a:xfrm>
            <a:off x="3369962" y="1269620"/>
            <a:ext cx="5393271" cy="342210"/>
          </a:xfrm>
          <a:prstGeom prst="rect">
            <a:avLst/>
          </a:prstGeom>
        </p:spPr>
        <p:txBody>
          <a:bodyPr vert="horz" wrap="none" lIns="0" tIns="0" rIns="0" bIns="0" rtlCol="0">
            <a:spAutoFit/>
          </a:bodyPr>
          <a:lstStyle/>
          <a:p>
            <a:pPr algn="l" eaLnBrk="1" latinLnBrk="0" hangingPunct="0">
              <a:lnSpc>
                <a:spcPct val="129999"/>
              </a:lnSpc>
            </a:pPr>
            <a:r>
              <a:rPr lang="en-US" altLang="zh-CN" sz="1900" b="0" i="0" u="none" spc="41581">
                <a:solidFill>
                  <a:srgbClr val="1EE3CF"/>
                </a:solidFill>
                <a:effectLst/>
                <a:latin typeface="Times New Roman" pitchFamily="19"/>
                <a:ea typeface="宋体" pitchFamily="19"/>
                <a:cs typeface="宋体" pitchFamily="19"/>
              </a:rPr>
              <a:t> </a:t>
            </a:r>
          </a:p>
        </p:txBody>
      </p:sp>
      <p:pic>
        <p:nvPicPr>
          <p:cNvPr id="14333" name="yt_image_14333">
            <a:extLst>
              <a:ext uri="">
                <a16:creationId xmlns:a14="http://schemas.microsoft.com/office/drawing/2010/main" xmlns:a16="http://schemas.microsoft.com/office/drawing/2014/main" xmlns:m="http://schemas.openxmlformats.org/officeDocument/2006/math" xmlns:p14="http://schemas.microsoft.com/office/powerpoint/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3369962" y="1319019"/>
            <a:ext cx="5339892" cy="378333"/>
          </a:xfrm>
          <a:prstGeom prst="rect">
            <a:avLst/>
          </a:prstGeom>
          <a:noFill/>
          <a:extLst>
            <a:ext uri="{909E8E84-426E-40DD-AFC4-6F175D3DCCD1}">
              <a14:hiddenFill xmlns:a14="http://schemas.microsoft.com/office/drawing/2010/main">
                <a:solidFill>
                  <a:srgbClr val="FFFFFF"/>
                </a:solidFill>
              </a14:hiddenFill>
            </a:ext>
          </a:extLst>
        </p:spPr>
      </p:pic>
      <p:sp>
        <p:nvSpPr>
          <p:cNvPr id="14336" name="yt_shape_14336"/>
          <p:cNvSpPr txBox="1"/>
          <p:nvPr/>
        </p:nvSpPr>
        <p:spPr>
          <a:xfrm>
            <a:off x="5018782" y="1748045"/>
            <a:ext cx="2154436" cy="428515"/>
          </a:xfrm>
          <a:prstGeom prst="rect">
            <a:avLst/>
          </a:prstGeom>
        </p:spPr>
        <p:txBody>
          <a:bodyPr vert="horz" wrap="none" lIns="0" tIns="0" rIns="0" bIns="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黑体" pitchFamily="24"/>
                <a:cs typeface="宋体" pitchFamily="24"/>
              </a:rPr>
              <a:t>概率与几何综合</a:t>
            </a:r>
          </a:p>
        </p:txBody>
      </p:sp>
      <p:sp>
        <p:nvSpPr>
          <p:cNvPr id="14337" name="yt_shape_14337"/>
          <p:cNvSpPr txBox="1"/>
          <p:nvPr/>
        </p:nvSpPr>
        <p:spPr>
          <a:xfrm>
            <a:off x="540119" y="222734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楷体" pitchFamily="24"/>
                <a:cs typeface="宋体" pitchFamily="24"/>
              </a:rPr>
              <a:t>（易错题）</a:t>
            </a:r>
            <a:r>
              <a:rPr lang="zh-CN" altLang="zh-CN" sz="2400" b="0" i="0" u="none">
                <a:solidFill>
                  <a:srgbClr val="000000"/>
                </a:solidFill>
                <a:effectLst/>
                <a:latin typeface="Times New Roman" pitchFamily="24"/>
                <a:ea typeface="宋体" pitchFamily="24"/>
                <a:cs typeface="宋体" pitchFamily="24"/>
              </a:rPr>
              <a:t>将三枚均匀的分别标有</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的正方体骰子同时掷出，出现的数字分别为</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，则</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正好是直角三角形三边长的概率是（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338" name="yt_table_14338" title="H_50.0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55537515"/>
                  </p:ext>
                </p:extLst>
              </p:nvPr>
            </p:nvGraphicFramePr>
            <p:xfrm>
              <a:off x="540000" y="3186783"/>
              <a:ext cx="7443153" cy="635572"/>
            </p:xfrm>
            <a:graphic>
              <a:graphicData uri="http://schemas.openxmlformats.org/drawingml/2006/table">
                <a:tbl>
                  <a:tblPr/>
                  <a:tblGrid>
                    <a:gridCol w="2199005">
                      <a:extLst>
                        <a:ext uri="{9D8B030D-6E8A-4147-A177-3AD203B41FA5}">
                          <a16:colId xmlns:a16="http://schemas.microsoft.com/office/drawing/2014/main" val="10671"/>
                        </a:ext>
                      </a:extLst>
                    </a:gridCol>
                    <a:gridCol w="2052955">
                      <a:extLst>
                        <a:ext uri="{9D8B030D-6E8A-4147-A177-3AD203B41FA5}">
                          <a16:colId xmlns:a16="http://schemas.microsoft.com/office/drawing/2014/main" val="10672"/>
                        </a:ext>
                      </a:extLst>
                    </a:gridCol>
                    <a:gridCol w="2052955">
                      <a:extLst>
                        <a:ext uri="{9D8B030D-6E8A-4147-A177-3AD203B41FA5}">
                          <a16:colId xmlns:a16="http://schemas.microsoft.com/office/drawing/2014/main" val="10673"/>
                        </a:ext>
                      </a:extLst>
                    </a:gridCol>
                    <a:gridCol w="1138238">
                      <a:extLst>
                        <a:ext uri="{9D8B030D-6E8A-4147-A177-3AD203B41FA5}">
                          <a16:colId xmlns:a16="http://schemas.microsoft.com/office/drawing/2014/main" val="1067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216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72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12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73"/>
                      </a:ext>
                    </a:extLst>
                  </a:tr>
                </a:tbl>
              </a:graphicData>
            </a:graphic>
          </p:graphicFrame>
        </mc:Choice>
        <mc:Fallback xmlns:a16="http://schemas.microsoft.com/office/drawing/2014/main" xmlns:m="http://schemas.openxmlformats.org/officeDocument/2006/math" xmlns:p14="http://schemas.microsoft.com/office/powerpoint/2010/main" xmlns="">
          <p:graphicFrame>
            <p:nvGraphicFramePr>
              <p:cNvPr id="14338" name="yt_table_14338" descr="{&quot;rangeId&quot;:19,&quot;type&quot;:&quot;Option&quot;}" title="H_50.0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955537515"/>
                  </p:ext>
                </p:extLst>
              </p:nvPr>
            </p:nvGraphicFramePr>
            <p:xfrm>
              <a:off x="540000" y="2817163"/>
              <a:ext cx="7443153" cy="635572"/>
            </p:xfrm>
            <a:graphic>
              <a:graphicData uri="http://schemas.openxmlformats.org/drawingml/2006/table">
                <a:tbl>
                  <a:tblPr/>
                  <a:tblGrid>
                    <a:gridCol w="2199005">
                      <a:extLst>
                        <a:ext uri="{9D8B030D-6E8A-4147-A177-3AD203B41FA5}">
                          <a16:colId xmlns:a16="http://schemas.microsoft.com/office/drawing/2014/main" val="10671"/>
                        </a:ext>
                      </a:extLst>
                    </a:gridCol>
                    <a:gridCol w="2052955">
                      <a:extLst>
                        <a:ext uri="{9D8B030D-6E8A-4147-A177-3AD203B41FA5}">
                          <a16:colId xmlns:a16="http://schemas.microsoft.com/office/drawing/2014/main" val="10672"/>
                        </a:ext>
                      </a:extLst>
                    </a:gridCol>
                    <a:gridCol w="2052955">
                      <a:extLst>
                        <a:ext uri="{9D8B030D-6E8A-4147-A177-3AD203B41FA5}">
                          <a16:colId xmlns:a16="http://schemas.microsoft.com/office/drawing/2014/main" val="10673"/>
                        </a:ext>
                      </a:extLst>
                    </a:gridCol>
                    <a:gridCol w="1138238">
                      <a:extLst>
                        <a:ext uri="{9D8B030D-6E8A-4147-A177-3AD203B41FA5}">
                          <a16:colId xmlns:a16="http://schemas.microsoft.com/office/drawing/2014/main" val="10674"/>
                        </a:ext>
                      </a:extLst>
                    </a:gridCol>
                  </a:tblGrid>
                  <a:tr h="635572">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38504"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7122" r="-155490"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7122" r="-55490"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53476" b="-16190"/>
                          </a:stretch>
                        </a:blipFill>
                      </a:tcPr>
                    </a:tc>
                    <a:extLst>
                      <a:ext uri="{0D108BD9-81ED-4DB2-BD59-A6C34878D82A}">
                        <a16:rowId xmlns:a16="http://schemas.microsoft.com/office/drawing/2014/main" val="10473"/>
                      </a:ext>
                    </a:extLst>
                  </a:tr>
                </a:tbl>
              </a:graphicData>
            </a:graphic>
          </p:graphicFrame>
        </mc:Fallback>
      </mc:AlternateContent>
      <p:sp>
        <p:nvSpPr>
          <p:cNvPr id="14339" name="yt_shape_14339"/>
          <p:cNvSpPr txBox="1"/>
          <p:nvPr/>
        </p:nvSpPr>
        <p:spPr>
          <a:xfrm>
            <a:off x="540119" y="3873002"/>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已知</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ABCD</a:t>
            </a:r>
            <a:r>
              <a:rPr lang="zh-CN" altLang="zh-CN" sz="2400" b="0" i="0" u="none">
                <a:solidFill>
                  <a:srgbClr val="000000"/>
                </a:solidFill>
                <a:effectLst/>
                <a:latin typeface="Times New Roman" pitchFamily="24"/>
                <a:ea typeface="宋体" pitchFamily="24"/>
                <a:cs typeface="宋体" pitchFamily="24"/>
              </a:rPr>
              <a:t>的对角线</a:t>
            </a:r>
            <a:r>
              <a:rPr lang="en-US" altLang="zh-CN" sz="2400" b="0" i="1" u="none">
                <a:solidFill>
                  <a:srgbClr val="000000"/>
                </a:solidFill>
                <a:effectLst/>
                <a:latin typeface="Times New Roman" pitchFamily="24"/>
                <a:ea typeface="Times New Roman" pitchFamily="24"/>
                <a:cs typeface="宋体" pitchFamily="24"/>
              </a:rPr>
              <a:t>AC</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BD</a:t>
            </a:r>
            <a:r>
              <a:rPr lang="zh-CN" altLang="zh-CN" sz="2400" b="0" i="0" u="none">
                <a:solidFill>
                  <a:srgbClr val="000000"/>
                </a:solidFill>
                <a:effectLst/>
                <a:latin typeface="Times New Roman" pitchFamily="24"/>
                <a:ea typeface="宋体" pitchFamily="24"/>
                <a:cs typeface="宋体" pitchFamily="24"/>
              </a:rPr>
              <a:t>相交于</a:t>
            </a:r>
            <a:r>
              <a:rPr lang="en-US" altLang="zh-CN" sz="2400" b="0" i="1" u="none">
                <a:solidFill>
                  <a:srgbClr val="000000"/>
                </a:solidFill>
                <a:effectLst/>
                <a:latin typeface="Times New Roman" pitchFamily="24"/>
                <a:ea typeface="Times New Roman" pitchFamily="24"/>
                <a:cs typeface="宋体" pitchFamily="24"/>
              </a:rPr>
              <a:t>O</a:t>
            </a:r>
            <a:r>
              <a:rPr lang="zh-CN" altLang="zh-CN" sz="2400" b="0" i="0" u="none">
                <a:solidFill>
                  <a:srgbClr val="000000"/>
                </a:solidFill>
                <a:effectLst/>
                <a:latin typeface="Times New Roman" pitchFamily="24"/>
                <a:ea typeface="宋体" pitchFamily="24"/>
                <a:cs typeface="宋体" pitchFamily="24"/>
              </a:rPr>
              <a:t>，给出下列条件：</a:t>
            </a:r>
            <a:r>
              <a:rPr lang="en-US" altLang="zh-CN" sz="2400" b="0" i="0" u="none">
                <a:solidFill>
                  <a:srgbClr val="000000"/>
                </a:solidFill>
                <a:effectLst/>
                <a:latin typeface="宋体" pitchFamily="24"/>
                <a:ea typeface="宋体" pitchFamily="24"/>
                <a:cs typeface="宋体" pitchFamily="24"/>
              </a:rPr>
              <a:t>①</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②∠</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90°</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③</a:t>
            </a:r>
            <a:r>
              <a:rPr lang="en-US" altLang="zh-CN" sz="2400" b="0" i="1" u="none">
                <a:solidFill>
                  <a:srgbClr val="000000"/>
                </a:solidFill>
                <a:effectLst/>
                <a:latin typeface="Times New Roman" pitchFamily="24"/>
                <a:ea typeface="Times New Roman" pitchFamily="24"/>
                <a:cs typeface="宋体" pitchFamily="24"/>
              </a:rPr>
              <a:t>OA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OB</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④</a:t>
            </a:r>
            <a:r>
              <a:rPr lang="en-US" altLang="zh-CN" sz="2400" b="0" i="1" u="none">
                <a:solidFill>
                  <a:srgbClr val="000000"/>
                </a:solidFill>
                <a:effectLst/>
                <a:latin typeface="Times New Roman" pitchFamily="24"/>
                <a:ea typeface="Times New Roman" pitchFamily="24"/>
                <a:cs typeface="宋体" pitchFamily="24"/>
              </a:rPr>
              <a:t>AC</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BD</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从中任意选择两个条件，能判定</a:t>
            </a:r>
            <a:r>
              <a:rPr lang="en-US" altLang="zh-CN" sz="2400" b="0" i="0" u="none">
                <a:solidFill>
                  <a:srgbClr val="000000"/>
                </a:solidFill>
                <a:effectLst/>
                <a:latin typeface="Times New Roman" pitchFamily="24"/>
                <a:ea typeface="Times New Roman" pitchFamily="24"/>
                <a:cs typeface="Times New Roman" pitchFamily="24"/>
              </a:rPr>
              <a:t>▱</a:t>
            </a:r>
            <a:r>
              <a:rPr lang="en-US" altLang="zh-CN" sz="2400" b="0" i="1" u="none">
                <a:solidFill>
                  <a:srgbClr val="000000"/>
                </a:solidFill>
                <a:effectLst/>
                <a:latin typeface="Times New Roman" pitchFamily="24"/>
                <a:ea typeface="Times New Roman" pitchFamily="24"/>
                <a:cs typeface="宋体" pitchFamily="24"/>
              </a:rPr>
              <a:t>ABCD</a:t>
            </a:r>
            <a:r>
              <a:rPr lang="zh-CN" altLang="zh-CN" sz="2400" b="0" i="0" u="none">
                <a:solidFill>
                  <a:srgbClr val="000000"/>
                </a:solidFill>
                <a:effectLst/>
                <a:latin typeface="Times New Roman" pitchFamily="24"/>
                <a:ea typeface="宋体" pitchFamily="24"/>
                <a:cs typeface="宋体" pitchFamily="24"/>
              </a:rPr>
              <a:t>是正方形的概率是（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340" name="yt_table_14340"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23219330"/>
                  </p:ext>
                </p:extLst>
              </p:nvPr>
            </p:nvGraphicFramePr>
            <p:xfrm>
              <a:off x="540000" y="5312568"/>
              <a:ext cx="7314565" cy="635953"/>
            </p:xfrm>
            <a:graphic>
              <a:graphicData uri="http://schemas.openxmlformats.org/drawingml/2006/table">
                <a:tbl>
                  <a:tblPr/>
                  <a:tblGrid>
                    <a:gridCol w="2199005">
                      <a:extLst>
                        <a:ext uri="{9D8B030D-6E8A-4147-A177-3AD203B41FA5}">
                          <a16:colId xmlns:a16="http://schemas.microsoft.com/office/drawing/2014/main" val="10675"/>
                        </a:ext>
                      </a:extLst>
                    </a:gridCol>
                    <a:gridCol w="2052955">
                      <a:extLst>
                        <a:ext uri="{9D8B030D-6E8A-4147-A177-3AD203B41FA5}">
                          <a16:colId xmlns:a16="http://schemas.microsoft.com/office/drawing/2014/main" val="10676"/>
                        </a:ext>
                      </a:extLst>
                    </a:gridCol>
                    <a:gridCol w="2052955">
                      <a:extLst>
                        <a:ext uri="{9D8B030D-6E8A-4147-A177-3AD203B41FA5}">
                          <a16:colId xmlns:a16="http://schemas.microsoft.com/office/drawing/2014/main" val="10677"/>
                        </a:ext>
                      </a:extLst>
                    </a:gridCol>
                    <a:gridCol w="1009650">
                      <a:extLst>
                        <a:ext uri="{9D8B030D-6E8A-4147-A177-3AD203B41FA5}">
                          <a16:colId xmlns:a16="http://schemas.microsoft.com/office/drawing/2014/main" val="10678"/>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74"/>
                      </a:ext>
                    </a:extLst>
                  </a:tr>
                </a:tbl>
              </a:graphicData>
            </a:graphic>
          </p:graphicFrame>
        </mc:Choice>
        <mc:Fallback xmlns:a16="http://schemas.microsoft.com/office/drawing/2014/main" xmlns:m="http://schemas.openxmlformats.org/officeDocument/2006/math" xmlns:p14="http://schemas.microsoft.com/office/powerpoint/2010/main" xmlns="">
          <p:graphicFrame>
            <p:nvGraphicFramePr>
              <p:cNvPr id="14340" name="yt_table_14340" descr="{&quot;rangeId&quot;:20,&quot;type&quot;:&quot;Option&quot;}" title="H_50.07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23219330"/>
                  </p:ext>
                </p:extLst>
              </p:nvPr>
            </p:nvGraphicFramePr>
            <p:xfrm>
              <a:off x="540000" y="4942948"/>
              <a:ext cx="7314565" cy="635953"/>
            </p:xfrm>
            <a:graphic>
              <a:graphicData uri="http://schemas.openxmlformats.org/drawingml/2006/table">
                <a:tbl>
                  <a:tblPr/>
                  <a:tblGrid>
                    <a:gridCol w="2199005">
                      <a:extLst>
                        <a:ext uri="{9D8B030D-6E8A-4147-A177-3AD203B41FA5}">
                          <a16:colId xmlns:a16="http://schemas.microsoft.com/office/drawing/2014/main" val="10675"/>
                        </a:ext>
                      </a:extLst>
                    </a:gridCol>
                    <a:gridCol w="2052955">
                      <a:extLst>
                        <a:ext uri="{9D8B030D-6E8A-4147-A177-3AD203B41FA5}">
                          <a16:colId xmlns:a16="http://schemas.microsoft.com/office/drawing/2014/main" val="10676"/>
                        </a:ext>
                      </a:extLst>
                    </a:gridCol>
                    <a:gridCol w="2052955">
                      <a:extLst>
                        <a:ext uri="{9D8B030D-6E8A-4147-A177-3AD203B41FA5}">
                          <a16:colId xmlns:a16="http://schemas.microsoft.com/office/drawing/2014/main" val="10677"/>
                        </a:ext>
                      </a:extLst>
                    </a:gridCol>
                    <a:gridCol w="1009650">
                      <a:extLst>
                        <a:ext uri="{9D8B030D-6E8A-4147-A177-3AD203B41FA5}">
                          <a16:colId xmlns:a16="http://schemas.microsoft.com/office/drawing/2014/main" val="10678"/>
                        </a:ext>
                      </a:extLst>
                    </a:gridCol>
                  </a:tblGrid>
                  <a:tr h="635953">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r="-232687" b="-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107122" r="-149258" b="-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207122" r="-49258" b="-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623494" b="-16038"/>
                          </a:stretch>
                        </a:blipFill>
                      </a:tcPr>
                    </a:tc>
                    <a:extLst>
                      <a:ext uri="{0D108BD9-81ED-4DB2-BD59-A6C34878D82A}">
                        <a16:rowId xmlns:a16="http://schemas.microsoft.com/office/drawing/2014/main" val="10474"/>
                      </a:ext>
                    </a:extLst>
                  </a:tr>
                </a:tbl>
              </a:graphicData>
            </a:graphic>
          </p:graphicFrame>
        </mc:Fallback>
      </mc:AlternateContent>
      <p:sp>
        <p:nvSpPr>
          <p:cNvPr id="2" name="文本框 1">
            <a:extLst>
              <a:ext uri="{FF2B5EF4-FFF2-40B4-BE49-F238E27FC236}">
                <a16:creationId xmlns:a16="http://schemas.microsoft.com/office/drawing/2014/main" id="{42DA7905-B355-B5C8-DF4E-2F3CAA1794B3}"/>
              </a:ext>
            </a:extLst>
          </p:cNvPr>
          <p:cNvSpPr txBox="1"/>
          <p:nvPr/>
        </p:nvSpPr>
        <p:spPr>
          <a:xfrm>
            <a:off x="10321182" y="265603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3" name="文本框 2">
            <a:extLst>
              <a:ext uri="{FF2B5EF4-FFF2-40B4-BE49-F238E27FC236}">
                <a16:creationId xmlns:a16="http://schemas.microsoft.com/office/drawing/2014/main" id="{38DD96B9-842B-62E7-4B1F-A38455282F70}"/>
              </a:ext>
            </a:extLst>
          </p:cNvPr>
          <p:cNvSpPr txBox="1"/>
          <p:nvPr/>
        </p:nvSpPr>
        <p:spPr>
          <a:xfrm>
            <a:off x="1821708" y="4777172"/>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41" name="yt_shape_14341"/>
          <p:cNvSpPr txBox="1"/>
          <p:nvPr/>
        </p:nvSpPr>
        <p:spPr>
          <a:xfrm>
            <a:off x="540119" y="226971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黑体" pitchFamily="24"/>
                <a:cs typeface="宋体" pitchFamily="24"/>
              </a:rPr>
              <a:t>（邵阳市模拟）</a:t>
            </a:r>
            <a:r>
              <a:rPr lang="zh-CN" altLang="zh-CN" sz="2400" b="0" i="0" u="none">
                <a:solidFill>
                  <a:srgbClr val="000000"/>
                </a:solidFill>
                <a:effectLst/>
                <a:latin typeface="Times New Roman" pitchFamily="24"/>
                <a:ea typeface="宋体" pitchFamily="24"/>
                <a:cs typeface="宋体" pitchFamily="24"/>
              </a:rPr>
              <a:t>如图，在</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中，</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是线段</a:t>
            </a:r>
            <a:r>
              <a:rPr lang="en-US" altLang="zh-CN" sz="2400" b="0" i="1" u="none">
                <a:solidFill>
                  <a:srgbClr val="000000"/>
                </a:solidFill>
                <a:effectLst/>
                <a:latin typeface="Times New Roman" pitchFamily="24"/>
                <a:ea typeface="Times New Roman" pitchFamily="24"/>
                <a:cs typeface="宋体" pitchFamily="24"/>
              </a:rPr>
              <a:t>AB</a:t>
            </a:r>
            <a:r>
              <a:rPr lang="zh-CN" altLang="zh-CN" sz="2400" b="0" i="0" u="none">
                <a:solidFill>
                  <a:srgbClr val="000000"/>
                </a:solidFill>
                <a:effectLst/>
                <a:latin typeface="Times New Roman" pitchFamily="24"/>
                <a:ea typeface="宋体" pitchFamily="24"/>
                <a:cs typeface="宋体" pitchFamily="24"/>
              </a:rPr>
              <a:t>上的点，且</a:t>
            </a:r>
            <a:r>
              <a:rPr lang="en-US" altLang="zh-CN" sz="2400" b="0" i="1" u="none">
                <a:solidFill>
                  <a:srgbClr val="000000"/>
                </a:solidFill>
                <a:effectLst/>
                <a:latin typeface="Times New Roman" pitchFamily="24"/>
                <a:ea typeface="Times New Roman" pitchFamily="24"/>
                <a:cs typeface="宋体" pitchFamily="24"/>
              </a:rPr>
              <a:t>AD</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DB</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F</a:t>
            </a:r>
            <a:r>
              <a:rPr lang="zh-CN" altLang="zh-CN" sz="2400" b="0" i="0" u="none">
                <a:solidFill>
                  <a:srgbClr val="000000"/>
                </a:solidFill>
                <a:effectLst/>
                <a:latin typeface="Times New Roman" pitchFamily="24"/>
                <a:ea typeface="宋体" pitchFamily="24"/>
                <a:cs typeface="宋体" pitchFamily="24"/>
              </a:rPr>
              <a:t>是线段</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上的点，</a:t>
            </a:r>
            <a:r>
              <a:rPr lang="en-US" altLang="zh-CN" sz="2400" b="0" i="1" u="none">
                <a:solidFill>
                  <a:srgbClr val="000000"/>
                </a:solidFill>
                <a:effectLst/>
                <a:latin typeface="Times New Roman" pitchFamily="24"/>
                <a:ea typeface="Times New Roman" pitchFamily="24"/>
                <a:cs typeface="宋体" pitchFamily="24"/>
              </a:rPr>
              <a:t>DE</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BC</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FE</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a:t>
            </a:r>
            <a:r>
              <a:rPr lang="zh-CN" altLang="zh-CN" sz="2400" b="0" i="0" u="none">
                <a:solidFill>
                  <a:srgbClr val="000000"/>
                </a:solidFill>
                <a:effectLst/>
                <a:latin typeface="Times New Roman" pitchFamily="24"/>
                <a:ea typeface="宋体" pitchFamily="24"/>
                <a:cs typeface="宋体" pitchFamily="24"/>
              </a:rPr>
              <a:t>，小亮同学随机在</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ABC</a:t>
            </a:r>
            <a:r>
              <a:rPr lang="zh-CN" altLang="zh-CN" sz="2400" b="0" i="0" u="none">
                <a:solidFill>
                  <a:srgbClr val="000000"/>
                </a:solidFill>
                <a:effectLst/>
                <a:latin typeface="Times New Roman" pitchFamily="24"/>
                <a:ea typeface="宋体" pitchFamily="24"/>
                <a:cs typeface="宋体" pitchFamily="24"/>
              </a:rPr>
              <a:t>内部区域投针，则针扎到</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DEF</a:t>
            </a:r>
            <a:r>
              <a:rPr lang="zh-CN" altLang="zh-CN" sz="2400" b="0" i="0" u="none">
                <a:solidFill>
                  <a:srgbClr val="000000"/>
                </a:solidFill>
                <a:effectLst/>
                <a:latin typeface="Times New Roman" pitchFamily="24"/>
                <a:ea typeface="宋体" pitchFamily="24"/>
                <a:cs typeface="宋体" pitchFamily="24"/>
              </a:rPr>
              <a:t>（阴影）区域内的概率是（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343" name="yt_table_14343_skip" title="H_50.63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76280774"/>
                  </p:ext>
                </p:extLst>
              </p:nvPr>
            </p:nvGraphicFramePr>
            <p:xfrm>
              <a:off x="540000" y="3709276"/>
              <a:ext cx="6928803" cy="643065"/>
            </p:xfrm>
            <a:graphic>
              <a:graphicData uri="http://schemas.openxmlformats.org/drawingml/2006/table">
                <a:tbl>
                  <a:tblPr/>
                  <a:tblGrid>
                    <a:gridCol w="1941830">
                      <a:extLst>
                        <a:ext uri="{9D8B030D-6E8A-4147-A177-3AD203B41FA5}">
                          <a16:colId xmlns:a16="http://schemas.microsoft.com/office/drawing/2014/main" val="10679"/>
                        </a:ext>
                      </a:extLst>
                    </a:gridCol>
                    <a:gridCol w="1924368">
                      <a:extLst>
                        <a:ext uri="{9D8B030D-6E8A-4147-A177-3AD203B41FA5}">
                          <a16:colId xmlns:a16="http://schemas.microsoft.com/office/drawing/2014/main" val="10680"/>
                        </a:ext>
                      </a:extLst>
                    </a:gridCol>
                    <a:gridCol w="2052955">
                      <a:extLst>
                        <a:ext uri="{9D8B030D-6E8A-4147-A177-3AD203B41FA5}">
                          <a16:colId xmlns:a16="http://schemas.microsoft.com/office/drawing/2014/main" val="10681"/>
                        </a:ext>
                      </a:extLst>
                    </a:gridCol>
                    <a:gridCol w="1009650">
                      <a:extLst>
                        <a:ext uri="{9D8B030D-6E8A-4147-A177-3AD203B41FA5}">
                          <a16:colId xmlns:a16="http://schemas.microsoft.com/office/drawing/2014/main" val="1068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0">
                                      <a:solidFill>
                                        <a:srgbClr val="010000"/>
                                      </a:solidFill>
                                      <a:effectLst/>
                                      <a:latin typeface="Cambria Math" panose="02040503050406030204" pitchFamily="48" charset="0"/>
                                      <a:ea typeface="Cambria Math" panose="02040503050406030204" pitchFamily="48" charset="0"/>
                                    </a:rPr>
                                    <m:t>18</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4</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75"/>
                      </a:ext>
                    </a:extLst>
                  </a:tr>
                </a:tbl>
              </a:graphicData>
            </a:graphic>
          </p:graphicFrame>
        </mc:Choice>
        <mc:Fallback xmlns:a16="http://schemas.microsoft.com/office/drawing/2014/main" xmlns:p14="http://schemas.microsoft.com/office/powerpoint/2010/main" xmlns="">
          <p:graphicFrame>
            <p:nvGraphicFramePr>
              <p:cNvPr id="14343" name="yt_table_14343_skip" descr="{&quot;rangeId&quot;:21,&quot;type&quot;:&quot;Option&quot;,&quot;drawing&quot;:[&quot;yt_image_14342&quot;]}" title="H_50.63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676280774"/>
                  </p:ext>
                </p:extLst>
              </p:nvPr>
            </p:nvGraphicFramePr>
            <p:xfrm>
              <a:off x="540000" y="2339566"/>
              <a:ext cx="6928803" cy="643065"/>
            </p:xfrm>
            <a:graphic>
              <a:graphicData uri="http://schemas.openxmlformats.org/drawingml/2006/table">
                <a:tbl>
                  <a:tblPr/>
                  <a:tblGrid>
                    <a:gridCol w="1941830">
                      <a:extLst>
                        <a:ext uri="{9D8B030D-6E8A-4147-A177-3AD203B41FA5}">
                          <a16:colId xmlns:a16="http://schemas.microsoft.com/office/drawing/2014/main" val="10679"/>
                        </a:ext>
                      </a:extLst>
                    </a:gridCol>
                    <a:gridCol w="1924368">
                      <a:extLst>
                        <a:ext uri="{9D8B030D-6E8A-4147-A177-3AD203B41FA5}">
                          <a16:colId xmlns:a16="http://schemas.microsoft.com/office/drawing/2014/main" val="10680"/>
                        </a:ext>
                      </a:extLst>
                    </a:gridCol>
                    <a:gridCol w="2052955">
                      <a:extLst>
                        <a:ext uri="{9D8B030D-6E8A-4147-A177-3AD203B41FA5}">
                          <a16:colId xmlns:a16="http://schemas.microsoft.com/office/drawing/2014/main" val="10681"/>
                        </a:ext>
                      </a:extLst>
                    </a:gridCol>
                    <a:gridCol w="1009650">
                      <a:extLst>
                        <a:ext uri="{9D8B030D-6E8A-4147-A177-3AD203B41FA5}">
                          <a16:colId xmlns:a16="http://schemas.microsoft.com/office/drawing/2014/main" val="10682"/>
                        </a:ext>
                      </a:extLst>
                    </a:gridCol>
                  </a:tblGrid>
                  <a:tr h="643065">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56740" b="-14953"/>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949" r="-159177" b="-14953"/>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88427" r="-49258" b="-14953"/>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85542" b="-14953"/>
                          </a:stretch>
                        </a:blipFill>
                      </a:tcPr>
                    </a:tc>
                    <a:extLst>
                      <a:ext uri="{0D108BD9-81ED-4DB2-BD59-A6C34878D82A}">
                        <a16:rowId xmlns:a16="http://schemas.microsoft.com/office/drawing/2014/main" val="10475"/>
                      </a:ext>
                    </a:extLst>
                  </a:tr>
                </a:tbl>
              </a:graphicData>
            </a:graphic>
          </p:graphicFrame>
        </mc:Fallback>
      </mc:AlternateContent>
      <p:pic>
        <p:nvPicPr>
          <p:cNvPr id="14342" name="yt_image_14342_skip" title="H_97.56">
            <a:extLst>
              <a:ext uri="">
                <a16:creationId xmlns:p14="http://schemas.microsoft.com/office/powerpoint/2010/main" xmlns:a14="http://schemas.microsoft.com/office/drawing/2010/main" xmlns:a16="http://schemas.microsoft.com/office/drawing/2014/main" xmlns:mc="http://schemas.openxmlformats.org/markup-compatibility/2006" xmlns="" id="{5351258F-BC95-41E6-9372-C2FE361B0291}"/>
              </a:ext>
            </a:extLst>
          </p:cNvPr>
          <p:cNvPicPr>
            <a:picLocks noChangeAspect="1" noChangeArrowheads="1"/>
          </p:cNvPicPr>
          <p:nvPr/>
        </p:nvPicPr>
        <p:blipFill>
          <a:blip r:embed="rId3" cstate="print"/>
          <a:srcRect/>
          <a:stretch>
            <a:fillRect/>
          </a:stretch>
        </p:blipFill>
        <p:spPr bwMode="auto">
          <a:xfrm>
            <a:off x="10017843" y="3709276"/>
            <a:ext cx="1632000" cy="123901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54248383-04F3-AB58-14F1-B15CF5D4BC65}"/>
              </a:ext>
            </a:extLst>
          </p:cNvPr>
          <p:cNvSpPr txBox="1"/>
          <p:nvPr/>
        </p:nvSpPr>
        <p:spPr>
          <a:xfrm>
            <a:off x="5461846" y="3173880"/>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344" name="yt_shape_14344"/>
              <p:cNvSpPr txBox="1"/>
              <p:nvPr/>
            </p:nvSpPr>
            <p:spPr>
              <a:xfrm>
                <a:off x="540119" y="1763040"/>
                <a:ext cx="11111999" cy="112133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楷体" pitchFamily="24"/>
                    <a:cs typeface="宋体" pitchFamily="24"/>
                  </a:rPr>
                  <a:t>（沈阳市中考）</a:t>
                </a:r>
                <a:r>
                  <a:rPr lang="zh-CN" altLang="zh-CN" sz="2400" b="0" i="0" u="none">
                    <a:solidFill>
                      <a:srgbClr val="000000"/>
                    </a:solidFill>
                    <a:effectLst/>
                    <a:latin typeface="Times New Roman" pitchFamily="24"/>
                    <a:ea typeface="宋体" pitchFamily="24"/>
                    <a:cs typeface="宋体" pitchFamily="24"/>
                  </a:rPr>
                  <a:t>如图，一块飞镖游戏板由大小相等的小正方形格子构成，向游戏板随机投掷一枚飞镖（每次飞镖均落在游戏板上），击中阴影区域的概率是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xmlns:a16="http://schemas.microsoft.com/office/drawing/2014/main" xmlns:m="http://schemas.openxmlformats.org/officeDocument/2006/math" xmlns="">
          <p:sp>
            <p:nvSpPr>
              <p:cNvPr id="14344" name="yt_shape_14344" descr="{&quot;rangeId&quot;:22,&quot;hasSerialNum&quot;:1,&quot;mathAnswerShape&quot;:1,&quot;pageBreak&quot;:true}"/>
              <p:cNvSpPr txBox="1">
                <a:spLocks noRot="1" noChangeAspect="1" noMove="1" noResize="1" noEditPoints="1" noAdjustHandles="1" noChangeArrowheads="1" noChangeShapeType="1" noTextEdit="1"/>
              </p:cNvSpPr>
              <p:nvPr/>
            </p:nvSpPr>
            <p:spPr>
              <a:xfrm>
                <a:off x="540119" y="1763040"/>
                <a:ext cx="11111999" cy="1121333"/>
              </a:xfrm>
              <a:prstGeom prst="rect">
                <a:avLst/>
              </a:prstGeom>
              <a:blipFill>
                <a:blip r:embed="rId2"/>
                <a:stretch>
                  <a:fillRect l="-1701" t="-4348" b="-8696"/>
                </a:stretch>
              </a:blipFill>
            </p:spPr>
            <p:txBody>
              <a:bodyPr/>
              <a:lstStyle/>
              <a:p>
                <a:r>
                  <a:rPr lang="zh-CN" altLang="en-US">
                    <a:noFill/>
                  </a:rPr>
                  <a:t> </a:t>
                </a:r>
              </a:p>
            </p:txBody>
          </p:sp>
        </mc:Fallback>
      </mc:AlternateContent>
      <p:pic>
        <p:nvPicPr>
          <p:cNvPr id="14346" name="yt_image_14346">
            <a:extLst>
              <a:ext uri="">
                <a16:creationId xmlns:mc="http://schemas.openxmlformats.org/markup-compatibility/2006" xmlns:a14="http://schemas.microsoft.com/office/drawing/2010/main" xmlns:a16="http://schemas.microsoft.com/office/drawing/2014/main" xmlns:m="http://schemas.openxmlformats.org/officeDocument/2006/math" xmlns="" id="{5351258F-BC95-41E6-9372-C2FE361B0291}"/>
              </a:ext>
            </a:extLst>
          </p:cNvPr>
          <p:cNvPicPr>
            <a:picLocks noChangeAspect="1" noChangeArrowheads="1"/>
          </p:cNvPicPr>
          <p:nvPr/>
        </p:nvPicPr>
        <p:blipFill>
          <a:blip r:embed="rId3" cstate="print"/>
          <a:srcRect/>
          <a:stretch>
            <a:fillRect/>
          </a:stretch>
        </p:blipFill>
        <p:spPr bwMode="auto">
          <a:xfrm>
            <a:off x="5498210" y="3087525"/>
            <a:ext cx="1195578" cy="119557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4348" name="yt_shape_14348"/>
              <p:cNvSpPr txBox="1"/>
              <p:nvPr/>
            </p:nvSpPr>
            <p:spPr>
              <a:xfrm>
                <a:off x="540119" y="4333627"/>
                <a:ext cx="11111999" cy="112133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有四条长度分别为</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的线段，从这四条线段中任取</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条，则所取</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条线段与另一条长度为</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的线段能组成一个三角形的概率为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xmlns:a16="http://schemas.microsoft.com/office/drawing/2014/main" xmlns:m="http://schemas.openxmlformats.org/officeDocument/2006/math" xmlns="">
          <p:sp>
            <p:nvSpPr>
              <p:cNvPr id="14348" name="yt_shape_14348" descr="{&quot;rangeId&quot;:23,&quot;hasSerialNum&quot;:1,&quot;mathAnswerShape&quot;:1}"/>
              <p:cNvSpPr txBox="1">
                <a:spLocks noRot="1" noChangeAspect="1" noMove="1" noResize="1" noEditPoints="1" noAdjustHandles="1" noChangeArrowheads="1" noChangeShapeType="1" noTextEdit="1"/>
              </p:cNvSpPr>
              <p:nvPr/>
            </p:nvSpPr>
            <p:spPr>
              <a:xfrm>
                <a:off x="540119" y="4333627"/>
                <a:ext cx="11111999" cy="1121333"/>
              </a:xfrm>
              <a:prstGeom prst="rect">
                <a:avLst/>
              </a:prstGeom>
              <a:blipFill>
                <a:blip r:embed="rId4"/>
                <a:stretch>
                  <a:fillRect l="-1701" t="-4891" b="-815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76D64DE6-5C42-1585-E3BA-245749623AEA}"/>
                  </a:ext>
                </a:extLst>
              </p:cNvPr>
              <p:cNvSpPr txBox="1"/>
              <p:nvPr/>
            </p:nvSpPr>
            <p:spPr>
              <a:xfrm>
                <a:off x="10813307" y="2030763"/>
                <a:ext cx="308674" cy="728612"/>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den>
                    </m:f>
                  </m:oMath>
                </a14:m>
                <a:endParaRPr lang="zh-CN" altLang="en-US">
                  <a:solidFill>
                    <a:srgbClr val="FF0000"/>
                  </a:solidFill>
                </a:endParaRPr>
              </a:p>
            </p:txBody>
          </p:sp>
        </mc:Choice>
        <mc:Fallback>
          <p:sp>
            <p:nvSpPr>
              <p:cNvPr id="2" name="文本框 1">
                <a:extLst>
                  <a:ext uri="{FF2B5EF4-FFF2-40B4-BE49-F238E27FC236}">
                    <a16:creationId xmlns:a16="http://schemas.microsoft.com/office/drawing/2014/main" id="{76D64DE6-5C42-1585-E3BA-245749623AEA}"/>
                  </a:ext>
                </a:extLst>
              </p:cNvPr>
              <p:cNvSpPr txBox="1">
                <a:spLocks noRot="1" noChangeAspect="1" noMove="1" noResize="1" noEditPoints="1" noAdjustHandles="1" noChangeArrowheads="1" noChangeShapeType="1" noTextEdit="1"/>
              </p:cNvSpPr>
              <p:nvPr/>
            </p:nvSpPr>
            <p:spPr>
              <a:xfrm>
                <a:off x="10813307" y="2030763"/>
                <a:ext cx="308674" cy="728612"/>
              </a:xfrm>
              <a:prstGeom prst="rect">
                <a:avLst/>
              </a:prstGeom>
              <a:blipFill>
                <a:blip r:embed="rId5"/>
                <a:stretch>
                  <a:fillRect l="-2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98B98E80-2645-3618-C38C-3AD149D93623}"/>
                  </a:ext>
                </a:extLst>
              </p:cNvPr>
              <p:cNvSpPr txBox="1"/>
              <p:nvPr/>
            </p:nvSpPr>
            <p:spPr>
              <a:xfrm>
                <a:off x="7612907" y="4601349"/>
                <a:ext cx="308674" cy="728612"/>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den>
                    </m:f>
                  </m:oMath>
                </a14:m>
                <a:endParaRPr lang="zh-CN" altLang="en-US">
                  <a:solidFill>
                    <a:srgbClr val="FF0000"/>
                  </a:solidFill>
                </a:endParaRPr>
              </a:p>
            </p:txBody>
          </p:sp>
        </mc:Choice>
        <mc:Fallback>
          <p:sp>
            <p:nvSpPr>
              <p:cNvPr id="3" name="文本框 2">
                <a:extLst>
                  <a:ext uri="{FF2B5EF4-FFF2-40B4-BE49-F238E27FC236}">
                    <a16:creationId xmlns:a16="http://schemas.microsoft.com/office/drawing/2014/main" id="{98B98E80-2645-3618-C38C-3AD149D93623}"/>
                  </a:ext>
                </a:extLst>
              </p:cNvPr>
              <p:cNvSpPr txBox="1">
                <a:spLocks noRot="1" noChangeAspect="1" noMove="1" noResize="1" noEditPoints="1" noAdjustHandles="1" noChangeArrowheads="1" noChangeShapeType="1" noTextEdit="1"/>
              </p:cNvSpPr>
              <p:nvPr/>
            </p:nvSpPr>
            <p:spPr>
              <a:xfrm>
                <a:off x="7612907" y="4601349"/>
                <a:ext cx="308674" cy="728612"/>
              </a:xfrm>
              <a:prstGeom prst="rect">
                <a:avLst/>
              </a:prstGeom>
              <a:blipFill>
                <a:blip r:embed="rId6"/>
                <a:stretch>
                  <a:fillRect l="-2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350" name="yt_shape_14350"/>
              <p:cNvSpPr txBox="1"/>
              <p:nvPr/>
            </p:nvSpPr>
            <p:spPr>
              <a:xfrm>
                <a:off x="540119" y="2451843"/>
                <a:ext cx="11111999" cy="208178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6.</a:t>
                </a:r>
                <a:r>
                  <a:rPr lang="zh-CN" altLang="zh-CN" sz="2400" b="0" i="0" u="none" dirty="0">
                    <a:solidFill>
                      <a:srgbClr val="000000"/>
                    </a:solidFill>
                    <a:effectLst/>
                    <a:latin typeface="Times New Roman" pitchFamily="24"/>
                    <a:ea typeface="宋体" pitchFamily="24"/>
                    <a:cs typeface="宋体" pitchFamily="24"/>
                  </a:rPr>
                  <a:t>《卖油翁》中写道：</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（翁）乃取一葫芦置于地，以钱覆其口，徐以杓酌油沥之，自钱孔入，而钱不湿</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，可见卖油翁的技艺之高超</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若铜钱直径为</a:t>
                </a:r>
                <a:r>
                  <a:rPr lang="en-US" altLang="zh-CN" sz="2400" b="0" i="0" u="none" dirty="0">
                    <a:solidFill>
                      <a:srgbClr val="000000"/>
                    </a:solidFill>
                    <a:effectLst/>
                    <a:latin typeface="Times New Roman" pitchFamily="24"/>
                    <a:ea typeface="Times New Roman" pitchFamily="24"/>
                    <a:cs typeface="宋体" pitchFamily="24"/>
                  </a:rPr>
                  <a:t>4cm</a:t>
                </a:r>
                <a:r>
                  <a:rPr lang="zh-CN" altLang="zh-CN" sz="2400" b="0" i="0" u="none" dirty="0">
                    <a:solidFill>
                      <a:srgbClr val="000000"/>
                    </a:solidFill>
                    <a:effectLst/>
                    <a:latin typeface="Times New Roman" pitchFamily="24"/>
                    <a:ea typeface="宋体" pitchFamily="24"/>
                    <a:cs typeface="宋体" pitchFamily="24"/>
                  </a:rPr>
                  <a:t>，中间有边长</a:t>
                </a:r>
                <a:r>
                  <a:rPr lang="en-US" altLang="zh-CN" sz="2400" b="0" i="0" u="none" dirty="0">
                    <a:solidFill>
                      <a:srgbClr val="000000"/>
                    </a:solidFill>
                    <a:effectLst/>
                    <a:latin typeface="Times New Roman" pitchFamily="24"/>
                    <a:ea typeface="Times New Roman" pitchFamily="24"/>
                    <a:cs typeface="宋体" pitchFamily="24"/>
                  </a:rPr>
                  <a:t>1cm</a:t>
                </a:r>
                <a:r>
                  <a:rPr lang="zh-CN" altLang="zh-CN" sz="2400" b="0" i="0" u="none" dirty="0">
                    <a:solidFill>
                      <a:srgbClr val="000000"/>
                    </a:solidFill>
                    <a:effectLst/>
                    <a:latin typeface="Times New Roman" pitchFamily="24"/>
                    <a:ea typeface="宋体" pitchFamily="24"/>
                    <a:cs typeface="宋体" pitchFamily="24"/>
                  </a:rPr>
                  <a:t>的正方形小孔，随机向铜钱上滴一滴油（油滴大小忽略不计），则油滴恰好落入孔中的概率是</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zh-CN" altLang="zh-CN" sz="1200" b="0" i="0" u="sng"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4</m:t>
                        </m:r>
                        <m:r>
                          <m:rPr>
                            <m:sty m:val="p"/>
                          </m:rP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π</m:t>
                        </m:r>
                      </m:den>
                    </m:f>
                  </m:oMath>
                </a14:m>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p:txBody>
          </p:sp>
        </mc:Choice>
        <mc:Fallback xmlns:a16="http://schemas.microsoft.com/office/drawing/2014/main" xmlns="">
          <p:sp>
            <p:nvSpPr>
              <p:cNvPr id="14350" name="yt_shape_14350" descr="{&quot;rangeId&quot;:23,&quot;hasSerialNum&quot;:1,&quot;mathAnswerShape&quot;:1}"/>
              <p:cNvSpPr txBox="1">
                <a:spLocks noRot="1" noChangeAspect="1" noMove="1" noResize="1" noEditPoints="1" noAdjustHandles="1" noChangeArrowheads="1" noChangeShapeType="1" noTextEdit="1"/>
              </p:cNvSpPr>
              <p:nvPr/>
            </p:nvSpPr>
            <p:spPr>
              <a:xfrm>
                <a:off x="540119" y="2451843"/>
                <a:ext cx="11111999" cy="2081788"/>
              </a:xfrm>
              <a:prstGeom prst="rect">
                <a:avLst/>
              </a:prstGeom>
              <a:blipFill>
                <a:blip r:embed="rId2"/>
                <a:stretch>
                  <a:fillRect l="-1701" t="-2339" r="-274" b="-409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B6076FA3-1DE0-0AFA-DD39-CF187F0F3BA2}"/>
                  </a:ext>
                </a:extLst>
              </p:cNvPr>
              <p:cNvSpPr txBox="1"/>
              <p:nvPr/>
            </p:nvSpPr>
            <p:spPr>
              <a:xfrm>
                <a:off x="3498108" y="3681971"/>
                <a:ext cx="459486" cy="728803"/>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r>
                          <m:rPr>
                            <m:sty m:val="p"/>
                          </m:rP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π</m:t>
                        </m:r>
                      </m:den>
                    </m:f>
                  </m:oMath>
                </a14:m>
                <a:endParaRPr lang="zh-CN" altLang="en-US">
                  <a:solidFill>
                    <a:srgbClr val="FF0000"/>
                  </a:solidFill>
                </a:endParaRPr>
              </a:p>
            </p:txBody>
          </p:sp>
        </mc:Choice>
        <mc:Fallback>
          <p:sp>
            <p:nvSpPr>
              <p:cNvPr id="2" name="文本框 1">
                <a:extLst>
                  <a:ext uri="{FF2B5EF4-FFF2-40B4-BE49-F238E27FC236}">
                    <a16:creationId xmlns:a16="http://schemas.microsoft.com/office/drawing/2014/main" id="{B6076FA3-1DE0-0AFA-DD39-CF187F0F3BA2}"/>
                  </a:ext>
                </a:extLst>
              </p:cNvPr>
              <p:cNvSpPr txBox="1">
                <a:spLocks noRot="1" noChangeAspect="1" noMove="1" noResize="1" noEditPoints="1" noAdjustHandles="1" noChangeArrowheads="1" noChangeShapeType="1" noTextEdit="1"/>
              </p:cNvSpPr>
              <p:nvPr/>
            </p:nvSpPr>
            <p:spPr>
              <a:xfrm>
                <a:off x="3498108" y="3681971"/>
                <a:ext cx="459486" cy="728803"/>
              </a:xfrm>
              <a:prstGeom prst="rect">
                <a:avLst/>
              </a:prstGeom>
              <a:blipFill>
                <a:blip r:embed="rId3"/>
                <a:stretch>
                  <a:fillRect l="-133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86" name="yt_shape_14286"/>
          <p:cNvSpPr txBox="1"/>
          <p:nvPr/>
        </p:nvSpPr>
        <p:spPr>
          <a:xfrm>
            <a:off x="540000" y="1139524"/>
            <a:ext cx="41563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598">
                <a:solidFill>
                  <a:srgbClr val="1EE3CF"/>
                </a:solidFill>
                <a:effectLst/>
                <a:latin typeface="Times New Roman" pitchFamily="32"/>
                <a:ea typeface="宋体" pitchFamily="32"/>
                <a:cs typeface="宋体" pitchFamily="32"/>
              </a:rPr>
              <a:t> </a:t>
            </a:r>
          </a:p>
        </p:txBody>
      </p:sp>
      <p:pic>
        <p:nvPicPr>
          <p:cNvPr id="14285" name="yt_image_14285">
            <a:extLst>
              <a:ext uri="">
                <a16:creationId xmlns:a14="http://schemas.microsoft.com/office/drawing/2010/main" xmlns:a16="http://schemas.microsoft.com/office/drawing/2014/main" xmlns:m="http://schemas.openxmlformats.org/officeDocument/2006/math" xmlns:p14="http://schemas.microsoft.com/office/powerpoint/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1139524"/>
            <a:ext cx="4113606" cy="652653"/>
          </a:xfrm>
          <a:prstGeom prst="rect">
            <a:avLst/>
          </a:prstGeom>
          <a:noFill/>
          <a:extLst>
            <a:ext uri="{909E8E84-426E-40DD-AFC4-6F175D3DCCD1}">
              <a14:hiddenFill xmlns:a14="http://schemas.microsoft.com/office/drawing/2010/main">
                <a:solidFill>
                  <a:srgbClr val="FFFFFF"/>
                </a:solidFill>
              </a14:hiddenFill>
            </a:ext>
          </a:extLst>
        </p:spPr>
      </p:pic>
      <p:sp>
        <p:nvSpPr>
          <p:cNvPr id="14288" name="yt_shape_14288"/>
          <p:cNvSpPr txBox="1"/>
          <p:nvPr/>
        </p:nvSpPr>
        <p:spPr>
          <a:xfrm>
            <a:off x="540000" y="1842821"/>
            <a:ext cx="5985613"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用树状图法求二步试验下的概率</a:t>
            </a:r>
          </a:p>
        </p:txBody>
      </p:sp>
      <p:sp>
        <p:nvSpPr>
          <p:cNvPr id="14289" name="yt_shape_14289"/>
          <p:cNvSpPr txBox="1"/>
          <p:nvPr/>
        </p:nvSpPr>
        <p:spPr>
          <a:xfrm>
            <a:off x="540119" y="2342386"/>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楷体" pitchFamily="24"/>
                <a:cs typeface="宋体" pitchFamily="24"/>
              </a:rPr>
              <a:t>（武汉市中考）</a:t>
            </a:r>
            <a:r>
              <a:rPr lang="zh-CN" altLang="zh-CN" sz="2400" b="0" i="0" u="none">
                <a:solidFill>
                  <a:srgbClr val="000000"/>
                </a:solidFill>
                <a:effectLst/>
                <a:latin typeface="Times New Roman" pitchFamily="24"/>
                <a:ea typeface="宋体" pitchFamily="24"/>
                <a:cs typeface="宋体" pitchFamily="24"/>
              </a:rPr>
              <a:t>一个不透明的袋中有四张完全相同的卡片，把它们分别标上数字</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随机抽取一张卡片，然后放回，再随机抽取一张卡片，则两次抽取的卡片上数字之积为偶数的概率是（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290" name="yt_table_14290" title="H_50.6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54872463"/>
                  </p:ext>
                </p:extLst>
              </p:nvPr>
            </p:nvGraphicFramePr>
            <p:xfrm>
              <a:off x="540000" y="3781952"/>
              <a:ext cx="6800216" cy="642874"/>
            </p:xfrm>
            <a:graphic>
              <a:graphicData uri="http://schemas.openxmlformats.org/drawingml/2006/table">
                <a:tbl>
                  <a:tblPr/>
                  <a:tblGrid>
                    <a:gridCol w="1941830">
                      <a:extLst>
                        <a:ext uri="{9D8B030D-6E8A-4147-A177-3AD203B41FA5}">
                          <a16:colId xmlns:a16="http://schemas.microsoft.com/office/drawing/2014/main" val="10655"/>
                        </a:ext>
                      </a:extLst>
                    </a:gridCol>
                    <a:gridCol w="1924368">
                      <a:extLst>
                        <a:ext uri="{9D8B030D-6E8A-4147-A177-3AD203B41FA5}">
                          <a16:colId xmlns:a16="http://schemas.microsoft.com/office/drawing/2014/main" val="10656"/>
                        </a:ext>
                      </a:extLst>
                    </a:gridCol>
                    <a:gridCol w="1924368">
                      <a:extLst>
                        <a:ext uri="{9D8B030D-6E8A-4147-A177-3AD203B41FA5}">
                          <a16:colId xmlns:a16="http://schemas.microsoft.com/office/drawing/2014/main" val="10657"/>
                        </a:ext>
                      </a:extLst>
                    </a:gridCol>
                    <a:gridCol w="1009650">
                      <a:extLst>
                        <a:ext uri="{9D8B030D-6E8A-4147-A177-3AD203B41FA5}">
                          <a16:colId xmlns:a16="http://schemas.microsoft.com/office/drawing/2014/main" val="10658"/>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69"/>
                      </a:ext>
                    </a:extLst>
                  </a:tr>
                </a:tbl>
              </a:graphicData>
            </a:graphic>
          </p:graphicFrame>
        </mc:Choice>
        <mc:Fallback xmlns:a16="http://schemas.microsoft.com/office/drawing/2014/main" xmlns:m="http://schemas.openxmlformats.org/officeDocument/2006/math" xmlns:p14="http://schemas.microsoft.com/office/powerpoint/2010/main" xmlns="">
          <p:graphicFrame>
            <p:nvGraphicFramePr>
              <p:cNvPr id="14290" name="yt_table_14290" descr="{&quot;rangeId&quot;:4,&quot;type&quot;:&quot;Option&quot;}" title="H_50.6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354872463"/>
                  </p:ext>
                </p:extLst>
              </p:nvPr>
            </p:nvGraphicFramePr>
            <p:xfrm>
              <a:off x="540000" y="3542428"/>
              <a:ext cx="6800216" cy="642874"/>
            </p:xfrm>
            <a:graphic>
              <a:graphicData uri="http://schemas.openxmlformats.org/drawingml/2006/table">
                <a:tbl>
                  <a:tblPr/>
                  <a:tblGrid>
                    <a:gridCol w="1941830">
                      <a:extLst>
                        <a:ext uri="{9D8B030D-6E8A-4147-A177-3AD203B41FA5}">
                          <a16:colId xmlns:a16="http://schemas.microsoft.com/office/drawing/2014/main" val="10655"/>
                        </a:ext>
                      </a:extLst>
                    </a:gridCol>
                    <a:gridCol w="1924368">
                      <a:extLst>
                        <a:ext uri="{9D8B030D-6E8A-4147-A177-3AD203B41FA5}">
                          <a16:colId xmlns:a16="http://schemas.microsoft.com/office/drawing/2014/main" val="10656"/>
                        </a:ext>
                      </a:extLst>
                    </a:gridCol>
                    <a:gridCol w="1924368">
                      <a:extLst>
                        <a:ext uri="{9D8B030D-6E8A-4147-A177-3AD203B41FA5}">
                          <a16:colId xmlns:a16="http://schemas.microsoft.com/office/drawing/2014/main" val="10657"/>
                        </a:ext>
                      </a:extLst>
                    </a:gridCol>
                    <a:gridCol w="1009650">
                      <a:extLst>
                        <a:ext uri="{9D8B030D-6E8A-4147-A177-3AD203B41FA5}">
                          <a16:colId xmlns:a16="http://schemas.microsoft.com/office/drawing/2014/main" val="10658"/>
                        </a:ext>
                      </a:extLst>
                    </a:gridCol>
                  </a:tblGrid>
                  <a:tr h="642874">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50157" b="-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0949" r="-152532" b="-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0949" r="-52532" b="-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72892" b="-16038"/>
                          </a:stretch>
                        </a:blipFill>
                      </a:tcPr>
                    </a:tc>
                    <a:extLst>
                      <a:ext uri="{0D108BD9-81ED-4DB2-BD59-A6C34878D82A}">
                        <a16:rowId xmlns:a16="http://schemas.microsoft.com/office/drawing/2014/main" val="10469"/>
                      </a:ext>
                    </a:extLst>
                  </a:tr>
                </a:tbl>
              </a:graphicData>
            </a:graphic>
          </p:graphicFrame>
        </mc:Fallback>
      </mc:AlternateContent>
      <mc:AlternateContent xmlns:mc="http://schemas.openxmlformats.org/markup-compatibility/2006" xmlns:a14="http://schemas.microsoft.com/office/drawing/2010/main">
        <mc:Choice Requires="a14">
          <p:sp>
            <p:nvSpPr>
              <p:cNvPr id="14291" name="yt_shape_14291"/>
              <p:cNvSpPr txBox="1"/>
              <p:nvPr/>
            </p:nvSpPr>
            <p:spPr>
              <a:xfrm>
                <a:off x="540119" y="4475472"/>
                <a:ext cx="11111999" cy="160300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若十位上的数字比个位上的数字、百位上的数字都大的三位数叫作</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中高数</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，如</a:t>
                </a:r>
                <a:r>
                  <a:rPr lang="en-US" altLang="zh-CN" sz="2400" b="0" i="0" u="none" dirty="0">
                    <a:solidFill>
                      <a:srgbClr val="000000"/>
                    </a:solidFill>
                    <a:effectLst/>
                    <a:latin typeface="Times New Roman" pitchFamily="24"/>
                    <a:ea typeface="Times New Roman" pitchFamily="24"/>
                    <a:cs typeface="宋体" pitchFamily="24"/>
                  </a:rPr>
                  <a:t>796</a:t>
                </a:r>
                <a:r>
                  <a:rPr lang="zh-CN" altLang="zh-CN" sz="2400" b="0" i="0" u="none" dirty="0">
                    <a:solidFill>
                      <a:srgbClr val="000000"/>
                    </a:solidFill>
                    <a:effectLst/>
                    <a:latin typeface="Times New Roman" pitchFamily="24"/>
                    <a:ea typeface="宋体" pitchFamily="24"/>
                    <a:cs typeface="宋体" pitchFamily="24"/>
                  </a:rPr>
                  <a:t>就是一个</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中高数</a:t>
                </a:r>
                <a:r>
                  <a:rPr lang="en-US"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若十位上数字为</a:t>
                </a:r>
                <a:r>
                  <a:rPr lang="en-US" altLang="zh-CN" sz="2400" b="0" i="0" u="none" dirty="0">
                    <a:solidFill>
                      <a:srgbClr val="000000"/>
                    </a:solidFill>
                    <a:effectLst/>
                    <a:latin typeface="Times New Roman" pitchFamily="24"/>
                    <a:ea typeface="Times New Roman" pitchFamily="24"/>
                    <a:cs typeface="宋体" pitchFamily="24"/>
                  </a:rPr>
                  <a:t>7</a:t>
                </a:r>
                <a:r>
                  <a:rPr lang="zh-CN" altLang="zh-CN" sz="2400" b="0" i="0" u="none" dirty="0">
                    <a:solidFill>
                      <a:srgbClr val="000000"/>
                    </a:solidFill>
                    <a:effectLst/>
                    <a:latin typeface="Times New Roman" pitchFamily="24"/>
                    <a:ea typeface="宋体" pitchFamily="24"/>
                    <a:cs typeface="宋体" pitchFamily="24"/>
                  </a:rPr>
                  <a:t>，则从</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5</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6</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8</a:t>
                </a: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9</a:t>
                </a:r>
                <a:r>
                  <a:rPr lang="zh-CN" altLang="zh-CN" sz="2400" b="0" i="0" u="none" dirty="0">
                    <a:solidFill>
                      <a:srgbClr val="000000"/>
                    </a:solidFill>
                    <a:effectLst/>
                    <a:latin typeface="Times New Roman" pitchFamily="24"/>
                    <a:ea typeface="宋体" pitchFamily="24"/>
                    <a:cs typeface="宋体" pitchFamily="24"/>
                  </a:rPr>
                  <a:t>中任选两数，与</a:t>
                </a:r>
                <a:r>
                  <a:rPr lang="en-US" altLang="zh-CN" sz="2400" b="0" i="0" u="none" dirty="0">
                    <a:solidFill>
                      <a:srgbClr val="000000"/>
                    </a:solidFill>
                    <a:effectLst/>
                    <a:latin typeface="Times New Roman" pitchFamily="24"/>
                    <a:ea typeface="Times New Roman" pitchFamily="24"/>
                    <a:cs typeface="宋体" pitchFamily="24"/>
                  </a:rPr>
                  <a:t>7</a:t>
                </a:r>
                <a:r>
                  <a:rPr lang="zh-CN" altLang="zh-CN" sz="2400" b="0" i="0" u="none" dirty="0">
                    <a:solidFill>
                      <a:srgbClr val="000000"/>
                    </a:solidFill>
                    <a:effectLst/>
                    <a:latin typeface="Times New Roman" pitchFamily="24"/>
                    <a:ea typeface="宋体" pitchFamily="24"/>
                    <a:cs typeface="宋体" pitchFamily="24"/>
                  </a:rPr>
                  <a:t>组成</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中高数</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的概率是</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zh-CN" altLang="zh-CN" sz="1200" b="0" i="0" u="sng"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m:t>
                        </m:r>
                      </m:den>
                    </m:f>
                  </m:oMath>
                </a14:m>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p:txBody>
          </p:sp>
        </mc:Choice>
        <mc:Fallback xmlns:a16="http://schemas.microsoft.com/office/drawing/2014/main" xmlns:m="http://schemas.openxmlformats.org/officeDocument/2006/math" xmlns:p14="http://schemas.microsoft.com/office/powerpoint/2010/main" xmlns="">
          <p:sp>
            <p:nvSpPr>
              <p:cNvPr id="14291" name="yt_shape_14291" descr="{&quot;rangeId&quot;:5,&quot;hasSerialNum&quot;:1,&quot;mathAnswerShape&quot;:1}"/>
              <p:cNvSpPr txBox="1">
                <a:spLocks noRot="1" noChangeAspect="1" noMove="1" noResize="1" noEditPoints="1" noAdjustHandles="1" noChangeArrowheads="1" noChangeShapeType="1" noTextEdit="1"/>
              </p:cNvSpPr>
              <p:nvPr/>
            </p:nvSpPr>
            <p:spPr>
              <a:xfrm>
                <a:off x="540119" y="4475472"/>
                <a:ext cx="11111999" cy="1603003"/>
              </a:xfrm>
              <a:prstGeom prst="rect">
                <a:avLst/>
              </a:prstGeom>
              <a:blipFill>
                <a:blip r:embed="rId4"/>
                <a:stretch>
                  <a:fillRect l="-1701" t="-3042" r="-1153" b="-5703"/>
                </a:stretch>
              </a:blipFill>
            </p:spPr>
            <p:txBody>
              <a:bodyPr/>
              <a:lstStyle/>
              <a:p>
                <a:r>
                  <a:rPr lang="zh-CN" altLang="en-US">
                    <a:noFill/>
                  </a:rPr>
                  <a:t> </a:t>
                </a:r>
              </a:p>
            </p:txBody>
          </p:sp>
        </mc:Fallback>
      </mc:AlternateContent>
      <p:pic>
        <p:nvPicPr>
          <p:cNvPr id="3" name="yt_shape_1697708970109">
            <a:extLst>
              <a:ext uri="{FF2B5EF4-FFF2-40B4-BE49-F238E27FC236}">
                <a16:creationId xmlns:a16="http://schemas.microsoft.com/office/drawing/2014/main" id="{31A9A5AB-0117-0C9F-C849-501A710A38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1882148"/>
            <a:ext cx="1355917" cy="365782"/>
          </a:xfrm>
          <a:prstGeom prst="rect">
            <a:avLst/>
          </a:prstGeom>
        </p:spPr>
      </p:pic>
      <p:sp>
        <p:nvSpPr>
          <p:cNvPr id="2" name="文本框 1">
            <a:extLst>
              <a:ext uri="{FF2B5EF4-FFF2-40B4-BE49-F238E27FC236}">
                <a16:creationId xmlns:a16="http://schemas.microsoft.com/office/drawing/2014/main" id="{CD6B3C2D-0DC5-F861-035E-13A25A8A1393}"/>
              </a:ext>
            </a:extLst>
          </p:cNvPr>
          <p:cNvSpPr txBox="1"/>
          <p:nvPr/>
        </p:nvSpPr>
        <p:spPr>
          <a:xfrm>
            <a:off x="4869708" y="324655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0FD416B5-D5E9-6088-2469-85A69EBD9931}"/>
                  </a:ext>
                </a:extLst>
              </p:cNvPr>
              <p:cNvSpPr txBox="1"/>
              <p:nvPr/>
            </p:nvSpPr>
            <p:spPr>
              <a:xfrm>
                <a:off x="4564908" y="5230112"/>
                <a:ext cx="308674" cy="730136"/>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dirty="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den>
                    </m:f>
                  </m:oMath>
                </a14:m>
                <a:endParaRPr lang="zh-CN" altLang="en-US" dirty="0">
                  <a:solidFill>
                    <a:srgbClr val="FF0000"/>
                  </a:solidFill>
                </a:endParaRPr>
              </a:p>
            </p:txBody>
          </p:sp>
        </mc:Choice>
        <mc:Fallback>
          <p:sp>
            <p:nvSpPr>
              <p:cNvPr id="4" name="文本框 3">
                <a:extLst>
                  <a:ext uri="{FF2B5EF4-FFF2-40B4-BE49-F238E27FC236}">
                    <a16:creationId xmlns:a16="http://schemas.microsoft.com/office/drawing/2014/main" id="{0FD416B5-D5E9-6088-2469-85A69EBD9931}"/>
                  </a:ext>
                </a:extLst>
              </p:cNvPr>
              <p:cNvSpPr txBox="1">
                <a:spLocks noRot="1" noChangeAspect="1" noMove="1" noResize="1" noEditPoints="1" noAdjustHandles="1" noChangeArrowheads="1" noChangeShapeType="1" noTextEdit="1"/>
              </p:cNvSpPr>
              <p:nvPr/>
            </p:nvSpPr>
            <p:spPr>
              <a:xfrm>
                <a:off x="4564908" y="5230112"/>
                <a:ext cx="308674" cy="730136"/>
              </a:xfrm>
              <a:prstGeom prst="rect">
                <a:avLst/>
              </a:prstGeom>
              <a:blipFill>
                <a:blip r:embed="rId6"/>
                <a:stretch>
                  <a:fillRect l="-2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93" name="yt_shape_14293"/>
          <p:cNvSpPr txBox="1"/>
          <p:nvPr/>
        </p:nvSpPr>
        <p:spPr>
          <a:xfrm>
            <a:off x="540000" y="1975720"/>
            <a:ext cx="5985613"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用树状图法求三步试验下的概率</a:t>
            </a:r>
          </a:p>
        </p:txBody>
      </p:sp>
      <p:sp>
        <p:nvSpPr>
          <p:cNvPr id="14294" name="yt_shape_14294"/>
          <p:cNvSpPr txBox="1"/>
          <p:nvPr/>
        </p:nvSpPr>
        <p:spPr>
          <a:xfrm>
            <a:off x="540119" y="2475285"/>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黑体" pitchFamily="24"/>
                <a:cs typeface="宋体" pitchFamily="24"/>
              </a:rPr>
              <a:t>（湘西州中考）</a:t>
            </a:r>
            <a:r>
              <a:rPr lang="zh-CN" altLang="zh-CN" sz="2400" b="0" i="0" u="none">
                <a:solidFill>
                  <a:srgbClr val="000000"/>
                </a:solidFill>
                <a:effectLst/>
                <a:latin typeface="Times New Roman" pitchFamily="24"/>
                <a:ea typeface="宋体" pitchFamily="24"/>
                <a:cs typeface="宋体" pitchFamily="24"/>
              </a:rPr>
              <a:t>从长度分别为</a:t>
            </a:r>
            <a:r>
              <a:rPr lang="en-US" altLang="zh-CN" sz="2400" b="0" i="0" u="none">
                <a:solidFill>
                  <a:srgbClr val="000000"/>
                </a:solidFill>
                <a:effectLst/>
                <a:latin typeface="Times New Roman" pitchFamily="24"/>
                <a:ea typeface="Times New Roman" pitchFamily="24"/>
                <a:cs typeface="宋体" pitchFamily="24"/>
              </a:rPr>
              <a:t>1cm</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3cm</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5cm</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6cm</a:t>
            </a:r>
            <a:r>
              <a:rPr lang="zh-CN" altLang="zh-CN" sz="2400" b="0" i="0" u="none">
                <a:solidFill>
                  <a:srgbClr val="000000"/>
                </a:solidFill>
                <a:effectLst/>
                <a:latin typeface="Times New Roman" pitchFamily="24"/>
                <a:ea typeface="宋体" pitchFamily="24"/>
                <a:cs typeface="宋体" pitchFamily="24"/>
              </a:rPr>
              <a:t>四条线段中随机取出三条，则能够组成三角形的概率为（</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A</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295" name="yt_table_14295" title="H_50">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75367353"/>
                  </p:ext>
                </p:extLst>
              </p:nvPr>
            </p:nvGraphicFramePr>
            <p:xfrm>
              <a:off x="540000" y="3434720"/>
              <a:ext cx="6800216" cy="635000"/>
            </p:xfrm>
            <a:graphic>
              <a:graphicData uri="http://schemas.openxmlformats.org/drawingml/2006/table">
                <a:tbl>
                  <a:tblPr/>
                  <a:tblGrid>
                    <a:gridCol w="1941830">
                      <a:extLst>
                        <a:ext uri="{9D8B030D-6E8A-4147-A177-3AD203B41FA5}">
                          <a16:colId xmlns:a16="http://schemas.microsoft.com/office/drawing/2014/main" val="10659"/>
                        </a:ext>
                      </a:extLst>
                    </a:gridCol>
                    <a:gridCol w="1924368">
                      <a:extLst>
                        <a:ext uri="{9D8B030D-6E8A-4147-A177-3AD203B41FA5}">
                          <a16:colId xmlns:a16="http://schemas.microsoft.com/office/drawing/2014/main" val="10660"/>
                        </a:ext>
                      </a:extLst>
                    </a:gridCol>
                    <a:gridCol w="1924368">
                      <a:extLst>
                        <a:ext uri="{9D8B030D-6E8A-4147-A177-3AD203B41FA5}">
                          <a16:colId xmlns:a16="http://schemas.microsoft.com/office/drawing/2014/main" val="10661"/>
                        </a:ext>
                      </a:extLst>
                    </a:gridCol>
                    <a:gridCol w="1009650">
                      <a:extLst>
                        <a:ext uri="{9D8B030D-6E8A-4147-A177-3AD203B41FA5}">
                          <a16:colId xmlns:a16="http://schemas.microsoft.com/office/drawing/2014/main" val="10662"/>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70"/>
                      </a:ext>
                    </a:extLst>
                  </a:tr>
                </a:tbl>
              </a:graphicData>
            </a:graphic>
          </p:graphicFrame>
        </mc:Choice>
        <mc:Fallback xmlns:a16="http://schemas.microsoft.com/office/drawing/2014/main" xmlns:p14="http://schemas.microsoft.com/office/powerpoint/2010/main" xmlns="">
          <p:graphicFrame>
            <p:nvGraphicFramePr>
              <p:cNvPr id="14295" name="yt_table_14295" descr="{&quot;rangeId&quot;:7,&quot;type&quot;:&quot;Option&quot;}" title="H_50">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275367353"/>
                  </p:ext>
                </p:extLst>
              </p:nvPr>
            </p:nvGraphicFramePr>
            <p:xfrm>
              <a:off x="540000" y="2359000"/>
              <a:ext cx="6800216" cy="635000"/>
            </p:xfrm>
            <a:graphic>
              <a:graphicData uri="http://schemas.openxmlformats.org/drawingml/2006/table">
                <a:tbl>
                  <a:tblPr/>
                  <a:tblGrid>
                    <a:gridCol w="1941830">
                      <a:extLst>
                        <a:ext uri="{9D8B030D-6E8A-4147-A177-3AD203B41FA5}">
                          <a16:colId xmlns:a16="http://schemas.microsoft.com/office/drawing/2014/main" val="10659"/>
                        </a:ext>
                      </a:extLst>
                    </a:gridCol>
                    <a:gridCol w="1924368">
                      <a:extLst>
                        <a:ext uri="{9D8B030D-6E8A-4147-A177-3AD203B41FA5}">
                          <a16:colId xmlns:a16="http://schemas.microsoft.com/office/drawing/2014/main" val="10660"/>
                        </a:ext>
                      </a:extLst>
                    </a:gridCol>
                    <a:gridCol w="1924368">
                      <a:extLst>
                        <a:ext uri="{9D8B030D-6E8A-4147-A177-3AD203B41FA5}">
                          <a16:colId xmlns:a16="http://schemas.microsoft.com/office/drawing/2014/main" val="10661"/>
                        </a:ext>
                      </a:extLst>
                    </a:gridCol>
                    <a:gridCol w="1009650">
                      <a:extLst>
                        <a:ext uri="{9D8B030D-6E8A-4147-A177-3AD203B41FA5}">
                          <a16:colId xmlns:a16="http://schemas.microsoft.com/office/drawing/2014/main" val="10662"/>
                        </a:ext>
                      </a:extLst>
                    </a:gridCol>
                  </a:tblGrid>
                  <a:tr h="635000">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50157" b="-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949" r="-152532" b="-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200949" r="-52532" b="-16038"/>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72892" b="-16038"/>
                          </a:stretch>
                        </a:blipFill>
                      </a:tcPr>
                    </a:tc>
                    <a:extLst>
                      <a:ext uri="{0D108BD9-81ED-4DB2-BD59-A6C34878D82A}">
                        <a16:rowId xmlns:a16="http://schemas.microsoft.com/office/drawing/2014/main" val="10470"/>
                      </a:ext>
                    </a:extLst>
                  </a:tr>
                </a:tbl>
              </a:graphicData>
            </a:graphic>
          </p:graphicFrame>
        </mc:Fallback>
      </mc:AlternateContent>
      <mc:AlternateContent xmlns:mc="http://schemas.openxmlformats.org/markup-compatibility/2006" xmlns:a14="http://schemas.microsoft.com/office/drawing/2010/main">
        <mc:Choice Requires="a14">
          <p:sp>
            <p:nvSpPr>
              <p:cNvPr id="14296" name="yt_shape_14296"/>
              <p:cNvSpPr txBox="1"/>
              <p:nvPr/>
            </p:nvSpPr>
            <p:spPr>
              <a:xfrm>
                <a:off x="540119" y="4120368"/>
                <a:ext cx="11111999" cy="1121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4.</a:t>
                </a:r>
                <a:r>
                  <a:rPr lang="zh-CN" altLang="zh-CN" sz="2400" b="0" i="0" u="none" dirty="0">
                    <a:solidFill>
                      <a:srgbClr val="000000"/>
                    </a:solidFill>
                    <a:effectLst/>
                    <a:latin typeface="Times New Roman" pitchFamily="24"/>
                    <a:ea typeface="黑体" pitchFamily="24"/>
                    <a:cs typeface="宋体" pitchFamily="24"/>
                  </a:rPr>
                  <a:t>（益阳市中考）</a:t>
                </a:r>
                <a:r>
                  <a:rPr lang="zh-CN" altLang="zh-CN" sz="2400" b="0" i="0" u="none" dirty="0">
                    <a:solidFill>
                      <a:srgbClr val="000000"/>
                    </a:solidFill>
                    <a:effectLst/>
                    <a:latin typeface="Times New Roman" pitchFamily="24"/>
                    <a:ea typeface="宋体" pitchFamily="24"/>
                    <a:cs typeface="宋体" pitchFamily="24"/>
                  </a:rPr>
                  <a:t>小蕾有某文学名著上、中、下各</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册，她随机将它们叠放在一起，从上到下的顺序恰好为</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上册、中册、下册</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的概率是</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zh-CN" altLang="zh-CN" sz="1200" b="0" i="0" u="sng"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6</m:t>
                        </m:r>
                      </m:den>
                    </m:f>
                  </m:oMath>
                </a14:m>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p:txBody>
          </p:sp>
        </mc:Choice>
        <mc:Fallback xmlns:p14="http://schemas.microsoft.com/office/powerpoint/2010/main" xmlns:a16="http://schemas.microsoft.com/office/drawing/2014/main" xmlns="">
          <p:sp>
            <p:nvSpPr>
              <p:cNvPr id="14296" name="yt_shape_14296" descr="{&quot;rangeId&quot;:8,&quot;hasSerialNum&quot;:1,&quot;mathAnswerShape&quot;:1}"/>
              <p:cNvSpPr txBox="1">
                <a:spLocks noRot="1" noChangeAspect="1" noMove="1" noResize="1" noEditPoints="1" noAdjustHandles="1" noChangeArrowheads="1" noChangeShapeType="1" noTextEdit="1"/>
              </p:cNvSpPr>
              <p:nvPr/>
            </p:nvSpPr>
            <p:spPr>
              <a:xfrm>
                <a:off x="540119" y="4120368"/>
                <a:ext cx="11111999" cy="1121910"/>
              </a:xfrm>
              <a:prstGeom prst="rect">
                <a:avLst/>
              </a:prstGeom>
              <a:blipFill>
                <a:blip r:embed="rId3"/>
                <a:stretch>
                  <a:fillRect l="-1701" t="-4891" r="-1153" b="-8152"/>
                </a:stretch>
              </a:blipFill>
            </p:spPr>
            <p:txBody>
              <a:bodyPr/>
              <a:lstStyle/>
              <a:p>
                <a:r>
                  <a:rPr lang="zh-CN" altLang="en-US">
                    <a:noFill/>
                  </a:rPr>
                  <a:t> </a:t>
                </a:r>
              </a:p>
            </p:txBody>
          </p:sp>
        </mc:Fallback>
      </mc:AlternateContent>
      <p:pic>
        <p:nvPicPr>
          <p:cNvPr id="3" name="yt_shape_1697708970301">
            <a:extLst>
              <a:ext uri="{FF2B5EF4-FFF2-40B4-BE49-F238E27FC236}">
                <a16:creationId xmlns:a16="http://schemas.microsoft.com/office/drawing/2014/main" id="{D18924E9-4381-3C3B-EC9F-552CCBF1647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2015047"/>
            <a:ext cx="1355917" cy="365782"/>
          </a:xfrm>
          <a:prstGeom prst="rect">
            <a:avLst/>
          </a:prstGeom>
        </p:spPr>
      </p:pic>
      <p:sp>
        <p:nvSpPr>
          <p:cNvPr id="2" name="文本框 1">
            <a:extLst>
              <a:ext uri="{FF2B5EF4-FFF2-40B4-BE49-F238E27FC236}">
                <a16:creationId xmlns:a16="http://schemas.microsoft.com/office/drawing/2014/main" id="{C2D6C4E0-517D-B984-6111-61746CD01639}"/>
              </a:ext>
            </a:extLst>
          </p:cNvPr>
          <p:cNvSpPr txBox="1"/>
          <p:nvPr/>
        </p:nvSpPr>
        <p:spPr>
          <a:xfrm>
            <a:off x="4564908" y="290396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22849E34-5408-3E03-B448-55999ADFB75D}"/>
                  </a:ext>
                </a:extLst>
              </p:cNvPr>
              <p:cNvSpPr txBox="1"/>
              <p:nvPr/>
            </p:nvSpPr>
            <p:spPr>
              <a:xfrm>
                <a:off x="8070107" y="4399520"/>
                <a:ext cx="308674" cy="729184"/>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dirty="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6</m:t>
                        </m:r>
                      </m:den>
                    </m:f>
                  </m:oMath>
                </a14:m>
                <a:endParaRPr lang="zh-CN" altLang="en-US" dirty="0">
                  <a:solidFill>
                    <a:srgbClr val="FF0000"/>
                  </a:solidFill>
                </a:endParaRPr>
              </a:p>
            </p:txBody>
          </p:sp>
        </mc:Choice>
        <mc:Fallback>
          <p:sp>
            <p:nvSpPr>
              <p:cNvPr id="4" name="文本框 3">
                <a:extLst>
                  <a:ext uri="{FF2B5EF4-FFF2-40B4-BE49-F238E27FC236}">
                    <a16:creationId xmlns:a16="http://schemas.microsoft.com/office/drawing/2014/main" id="{22849E34-5408-3E03-B448-55999ADFB75D}"/>
                  </a:ext>
                </a:extLst>
              </p:cNvPr>
              <p:cNvSpPr txBox="1">
                <a:spLocks noRot="1" noChangeAspect="1" noMove="1" noResize="1" noEditPoints="1" noAdjustHandles="1" noChangeArrowheads="1" noChangeShapeType="1" noTextEdit="1"/>
              </p:cNvSpPr>
              <p:nvPr/>
            </p:nvSpPr>
            <p:spPr>
              <a:xfrm>
                <a:off x="8070107" y="4399520"/>
                <a:ext cx="308674" cy="729184"/>
              </a:xfrm>
              <a:prstGeom prst="rect">
                <a:avLst/>
              </a:prstGeom>
              <a:blipFill>
                <a:blip r:embed="rId5"/>
                <a:stretch>
                  <a:fillRect l="-2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298" name="yt_shape_14298"/>
          <p:cNvSpPr txBox="1"/>
          <p:nvPr/>
        </p:nvSpPr>
        <p:spPr>
          <a:xfrm>
            <a:off x="540000" y="1360967"/>
            <a:ext cx="9678932"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求某事件的概率时，没有列出事件的所有可能结果数而出错</a:t>
            </a:r>
          </a:p>
        </p:txBody>
      </p:sp>
      <p:sp>
        <p:nvSpPr>
          <p:cNvPr id="14299" name="yt_shape_14299"/>
          <p:cNvSpPr txBox="1"/>
          <p:nvPr/>
        </p:nvSpPr>
        <p:spPr>
          <a:xfrm>
            <a:off x="540119" y="1860532"/>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楷体" pitchFamily="24"/>
                <a:cs typeface="宋体" pitchFamily="24"/>
              </a:rPr>
              <a:t>（教材第</a:t>
            </a:r>
            <a:r>
              <a:rPr lang="en-US" altLang="zh-CN" sz="2400" b="0" i="0" u="none">
                <a:solidFill>
                  <a:srgbClr val="000000"/>
                </a:solidFill>
                <a:effectLst/>
                <a:latin typeface="Times New Roman" pitchFamily="24"/>
                <a:ea typeface="Times New Roman" pitchFamily="24"/>
                <a:cs typeface="宋体" pitchFamily="24"/>
              </a:rPr>
              <a:t>130</a:t>
            </a:r>
            <a:r>
              <a:rPr lang="zh-CN" altLang="zh-CN" sz="2400" b="0" i="0" u="none">
                <a:solidFill>
                  <a:srgbClr val="000000"/>
                </a:solidFill>
                <a:effectLst/>
                <a:latin typeface="Times New Roman" pitchFamily="24"/>
                <a:ea typeface="楷体" pitchFamily="24"/>
                <a:cs typeface="宋体" pitchFamily="24"/>
              </a:rPr>
              <a:t>页例</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楷体" pitchFamily="24"/>
                <a:cs typeface="宋体" pitchFamily="24"/>
              </a:rPr>
              <a:t>变式）</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三人玩篮球传球游戏，游戏规则是：第一次传球由</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将球随机地传给</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两人中的某一人，以后的每一次传球都是由上次的传球者随机地传给其他两人中的某一人</a:t>
            </a:r>
            <a:r>
              <a:rPr lang="en-US" altLang="zh-CN" sz="2400" b="0" i="0" u="none">
                <a:solidFill>
                  <a:srgbClr val="000000"/>
                </a:solidFill>
                <a:effectLst/>
                <a:latin typeface="Times New Roman" pitchFamily="24"/>
                <a:ea typeface="Times New Roman" pitchFamily="24"/>
                <a:cs typeface="宋体" pitchFamily="24"/>
              </a:rPr>
              <a:t>.</a:t>
            </a:r>
          </a:p>
        </p:txBody>
      </p:sp>
      <p:sp>
        <p:nvSpPr>
          <p:cNvPr id="14300" name="yt_shape_14300"/>
          <p:cNvSpPr txBox="1"/>
          <p:nvPr/>
        </p:nvSpPr>
        <p:spPr>
          <a:xfrm>
            <a:off x="540000" y="3300098"/>
            <a:ext cx="588141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）求两次传球后，球恰在</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手中的概率；</a:t>
            </a:r>
          </a:p>
        </p:txBody>
      </p:sp>
      <p:sp>
        <p:nvSpPr>
          <p:cNvPr id="14301" name="yt_shape_14301"/>
          <p:cNvSpPr txBox="1"/>
          <p:nvPr/>
        </p:nvSpPr>
        <p:spPr>
          <a:xfrm>
            <a:off x="540000" y="3779401"/>
            <a:ext cx="565058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）求三次传球后，球恰在</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手中的概率</a:t>
            </a:r>
            <a:r>
              <a:rPr lang="en-US" altLang="zh-CN" sz="2400" b="0" i="0" u="none">
                <a:solidFill>
                  <a:srgbClr val="000000"/>
                </a:solidFill>
                <a:effectLst/>
                <a:latin typeface="Times New Roman" pitchFamily="24"/>
                <a:ea typeface="Times New Roman" pitchFamily="24"/>
                <a:cs typeface="宋体" pitchFamily="24"/>
              </a:rPr>
              <a:t>.</a:t>
            </a:r>
          </a:p>
        </p:txBody>
      </p:sp>
      <p:sp>
        <p:nvSpPr>
          <p:cNvPr id="14302" name="yt_shape_14302"/>
          <p:cNvSpPr txBox="1"/>
          <p:nvPr/>
        </p:nvSpPr>
        <p:spPr>
          <a:xfrm>
            <a:off x="540000" y="4258704"/>
            <a:ext cx="8959184" cy="908647"/>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）树状图略</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共有</a:t>
            </a:r>
            <a:r>
              <a:rPr lang="en-US" altLang="zh-CN" sz="2400" b="0" i="0" u="none">
                <a:solidFill>
                  <a:srgbClr val="FF0000">
                    <a:alpha val="0"/>
                  </a:srgbClr>
                </a:solidFill>
                <a:effectLst/>
                <a:latin typeface="Times New Roman" pitchFamily="24"/>
                <a:ea typeface="Times New Roman" pitchFamily="24"/>
                <a:cs typeface="宋体" pitchFamily="24"/>
              </a:rPr>
              <a:t>4</a:t>
            </a:r>
            <a:r>
              <a:rPr lang="zh-CN" altLang="zh-CN" sz="2400" b="0" i="0" u="none">
                <a:solidFill>
                  <a:srgbClr val="FF0000">
                    <a:alpha val="0"/>
                  </a:srgbClr>
                </a:solidFill>
                <a:effectLst/>
                <a:latin typeface="Times New Roman" pitchFamily="24"/>
                <a:ea typeface="黑体" pitchFamily="24"/>
                <a:cs typeface="宋体" pitchFamily="24"/>
              </a:rPr>
              <a:t>种等可能的结果</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两次传球后，球恰在</a:t>
            </a:r>
            <a:r>
              <a:rPr lang="en-US" altLang="zh-CN" sz="2400" b="0" i="1"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FF0000">
                    <a:alpha val="0"/>
                  </a:srgbClr>
                </a:solidFill>
                <a:effectLst/>
                <a:latin typeface="Times New Roman" pitchFamily="24"/>
                <a:ea typeface="黑体" pitchFamily="24"/>
                <a:cs typeface="宋体" pitchFamily="24"/>
              </a:rPr>
              <a:t>手中的只有</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种情况</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AlternateContent xmlns:mc="http://schemas.openxmlformats.org/markup-compatibility/2006" xmlns:a14="http://schemas.microsoft.com/office/drawing/2010/main">
        <mc:Choice Requires="a14">
          <p:sp>
            <p:nvSpPr>
              <p:cNvPr id="14303" name="yt_shape_14303"/>
              <p:cNvSpPr txBox="1"/>
              <p:nvPr/>
            </p:nvSpPr>
            <p:spPr>
              <a:xfrm>
                <a:off x="540000" y="5218139"/>
                <a:ext cx="5857373" cy="638893"/>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两次传球后，球恰在</a:t>
                </a:r>
                <a:r>
                  <a:rPr lang="en-US" altLang="zh-CN" sz="2400" b="0" i="1" u="none">
                    <a:solidFill>
                      <a:srgbClr val="FF0000">
                        <a:alpha val="0"/>
                      </a:srgbClr>
                    </a:solidFill>
                    <a:effectLst/>
                    <a:latin typeface="Times New Roman" pitchFamily="24"/>
                    <a:ea typeface="Times New Roman" pitchFamily="24"/>
                    <a:cs typeface="宋体" pitchFamily="24"/>
                  </a:rPr>
                  <a:t>B</a:t>
                </a:r>
                <a:r>
                  <a:rPr lang="zh-CN" altLang="zh-CN" sz="2400" b="0" i="0" u="none">
                    <a:solidFill>
                      <a:srgbClr val="FF0000">
                        <a:alpha val="0"/>
                      </a:srgbClr>
                    </a:solidFill>
                    <a:effectLst/>
                    <a:latin typeface="Times New Roman" pitchFamily="24"/>
                    <a:ea typeface="黑体" pitchFamily="24"/>
                    <a:cs typeface="宋体" pitchFamily="24"/>
                  </a:rPr>
                  <a:t>手中的概率为：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
          <p:sp>
            <p:nvSpPr>
              <p:cNvPr id="14303" name="yt_shape_14303" descr="{&quot;rangeId&quot;:25,&quot;mathAnswerShape&quot;:1}"/>
              <p:cNvSpPr txBox="1">
                <a:spLocks noRot="1" noChangeAspect="1" noMove="1" noResize="1" noEditPoints="1" noAdjustHandles="1" noChangeArrowheads="1" noChangeShapeType="1" noTextEdit="1"/>
              </p:cNvSpPr>
              <p:nvPr/>
            </p:nvSpPr>
            <p:spPr>
              <a:xfrm>
                <a:off x="540000" y="5218139"/>
                <a:ext cx="5857373" cy="638893"/>
              </a:xfrm>
              <a:prstGeom prst="rect">
                <a:avLst/>
              </a:prstGeom>
              <a:blipFill>
                <a:blip r:embed="rId2"/>
                <a:stretch>
                  <a:fillRect l="-3229" r="-2292" b="-15238"/>
                </a:stretch>
              </a:blipFill>
            </p:spPr>
            <p:txBody>
              <a:bodyPr/>
              <a:lstStyle/>
              <a:p>
                <a:r>
                  <a:rPr lang="zh-CN" altLang="en-US">
                    <a:noFill/>
                  </a:rPr>
                  <a:t> </a:t>
                </a:r>
              </a:p>
            </p:txBody>
          </p:sp>
        </mc:Fallback>
      </mc:AlternateContent>
      <p:pic>
        <p:nvPicPr>
          <p:cNvPr id="3" name="yt_shape_1697708970498">
            <a:extLst>
              <a:ext uri="{FF2B5EF4-FFF2-40B4-BE49-F238E27FC236}">
                <a16:creationId xmlns:a16="http://schemas.microsoft.com/office/drawing/2014/main" id="{C5CDC01D-F997-B6BA-BF39-730EE2D997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400294"/>
            <a:ext cx="1355917" cy="365782"/>
          </a:xfrm>
          <a:prstGeom prst="rect">
            <a:avLst/>
          </a:prstGeom>
        </p:spPr>
      </p:pic>
      <p:sp>
        <p:nvSpPr>
          <p:cNvPr id="2" name="文本框 1">
            <a:extLst>
              <a:ext uri="{FF2B5EF4-FFF2-40B4-BE49-F238E27FC236}">
                <a16:creationId xmlns:a16="http://schemas.microsoft.com/office/drawing/2014/main" id="{4DD73E81-6390-1018-576E-233C968C9A04}"/>
              </a:ext>
            </a:extLst>
          </p:cNvPr>
          <p:cNvSpPr txBox="1"/>
          <p:nvPr/>
        </p:nvSpPr>
        <p:spPr>
          <a:xfrm>
            <a:off x="449989" y="4211898"/>
            <a:ext cx="2847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）树状图略</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F29F4C20-CE85-3F3B-4701-3B645321EF86}"/>
              </a:ext>
            </a:extLst>
          </p:cNvPr>
          <p:cNvSpPr txBox="1"/>
          <p:nvPr/>
        </p:nvSpPr>
        <p:spPr>
          <a:xfrm>
            <a:off x="449989" y="4687386"/>
            <a:ext cx="905262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种等可能的结果</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两次传球后，球恰在</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手中的只有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种情况</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D7FC6C8B-B6F7-F996-3CC3-ABDFB84FF80D}"/>
                  </a:ext>
                </a:extLst>
              </p:cNvPr>
              <p:cNvSpPr txBox="1"/>
              <p:nvPr/>
            </p:nvSpPr>
            <p:spPr>
              <a:xfrm>
                <a:off x="449989" y="5171333"/>
                <a:ext cx="5980811" cy="726326"/>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两次传球后，球恰在</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手中的概率为：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xmlns:a16="http://schemas.microsoft.com/office/drawing/2014/main" xmlns="">
          <p:sp>
            <p:nvSpPr>
              <p:cNvPr id="5" name="文本框 4" descr="{'rangeId': 25, 'mathAnswerShape': 1}">
                <a:extLst>
                  <a:ext uri="{FF2B5EF4-FFF2-40B4-BE49-F238E27FC236}">
                    <a16:creationId xmlns:a16="http://schemas.microsoft.com/office/drawing/2014/main" id="{D7FC6C8B-B6F7-F996-3CC3-ABDFB84FF80D}"/>
                  </a:ext>
                </a:extLst>
              </p:cNvPr>
              <p:cNvSpPr txBox="1">
                <a:spLocks noRot="1" noChangeAspect="1" noMove="1" noResize="1" noEditPoints="1" noAdjustHandles="1" noChangeArrowheads="1" noChangeShapeType="1" noTextEdit="1"/>
              </p:cNvSpPr>
              <p:nvPr/>
            </p:nvSpPr>
            <p:spPr>
              <a:xfrm>
                <a:off x="449989" y="5171333"/>
                <a:ext cx="5980811" cy="726326"/>
              </a:xfrm>
              <a:prstGeom prst="rect">
                <a:avLst/>
              </a:prstGeom>
              <a:blipFill>
                <a:blip r:embed="rId4"/>
                <a:stretch>
                  <a:fillRect l="-1631" r="-1631" b="-840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linds(horizontal)">
                                      <p:cBhvr>
                                        <p:cTn id="1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05" name="yt_shape_14305"/>
          <p:cNvSpPr txBox="1"/>
          <p:nvPr/>
        </p:nvSpPr>
        <p:spPr>
          <a:xfrm>
            <a:off x="540000" y="1886732"/>
            <a:ext cx="2616101"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）树状图如下：</a:t>
            </a:r>
            <a:r>
              <a:rPr lang="zh-CN" altLang="zh-CN" sz="100" b="0" i="0" u="none">
                <a:noFill/>
                <a:effectLst/>
                <a:latin typeface="Times New Roman"/>
                <a:ea typeface="宋体"/>
                <a:cs typeface="宋体"/>
              </a:rPr>
              <a:t>⁠</a:t>
            </a:r>
          </a:p>
        </p:txBody>
      </p:sp>
      <p:sp>
        <p:nvSpPr>
          <p:cNvPr id="14307" name="yt_shape_14307"/>
          <p:cNvSpPr txBox="1"/>
          <p:nvPr/>
        </p:nvSpPr>
        <p:spPr>
          <a:xfrm>
            <a:off x="4123162" y="2518399"/>
            <a:ext cx="3565656" cy="1485791"/>
          </a:xfrm>
          <a:prstGeom prst="rect">
            <a:avLst/>
          </a:prstGeom>
        </p:spPr>
        <p:txBody>
          <a:bodyPr vert="horz" wrap="none" lIns="0" tIns="0" rIns="0" bIns="0" rtlCol="0">
            <a:spAutoFit/>
          </a:bodyPr>
          <a:lstStyle/>
          <a:p>
            <a:pPr algn="l" eaLnBrk="1" latinLnBrk="0" hangingPunct="0">
              <a:lnSpc>
                <a:spcPct val="129999"/>
              </a:lnSpc>
            </a:pPr>
            <a:r>
              <a:rPr lang="en-US" altLang="zh-CN" sz="8250" b="0" i="0" u="none" spc="-8250">
                <a:solidFill>
                  <a:srgbClr val="1EE3CF"/>
                </a:solidFill>
                <a:effectLst/>
                <a:latin typeface="Times New Roman" pitchFamily="82"/>
                <a:ea typeface="宋体" pitchFamily="82"/>
                <a:cs typeface="宋体" pitchFamily="82"/>
              </a:rPr>
              <a:t> </a:t>
            </a:r>
            <a:r>
              <a:rPr lang="en-US" altLang="zh-CN" sz="8250" b="0" i="0" u="none" spc="25742">
                <a:solidFill>
                  <a:srgbClr val="1EE3CF"/>
                </a:solidFill>
                <a:effectLst/>
                <a:latin typeface="Times New Roman" pitchFamily="82"/>
                <a:ea typeface="宋体" pitchFamily="82"/>
                <a:cs typeface="宋体" pitchFamily="82"/>
              </a:rPr>
              <a:t> </a:t>
            </a:r>
            <a:r>
              <a:rPr lang="zh-CN" altLang="zh-CN" sz="100" b="0" i="0" u="none">
                <a:noFill/>
                <a:effectLst/>
                <a:latin typeface="Times New Roman"/>
                <a:ea typeface="宋体"/>
                <a:cs typeface="宋体"/>
              </a:rPr>
              <a:t>⁠</a:t>
            </a:r>
          </a:p>
        </p:txBody>
      </p:sp>
      <p:pic>
        <p:nvPicPr>
          <p:cNvPr id="14306" name="yt_image_14306">
            <a:extLst>
              <a:ext uri="">
                <a16:creationId xmlns:mc="http://schemas.openxmlformats.org/markup-compatibility/2006"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4123162" y="2518399"/>
            <a:ext cx="3528759" cy="1640205"/>
          </a:xfrm>
          <a:prstGeom prst="rect">
            <a:avLst/>
          </a:prstGeom>
          <a:noFill/>
          <a:extLst>
            <a:ext uri="{909E8E84-426E-40DD-AFC4-6F175D3DCCD1}">
              <a14:hiddenFill xmlns:a14="http://schemas.microsoft.com/office/drawing/2010/main">
                <a:solidFill>
                  <a:srgbClr val="FFFFFF"/>
                </a:solidFill>
              </a14:hiddenFill>
            </a:ext>
          </a:extLst>
        </p:spPr>
      </p:pic>
      <p:sp>
        <p:nvSpPr>
          <p:cNvPr id="14309" name="yt_shape_14309"/>
          <p:cNvSpPr txBox="1"/>
          <p:nvPr/>
        </p:nvSpPr>
        <p:spPr>
          <a:xfrm>
            <a:off x="540000" y="4209030"/>
            <a:ext cx="8882240"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共有</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Times New Roman" pitchFamily="24"/>
                <a:ea typeface="黑体" pitchFamily="24"/>
                <a:cs typeface="宋体" pitchFamily="24"/>
              </a:rPr>
              <a:t>种等可能的结果，三次传球后，球恰在</a:t>
            </a:r>
            <a:r>
              <a:rPr lang="en-US" altLang="zh-CN" sz="2400" b="0" i="1"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FF0000">
                    <a:alpha val="0"/>
                  </a:srgbClr>
                </a:solidFill>
                <a:effectLst/>
                <a:latin typeface="Times New Roman" pitchFamily="24"/>
                <a:ea typeface="黑体" pitchFamily="24"/>
                <a:cs typeface="宋体" pitchFamily="24"/>
              </a:rPr>
              <a:t>手中的有</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种情况</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AlternateContent xmlns:mc="http://schemas.openxmlformats.org/markup-compatibility/2006" xmlns:a14="http://schemas.microsoft.com/office/drawing/2010/main">
        <mc:Choice Requires="a14">
          <p:sp>
            <p:nvSpPr>
              <p:cNvPr id="14310" name="yt_shape_14310"/>
              <p:cNvSpPr txBox="1"/>
              <p:nvPr/>
            </p:nvSpPr>
            <p:spPr>
              <a:xfrm>
                <a:off x="540000" y="4688333"/>
                <a:ext cx="6064161" cy="642933"/>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三次传球后，球恰在</a:t>
                </a:r>
                <a:r>
                  <a:rPr lang="en-US" altLang="zh-CN" sz="2400" b="0" i="1" u="none">
                    <a:solidFill>
                      <a:srgbClr val="FF0000">
                        <a:alpha val="0"/>
                      </a:srgbClr>
                    </a:solidFill>
                    <a:effectLst/>
                    <a:latin typeface="Times New Roman" pitchFamily="24"/>
                    <a:ea typeface="Times New Roman" pitchFamily="24"/>
                    <a:cs typeface="宋体" pitchFamily="24"/>
                  </a:rPr>
                  <a:t>A</a:t>
                </a:r>
                <a:r>
                  <a:rPr lang="zh-CN" altLang="zh-CN" sz="2400" b="0" i="0" u="none">
                    <a:solidFill>
                      <a:srgbClr val="FF0000">
                        <a:alpha val="0"/>
                      </a:srgbClr>
                    </a:solidFill>
                    <a:effectLst/>
                    <a:latin typeface="Times New Roman" pitchFamily="24"/>
                    <a:ea typeface="黑体" pitchFamily="24"/>
                    <a:cs typeface="宋体" pitchFamily="24"/>
                  </a:rPr>
                  <a:t>手中的概率为：</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
          <p:sp>
            <p:nvSpPr>
              <p:cNvPr id="14310" name="yt_shape_14310" descr="{&quot;rangeId&quot;:26,&quot;mathAnswerShape&quot;:1}"/>
              <p:cNvSpPr txBox="1">
                <a:spLocks noRot="1" noChangeAspect="1" noMove="1" noResize="1" noEditPoints="1" noAdjustHandles="1" noChangeArrowheads="1" noChangeShapeType="1" noTextEdit="1"/>
              </p:cNvSpPr>
              <p:nvPr/>
            </p:nvSpPr>
            <p:spPr>
              <a:xfrm>
                <a:off x="540000" y="4688333"/>
                <a:ext cx="6064161" cy="642933"/>
              </a:xfrm>
              <a:prstGeom prst="rect">
                <a:avLst/>
              </a:prstGeom>
              <a:blipFill>
                <a:blip r:embed="rId3"/>
                <a:stretch>
                  <a:fillRect l="-3119" r="-2213" b="-15094"/>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B4942D7C-14EF-6273-F875-3A2247378593}"/>
              </a:ext>
            </a:extLst>
          </p:cNvPr>
          <p:cNvSpPr txBox="1"/>
          <p:nvPr/>
        </p:nvSpPr>
        <p:spPr>
          <a:xfrm>
            <a:off x="449989" y="1839926"/>
            <a:ext cx="2770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）树状图如下：</a:t>
            </a:r>
            <a:endParaRPr lang="zh-CN" altLang="en-US">
              <a:solidFill>
                <a:srgbClr val="FF0000"/>
              </a:solidFill>
            </a:endParaRPr>
          </a:p>
        </p:txBody>
      </p:sp>
      <p:sp>
        <p:nvSpPr>
          <p:cNvPr id="3" name="文本框 2">
            <a:extLst>
              <a:ext uri="{FF2B5EF4-FFF2-40B4-BE49-F238E27FC236}">
                <a16:creationId xmlns:a16="http://schemas.microsoft.com/office/drawing/2014/main" id="{8F921EF6-4C9D-D461-47EB-4948A7913629}"/>
              </a:ext>
            </a:extLst>
          </p:cNvPr>
          <p:cNvSpPr txBox="1"/>
          <p:nvPr/>
        </p:nvSpPr>
        <p:spPr>
          <a:xfrm>
            <a:off x="449989" y="4162224"/>
            <a:ext cx="8976423"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种等可能的结果，三次传球后，球恰在</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手中的有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种情况</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4" name="文本框 3">
                <a:extLst>
                  <a:ext uri="{FF2B5EF4-FFF2-40B4-BE49-F238E27FC236}">
                    <a16:creationId xmlns:a16="http://schemas.microsoft.com/office/drawing/2014/main" id="{8CB259AF-7CCE-6553-885A-2A21E676AC4D}"/>
                  </a:ext>
                </a:extLst>
              </p:cNvPr>
              <p:cNvSpPr txBox="1"/>
              <p:nvPr/>
            </p:nvSpPr>
            <p:spPr>
              <a:xfrm>
                <a:off x="449989" y="4641527"/>
                <a:ext cx="6185598" cy="73032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三次传球后，球恰在</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手中的概率为：</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
          <p:sp>
            <p:nvSpPr>
              <p:cNvPr id="4" name="文本框 3" descr="{'rangeId': 26, 'mathAnswerShape': 1}">
                <a:extLst>
                  <a:ext uri="{FF2B5EF4-FFF2-40B4-BE49-F238E27FC236}">
                    <a16:creationId xmlns:a16="http://schemas.microsoft.com/office/drawing/2014/main" id="{8CB259AF-7CCE-6553-885A-2A21E676AC4D}"/>
                  </a:ext>
                </a:extLst>
              </p:cNvPr>
              <p:cNvSpPr txBox="1">
                <a:spLocks noRot="1" noChangeAspect="1" noMove="1" noResize="1" noEditPoints="1" noAdjustHandles="1" noChangeArrowheads="1" noChangeShapeType="1" noTextEdit="1"/>
              </p:cNvSpPr>
              <p:nvPr/>
            </p:nvSpPr>
            <p:spPr>
              <a:xfrm>
                <a:off x="449989" y="4641527"/>
                <a:ext cx="6185598" cy="730327"/>
              </a:xfrm>
              <a:prstGeom prst="rect">
                <a:avLst/>
              </a:prstGeom>
              <a:blipFill>
                <a:blip r:embed="rId4"/>
                <a:stretch>
                  <a:fillRect l="-1576" r="-1576" b="-8333"/>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306"/>
                                        </p:tgtEl>
                                        <p:attrNameLst>
                                          <p:attrName>style.visibility</p:attrName>
                                        </p:attrNameLst>
                                      </p:cBhvr>
                                      <p:to>
                                        <p:strVal val="visible"/>
                                      </p:to>
                                    </p:set>
                                    <p:animEffect transition="in" filter="blinds(horizontal)">
                                      <p:cBhvr>
                                        <p:cTn id="10" dur="500"/>
                                        <p:tgtEl>
                                          <p:spTgt spid="1430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blinds(horizontal)">
                                      <p:cBhvr>
                                        <p:cTn id="1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13" name="yt_shape_14313"/>
          <p:cNvSpPr txBox="1"/>
          <p:nvPr/>
        </p:nvSpPr>
        <p:spPr>
          <a:xfrm>
            <a:off x="540000" y="1642329"/>
            <a:ext cx="3976345"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cs typeface="宋体" pitchFamily="32"/>
              </a:rPr>
              <a:t> </a:t>
            </a:r>
            <a:r>
              <a:rPr lang="en-US" altLang="zh-CN" sz="3200" b="0" i="0" u="none" spc="30207">
                <a:solidFill>
                  <a:srgbClr val="1EE3CF"/>
                </a:solidFill>
                <a:effectLst/>
                <a:latin typeface="Times New Roman" pitchFamily="32"/>
                <a:ea typeface="宋体" pitchFamily="32"/>
                <a:cs typeface="宋体" pitchFamily="32"/>
              </a:rPr>
              <a:t> </a:t>
            </a:r>
          </a:p>
        </p:txBody>
      </p:sp>
      <p:pic>
        <p:nvPicPr>
          <p:cNvPr id="14312" name="yt_image_14312">
            <a:extLst>
              <a:ext uri="">
                <a16:creationId xmlns:a14="http://schemas.microsoft.com/office/drawing/2010/main" xmlns:a16="http://schemas.microsoft.com/office/drawing/2014/main" xmlns:m="http://schemas.openxmlformats.org/officeDocument/2006/math" xmlns:p14="http://schemas.microsoft.com/office/powerpoint/2010/main"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1642329"/>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4315" name="yt_shape_14315"/>
          <p:cNvSpPr txBox="1"/>
          <p:nvPr/>
        </p:nvSpPr>
        <p:spPr>
          <a:xfrm>
            <a:off x="540119" y="233419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楷体" pitchFamily="24"/>
                <a:cs typeface="宋体" pitchFamily="24"/>
              </a:rPr>
              <a:t>（大庆市中考）</a:t>
            </a:r>
            <a:r>
              <a:rPr lang="zh-CN" altLang="zh-CN" sz="2400" b="0" i="0" u="none">
                <a:solidFill>
                  <a:srgbClr val="000000"/>
                </a:solidFill>
                <a:effectLst/>
                <a:latin typeface="Times New Roman" pitchFamily="24"/>
                <a:ea typeface="宋体" pitchFamily="24"/>
                <a:cs typeface="宋体" pitchFamily="24"/>
              </a:rPr>
              <a:t>一个盒子装有除颜色外其他均相同的</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个红球和</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个白球，现从中任取</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个球，则取到的是一个红球、一个白球的概率是（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316" name="yt_table_14316" title="H_50.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87304521"/>
                  </p:ext>
                </p:extLst>
              </p:nvPr>
            </p:nvGraphicFramePr>
            <p:xfrm>
              <a:off x="540000" y="3293633"/>
              <a:ext cx="6928804" cy="636524"/>
            </p:xfrm>
            <a:graphic>
              <a:graphicData uri="http://schemas.openxmlformats.org/drawingml/2006/table">
                <a:tbl>
                  <a:tblPr/>
                  <a:tblGrid>
                    <a:gridCol w="1941830">
                      <a:extLst>
                        <a:ext uri="{9D8B030D-6E8A-4147-A177-3AD203B41FA5}">
                          <a16:colId xmlns:a16="http://schemas.microsoft.com/office/drawing/2014/main" val="10663"/>
                        </a:ext>
                      </a:extLst>
                    </a:gridCol>
                    <a:gridCol w="1924368">
                      <a:extLst>
                        <a:ext uri="{9D8B030D-6E8A-4147-A177-3AD203B41FA5}">
                          <a16:colId xmlns:a16="http://schemas.microsoft.com/office/drawing/2014/main" val="10664"/>
                        </a:ext>
                      </a:extLst>
                    </a:gridCol>
                    <a:gridCol w="1924368">
                      <a:extLst>
                        <a:ext uri="{9D8B030D-6E8A-4147-A177-3AD203B41FA5}">
                          <a16:colId xmlns:a16="http://schemas.microsoft.com/office/drawing/2014/main" val="10665"/>
                        </a:ext>
                      </a:extLst>
                    </a:gridCol>
                    <a:gridCol w="1138238">
                      <a:extLst>
                        <a:ext uri="{9D8B030D-6E8A-4147-A177-3AD203B41FA5}">
                          <a16:colId xmlns:a16="http://schemas.microsoft.com/office/drawing/2014/main" val="1066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5</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5</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10</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71"/>
                      </a:ext>
                    </a:extLst>
                  </a:tr>
                </a:tbl>
              </a:graphicData>
            </a:graphic>
          </p:graphicFrame>
        </mc:Choice>
        <mc:Fallback xmlns:a16="http://schemas.microsoft.com/office/drawing/2014/main" xmlns:m="http://schemas.openxmlformats.org/officeDocument/2006/math" xmlns:p14="http://schemas.microsoft.com/office/powerpoint/2010/main" xmlns="">
          <p:graphicFrame>
            <p:nvGraphicFramePr>
              <p:cNvPr id="14316" name="yt_table_14316" descr="{&quot;rangeId&quot;:12,&quot;type&quot;:&quot;Option&quot;}" title="H_50.1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87304521"/>
                  </p:ext>
                </p:extLst>
              </p:nvPr>
            </p:nvGraphicFramePr>
            <p:xfrm>
              <a:off x="540000" y="2551304"/>
              <a:ext cx="6928804" cy="636524"/>
            </p:xfrm>
            <a:graphic>
              <a:graphicData uri="http://schemas.openxmlformats.org/drawingml/2006/table">
                <a:tbl>
                  <a:tblPr/>
                  <a:tblGrid>
                    <a:gridCol w="1941830">
                      <a:extLst>
                        <a:ext uri="{9D8B030D-6E8A-4147-A177-3AD203B41FA5}">
                          <a16:colId xmlns:a16="http://schemas.microsoft.com/office/drawing/2014/main" val="10663"/>
                        </a:ext>
                      </a:extLst>
                    </a:gridCol>
                    <a:gridCol w="1924368">
                      <a:extLst>
                        <a:ext uri="{9D8B030D-6E8A-4147-A177-3AD203B41FA5}">
                          <a16:colId xmlns:a16="http://schemas.microsoft.com/office/drawing/2014/main" val="10664"/>
                        </a:ext>
                      </a:extLst>
                    </a:gridCol>
                    <a:gridCol w="1924368">
                      <a:extLst>
                        <a:ext uri="{9D8B030D-6E8A-4147-A177-3AD203B41FA5}">
                          <a16:colId xmlns:a16="http://schemas.microsoft.com/office/drawing/2014/main" val="10665"/>
                        </a:ext>
                      </a:extLst>
                    </a:gridCol>
                    <a:gridCol w="1138238">
                      <a:extLst>
                        <a:ext uri="{9D8B030D-6E8A-4147-A177-3AD203B41FA5}">
                          <a16:colId xmlns:a16="http://schemas.microsoft.com/office/drawing/2014/main" val="10666"/>
                        </a:ext>
                      </a:extLst>
                    </a:gridCol>
                  </a:tblGrid>
                  <a:tr h="636524">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56740"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0949" r="-159177"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0949" r="-59177"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08556" b="-16190"/>
                          </a:stretch>
                        </a:blipFill>
                      </a:tcPr>
                    </a:tc>
                    <a:extLst>
                      <a:ext uri="{0D108BD9-81ED-4DB2-BD59-A6C34878D82A}">
                        <a16:rowId xmlns:a16="http://schemas.microsoft.com/office/drawing/2014/main" val="10471"/>
                      </a:ext>
                    </a:extLst>
                  </a:tr>
                </a:tbl>
              </a:graphicData>
            </a:graphic>
          </p:graphicFrame>
        </mc:Fallback>
      </mc:AlternateContent>
      <p:sp>
        <p:nvSpPr>
          <p:cNvPr id="14317" name="yt_shape_14317"/>
          <p:cNvSpPr txBox="1"/>
          <p:nvPr/>
        </p:nvSpPr>
        <p:spPr>
          <a:xfrm>
            <a:off x="540119" y="3980804"/>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黑体" pitchFamily="24"/>
                <a:cs typeface="宋体" pitchFamily="24"/>
              </a:rPr>
              <a:t>（株洲市中考）</a:t>
            </a:r>
            <a:r>
              <a:rPr lang="zh-CN" altLang="zh-CN" sz="2400" b="0" i="0" u="none">
                <a:solidFill>
                  <a:srgbClr val="000000"/>
                </a:solidFill>
                <a:effectLst/>
                <a:latin typeface="Times New Roman" pitchFamily="24"/>
                <a:ea typeface="宋体" pitchFamily="24"/>
                <a:cs typeface="宋体" pitchFamily="24"/>
              </a:rPr>
              <a:t>三名学生坐在仅有的三个座位上，起身后重新就座，恰好有两名同学没有坐回原来的座位的概率是（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318" name="yt_table_14318" title="H_50.0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9684222"/>
                  </p:ext>
                </p:extLst>
              </p:nvPr>
            </p:nvGraphicFramePr>
            <p:xfrm>
              <a:off x="540000" y="4940239"/>
              <a:ext cx="6800216" cy="635572"/>
            </p:xfrm>
            <a:graphic>
              <a:graphicData uri="http://schemas.openxmlformats.org/drawingml/2006/table">
                <a:tbl>
                  <a:tblPr/>
                  <a:tblGrid>
                    <a:gridCol w="1941830">
                      <a:extLst>
                        <a:ext uri="{9D8B030D-6E8A-4147-A177-3AD203B41FA5}">
                          <a16:colId xmlns:a16="http://schemas.microsoft.com/office/drawing/2014/main" val="10667"/>
                        </a:ext>
                      </a:extLst>
                    </a:gridCol>
                    <a:gridCol w="1924368">
                      <a:extLst>
                        <a:ext uri="{9D8B030D-6E8A-4147-A177-3AD203B41FA5}">
                          <a16:colId xmlns:a16="http://schemas.microsoft.com/office/drawing/2014/main" val="10668"/>
                        </a:ext>
                      </a:extLst>
                    </a:gridCol>
                    <a:gridCol w="1924368">
                      <a:extLst>
                        <a:ext uri="{9D8B030D-6E8A-4147-A177-3AD203B41FA5}">
                          <a16:colId xmlns:a16="http://schemas.microsoft.com/office/drawing/2014/main" val="10669"/>
                        </a:ext>
                      </a:extLst>
                    </a:gridCol>
                    <a:gridCol w="1009650">
                      <a:extLst>
                        <a:ext uri="{9D8B030D-6E8A-4147-A177-3AD203B41FA5}">
                          <a16:colId xmlns:a16="http://schemas.microsoft.com/office/drawing/2014/main" val="1067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9</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472"/>
                      </a:ext>
                    </a:extLst>
                  </a:tr>
                </a:tbl>
              </a:graphicData>
            </a:graphic>
          </p:graphicFrame>
        </mc:Choice>
        <mc:Fallback xmlns:a16="http://schemas.microsoft.com/office/drawing/2014/main" xmlns:m="http://schemas.openxmlformats.org/officeDocument/2006/math" xmlns:p14="http://schemas.microsoft.com/office/powerpoint/2010/main" xmlns="">
          <p:graphicFrame>
            <p:nvGraphicFramePr>
              <p:cNvPr id="14318" name="yt_table_14318" descr="{&quot;rangeId&quot;:13,&quot;type&quot;:&quot;Option&quot;}" title="H_50.0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9684222"/>
                  </p:ext>
                </p:extLst>
              </p:nvPr>
            </p:nvGraphicFramePr>
            <p:xfrm>
              <a:off x="540000" y="4197910"/>
              <a:ext cx="6800216" cy="635572"/>
            </p:xfrm>
            <a:graphic>
              <a:graphicData uri="http://schemas.openxmlformats.org/drawingml/2006/table">
                <a:tbl>
                  <a:tblPr/>
                  <a:tblGrid>
                    <a:gridCol w="1941830">
                      <a:extLst>
                        <a:ext uri="{9D8B030D-6E8A-4147-A177-3AD203B41FA5}">
                          <a16:colId xmlns:a16="http://schemas.microsoft.com/office/drawing/2014/main" val="10667"/>
                        </a:ext>
                      </a:extLst>
                    </a:gridCol>
                    <a:gridCol w="1924368">
                      <a:extLst>
                        <a:ext uri="{9D8B030D-6E8A-4147-A177-3AD203B41FA5}">
                          <a16:colId xmlns:a16="http://schemas.microsoft.com/office/drawing/2014/main" val="10668"/>
                        </a:ext>
                      </a:extLst>
                    </a:gridCol>
                    <a:gridCol w="1924368">
                      <a:extLst>
                        <a:ext uri="{9D8B030D-6E8A-4147-A177-3AD203B41FA5}">
                          <a16:colId xmlns:a16="http://schemas.microsoft.com/office/drawing/2014/main" val="10669"/>
                        </a:ext>
                      </a:extLst>
                    </a:gridCol>
                    <a:gridCol w="1009650">
                      <a:extLst>
                        <a:ext uri="{9D8B030D-6E8A-4147-A177-3AD203B41FA5}">
                          <a16:colId xmlns:a16="http://schemas.microsoft.com/office/drawing/2014/main" val="10670"/>
                        </a:ext>
                      </a:extLst>
                    </a:gridCol>
                  </a:tblGrid>
                  <a:tr h="635572">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r="-250157"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100949" r="-15253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200949" r="-5253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4"/>
                          <a:stretch>
                            <a:fillRect l="-572892" b="-16190"/>
                          </a:stretch>
                        </a:blipFill>
                      </a:tcPr>
                    </a:tc>
                    <a:extLst>
                      <a:ext uri="{0D108BD9-81ED-4DB2-BD59-A6C34878D82A}">
                        <a16:rowId xmlns:a16="http://schemas.microsoft.com/office/drawing/2014/main" val="10472"/>
                      </a:ext>
                    </a:extLst>
                  </a:tr>
                </a:tbl>
              </a:graphicData>
            </a:graphic>
          </p:graphicFrame>
        </mc:Fallback>
      </mc:AlternateContent>
      <p:sp>
        <p:nvSpPr>
          <p:cNvPr id="2" name="文本框 1">
            <a:extLst>
              <a:ext uri="{FF2B5EF4-FFF2-40B4-BE49-F238E27FC236}">
                <a16:creationId xmlns:a16="http://schemas.microsoft.com/office/drawing/2014/main" id="{9EF9F2D5-0F31-033C-7DA2-58F6002A4FD4}"/>
              </a:ext>
            </a:extLst>
          </p:cNvPr>
          <p:cNvSpPr txBox="1"/>
          <p:nvPr/>
        </p:nvSpPr>
        <p:spPr>
          <a:xfrm>
            <a:off x="8070107" y="276288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3" name="文本框 2">
            <a:extLst>
              <a:ext uri="{FF2B5EF4-FFF2-40B4-BE49-F238E27FC236}">
                <a16:creationId xmlns:a16="http://schemas.microsoft.com/office/drawing/2014/main" id="{743DD851-27CA-F246-7AE4-B7911C32BED0}"/>
              </a:ext>
            </a:extLst>
          </p:cNvPr>
          <p:cNvSpPr txBox="1"/>
          <p:nvPr/>
        </p:nvSpPr>
        <p:spPr>
          <a:xfrm>
            <a:off x="5479308" y="4409486"/>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319" name="yt_shape_14319"/>
              <p:cNvSpPr txBox="1"/>
              <p:nvPr/>
            </p:nvSpPr>
            <p:spPr>
              <a:xfrm>
                <a:off x="540119" y="2569356"/>
                <a:ext cx="11111999" cy="207928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甲、乙、丙三位同学打乒乓球，想通过</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手心手背</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游戏来决定其中哪两个人先打，规则如下：三个人同时各用一只手随机出示手心或手背，若只有两个人手势相同（都是手心或都是手背），则这两人先打；若三人手势相同，则重新决定</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那么通过一次</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手心手背</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游戏能决定甲先打乒乓球的概率是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mc:Choice>
        <mc:Fallback xmlns:a16="http://schemas.microsoft.com/office/drawing/2014/main" xmlns="">
          <p:sp>
            <p:nvSpPr>
              <p:cNvPr id="14319" name="yt_shape_14319" descr="{&quot;rangeId&quot;:14,&quot;hasSerialNum&quot;:1,&quot;mathAnswerShape&quot;:1}"/>
              <p:cNvSpPr txBox="1">
                <a:spLocks noRot="1" noChangeAspect="1" noMove="1" noResize="1" noEditPoints="1" noAdjustHandles="1" noChangeArrowheads="1" noChangeShapeType="1" noTextEdit="1"/>
              </p:cNvSpPr>
              <p:nvPr/>
            </p:nvSpPr>
            <p:spPr>
              <a:xfrm>
                <a:off x="540119" y="2569356"/>
                <a:ext cx="11111999" cy="2079287"/>
              </a:xfrm>
              <a:prstGeom prst="rect">
                <a:avLst/>
              </a:prstGeom>
              <a:blipFill>
                <a:blip r:embed="rId2"/>
                <a:stretch>
                  <a:fillRect l="-1701" t="-2339" r="-1153" b="-409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48788EF6-71A0-D472-4BD2-1804FFB123CB}"/>
                  </a:ext>
                </a:extLst>
              </p:cNvPr>
              <p:cNvSpPr txBox="1"/>
              <p:nvPr/>
            </p:nvSpPr>
            <p:spPr>
              <a:xfrm>
                <a:off x="8070107" y="3788054"/>
                <a:ext cx="308674" cy="726326"/>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endParaRPr lang="zh-CN" altLang="en-US">
                  <a:solidFill>
                    <a:srgbClr val="FF0000"/>
                  </a:solidFill>
                </a:endParaRPr>
              </a:p>
            </p:txBody>
          </p:sp>
        </mc:Choice>
        <mc:Fallback>
          <p:sp>
            <p:nvSpPr>
              <p:cNvPr id="2" name="文本框 1">
                <a:extLst>
                  <a:ext uri="{FF2B5EF4-FFF2-40B4-BE49-F238E27FC236}">
                    <a16:creationId xmlns:a16="http://schemas.microsoft.com/office/drawing/2014/main" id="{48788EF6-71A0-D472-4BD2-1804FFB123CB}"/>
                  </a:ext>
                </a:extLst>
              </p:cNvPr>
              <p:cNvSpPr txBox="1">
                <a:spLocks noRot="1" noChangeAspect="1" noMove="1" noResize="1" noEditPoints="1" noAdjustHandles="1" noChangeArrowheads="1" noChangeShapeType="1" noTextEdit="1"/>
              </p:cNvSpPr>
              <p:nvPr/>
            </p:nvSpPr>
            <p:spPr>
              <a:xfrm>
                <a:off x="8070107" y="3788054"/>
                <a:ext cx="308674" cy="726326"/>
              </a:xfrm>
              <a:prstGeom prst="rect">
                <a:avLst/>
              </a:prstGeom>
              <a:blipFill>
                <a:blip r:embed="rId3"/>
                <a:stretch>
                  <a:fillRect l="-2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22" name="yt_shape_14322"/>
          <p:cNvSpPr txBox="1"/>
          <p:nvPr/>
        </p:nvSpPr>
        <p:spPr>
          <a:xfrm>
            <a:off x="540000" y="1021478"/>
            <a:ext cx="4135299"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434">
                <a:solidFill>
                  <a:srgbClr val="1EE3CF"/>
                </a:solidFill>
                <a:effectLst/>
                <a:latin typeface="Times New Roman" pitchFamily="32"/>
                <a:ea typeface="宋体" pitchFamily="32"/>
                <a:cs typeface="宋体" pitchFamily="32"/>
              </a:rPr>
              <a:t> </a:t>
            </a:r>
          </a:p>
        </p:txBody>
      </p:sp>
      <p:pic>
        <p:nvPicPr>
          <p:cNvPr id="14321" name="yt_image_14321">
            <a:extLst>
              <a:ext uri="">
                <a16:creationId xmlns:a14="http://schemas.microsoft.com/office/drawing/2010/main" xmlns:a16="http://schemas.microsoft.com/office/drawing/2014/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1021478"/>
            <a:ext cx="4092760" cy="646938"/>
          </a:xfrm>
          <a:prstGeom prst="rect">
            <a:avLst/>
          </a:prstGeom>
          <a:noFill/>
          <a:extLst>
            <a:ext uri="{909E8E84-426E-40DD-AFC4-6F175D3DCCD1}">
              <a14:hiddenFill xmlns:a14="http://schemas.microsoft.com/office/drawing/2010/main">
                <a:solidFill>
                  <a:srgbClr val="FFFFFF"/>
                </a:solidFill>
              </a14:hiddenFill>
            </a:ext>
          </a:extLst>
        </p:spPr>
      </p:pic>
      <p:sp>
        <p:nvSpPr>
          <p:cNvPr id="14324" name="yt_shape_14324"/>
          <p:cNvSpPr txBox="1"/>
          <p:nvPr/>
        </p:nvSpPr>
        <p:spPr>
          <a:xfrm>
            <a:off x="540119" y="171906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创意意识）</a:t>
            </a:r>
            <a:r>
              <a:rPr lang="zh-CN" altLang="zh-CN" sz="2400" b="0" i="0" u="none">
                <a:solidFill>
                  <a:srgbClr val="000000"/>
                </a:solidFill>
                <a:effectLst/>
                <a:latin typeface="Times New Roman" pitchFamily="24"/>
                <a:ea typeface="黑体" pitchFamily="24"/>
                <a:cs typeface="宋体" pitchFamily="24"/>
              </a:rPr>
              <a:t>（衡阳市中考）</a:t>
            </a:r>
            <a:r>
              <a:rPr lang="zh-CN" altLang="zh-CN" sz="2400" b="0" i="0" u="none">
                <a:solidFill>
                  <a:srgbClr val="000000"/>
                </a:solidFill>
                <a:effectLst/>
                <a:latin typeface="Times New Roman" pitchFamily="24"/>
                <a:ea typeface="宋体" pitchFamily="24"/>
                <a:cs typeface="宋体" pitchFamily="24"/>
              </a:rPr>
              <a:t>为弘扬中华传统文化，某校举办了学生</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国学经典大赛</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比赛项目为：</a:t>
            </a:r>
            <a:r>
              <a:rPr lang="en-US" altLang="zh-CN" sz="2400" b="0" i="1" u="none">
                <a:solidFill>
                  <a:srgbClr val="000000"/>
                </a:solidFill>
                <a:effectLst/>
                <a:latin typeface="Times New Roman" pitchFamily="24"/>
                <a:ea typeface="Times New Roman" pitchFamily="24"/>
                <a:cs typeface="宋体" pitchFamily="24"/>
              </a:rPr>
              <a:t>A</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唐诗；</a:t>
            </a:r>
            <a:r>
              <a:rPr lang="en-US" altLang="zh-CN" sz="2400" b="0" i="1" u="none">
                <a:solidFill>
                  <a:srgbClr val="000000"/>
                </a:solidFill>
                <a:effectLst/>
                <a:latin typeface="Times New Roman" pitchFamily="24"/>
                <a:ea typeface="Times New Roman" pitchFamily="24"/>
                <a:cs typeface="宋体" pitchFamily="24"/>
              </a:rPr>
              <a:t>B</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宋词；</a:t>
            </a:r>
            <a:r>
              <a:rPr lang="en-US" altLang="zh-CN" sz="2400" b="0" i="1"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论语；</a:t>
            </a:r>
            <a:r>
              <a:rPr lang="en-US" altLang="zh-CN" sz="2400" b="0" i="1"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三字经</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比赛形式分</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单人组</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和</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双人组</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p:txBody>
      </p:sp>
      <p:sp>
        <p:nvSpPr>
          <p:cNvPr id="14325" name="yt_shape_14325"/>
          <p:cNvSpPr txBox="1"/>
          <p:nvPr/>
        </p:nvSpPr>
        <p:spPr>
          <a:xfrm>
            <a:off x="540119" y="3158627"/>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）小丽参加</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单人组</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，她从中随机抽取一个比赛项目，恰好抽中</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三字经</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的概率是多少？</a:t>
            </a:r>
          </a:p>
        </p:txBody>
      </p:sp>
      <p:sp>
        <p:nvSpPr>
          <p:cNvPr id="14326" name="yt_shape_14326"/>
          <p:cNvSpPr txBox="1"/>
          <p:nvPr/>
        </p:nvSpPr>
        <p:spPr>
          <a:xfrm>
            <a:off x="540119" y="4118062"/>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）小红和小明组成一个小组参加</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双人组</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比赛，比赛规则是：同一小组的两名队员的比赛项目不能相同，且每人只能随机抽取一次，则小红和小明都没有抽到</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论语</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的概率是多少？请用画树状图或列表的方法进行说明</a:t>
            </a:r>
            <a:r>
              <a:rPr lang="en-US" altLang="zh-CN" sz="2400" b="0" i="0" u="none">
                <a:solidFill>
                  <a:srgbClr val="000000"/>
                </a:solidFill>
                <a:effectLst/>
                <a:latin typeface="Times New Roman" pitchFamily="24"/>
                <a:ea typeface="Times New Roman" pitchFamily="24"/>
                <a:cs typeface="宋体" pitchFamily="24"/>
              </a:rPr>
              <a:t>.</a:t>
            </a:r>
          </a:p>
        </p:txBody>
      </p:sp>
      <mc:AlternateContent xmlns:mc="http://schemas.openxmlformats.org/markup-compatibility/2006" xmlns:a14="http://schemas.microsoft.com/office/drawing/2010/main">
        <mc:Choice Requires="a14">
          <p:sp>
            <p:nvSpPr>
              <p:cNvPr id="14327" name="yt_shape_14327"/>
              <p:cNvSpPr txBox="1"/>
              <p:nvPr/>
            </p:nvSpPr>
            <p:spPr>
              <a:xfrm>
                <a:off x="540000" y="5557628"/>
                <a:ext cx="3625993" cy="638893"/>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（三字经）</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4</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m="http://schemas.openxmlformats.org/officeDocument/2006/math" xmlns="">
          <p:sp>
            <p:nvSpPr>
              <p:cNvPr id="14327" name="yt_shape_14327" descr="{&quot;rangeId&quot;:16,&quot;mathAnswerShape&quot;:1}"/>
              <p:cNvSpPr txBox="1">
                <a:spLocks noRot="1" noChangeAspect="1" noMove="1" noResize="1" noEditPoints="1" noAdjustHandles="1" noChangeArrowheads="1" noChangeShapeType="1" noTextEdit="1"/>
              </p:cNvSpPr>
              <p:nvPr/>
            </p:nvSpPr>
            <p:spPr>
              <a:xfrm>
                <a:off x="540000" y="5557628"/>
                <a:ext cx="3625993" cy="638893"/>
              </a:xfrm>
              <a:prstGeom prst="rect">
                <a:avLst/>
              </a:prstGeom>
              <a:blipFill>
                <a:blip r:embed="rId3"/>
                <a:stretch>
                  <a:fillRect l="-5219" r="-4209" b="-16346"/>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4FDBC28C-09AF-1F03-C760-C467B5806241}"/>
                  </a:ext>
                </a:extLst>
              </p:cNvPr>
              <p:cNvSpPr txBox="1"/>
              <p:nvPr/>
            </p:nvSpPr>
            <p:spPr>
              <a:xfrm>
                <a:off x="449989" y="5510822"/>
                <a:ext cx="3771011" cy="726326"/>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（三字经）</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4</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m="http://schemas.openxmlformats.org/officeDocument/2006/math" xmlns="">
          <p:sp>
            <p:nvSpPr>
              <p:cNvPr id="2" name="文本框 1" descr="{'rangeId': 16, 'mathAnswerShape': 1}">
                <a:extLst>
                  <a:ext uri="{FF2B5EF4-FFF2-40B4-BE49-F238E27FC236}">
                    <a16:creationId xmlns:a16="http://schemas.microsoft.com/office/drawing/2014/main" id="{4FDBC28C-09AF-1F03-C760-C467B5806241}"/>
                  </a:ext>
                </a:extLst>
              </p:cNvPr>
              <p:cNvSpPr txBox="1">
                <a:spLocks noRot="1" noChangeAspect="1" noMove="1" noResize="1" noEditPoints="1" noAdjustHandles="1" noChangeArrowheads="1" noChangeShapeType="1" noTextEdit="1"/>
              </p:cNvSpPr>
              <p:nvPr/>
            </p:nvSpPr>
            <p:spPr>
              <a:xfrm>
                <a:off x="449989" y="5510822"/>
                <a:ext cx="3771011" cy="726326"/>
              </a:xfrm>
              <a:prstGeom prst="rect">
                <a:avLst/>
              </a:prstGeom>
              <a:blipFill>
                <a:blip r:embed="rId4"/>
                <a:stretch>
                  <a:fillRect l="-2589" r="-2589" b="-840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329" name="yt_shape_14329"/>
          <p:cNvSpPr txBox="1"/>
          <p:nvPr/>
        </p:nvSpPr>
        <p:spPr>
          <a:xfrm>
            <a:off x="540000" y="2518984"/>
            <a:ext cx="4203074" cy="1026563"/>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5700" b="0" i="0" u="none">
                <a:noFill/>
                <a:effectLst/>
                <a:latin typeface="Times New Roman" pitchFamily="57"/>
                <a:ea typeface="Times New Roman" pitchFamily="57"/>
                <a:cs typeface="宋体" pitchFamily="57"/>
                <a:sym typeface="Finished"/>
              </a:rPr>
              <a:t>⁠</a:t>
            </a:r>
            <a:r>
              <a:rPr lang="en-US" altLang="zh-CN" sz="2400" b="0" i="0" u="none">
                <a:solidFill>
                  <a:srgbClr val="FF0000">
                    <a:alpha val="0"/>
                  </a:srgbClr>
                </a:solidFill>
                <a:effectLst/>
                <a:latin typeface="Times New Roman" pitchFamily="24"/>
                <a:ea typeface="宋体" pitchFamily="24"/>
                <a:cs typeface="宋体" pitchFamily="24"/>
                <a:sym typeface=""/>
              </a:rPr>
              <a:t>                                            </a:t>
            </a:r>
            <a:r>
              <a:rPr lang="en-US" altLang="zh-CN" sz="1500" b="0" i="0" u="none">
                <a:solidFill>
                  <a:srgbClr val="FF0000">
                    <a:alpha val="0"/>
                  </a:srgbClr>
                </a:solidFill>
                <a:effectLst/>
                <a:latin typeface="Times New Roman" pitchFamily="15"/>
                <a:ea typeface="宋体" pitchFamily="15"/>
                <a:cs typeface="宋体" pitchFamily="15"/>
                <a:sym typeface=""/>
              </a:rPr>
              <a:t> </a:t>
            </a:r>
            <a:r>
              <a:rPr lang="zh-CN" altLang="zh-CN" sz="2400" b="0" i="0" u="none">
                <a:no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14330" name="yt_shape_14330"/>
          <p:cNvSpPr txBox="1"/>
          <p:nvPr/>
        </p:nvSpPr>
        <p:spPr>
          <a:xfrm>
            <a:off x="540000" y="3596335"/>
            <a:ext cx="6155531" cy="412036"/>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小红和小明都没有抽到</a:t>
            </a: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论语</a:t>
            </a: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的概率为：</a:t>
            </a:r>
            <a:r>
              <a:rPr lang="zh-CN" altLang="zh-CN" sz="100" b="0" i="0" u="none">
                <a:noFill/>
                <a:effectLst/>
                <a:latin typeface="Times New Roman"/>
                <a:ea typeface="宋体"/>
                <a:cs typeface="宋体"/>
              </a:rPr>
              <a:t>⁠</a:t>
            </a:r>
          </a:p>
        </p:txBody>
      </p:sp>
      <mc:AlternateContent xmlns:mc="http://schemas.openxmlformats.org/markup-compatibility/2006" xmlns:a14="http://schemas.microsoft.com/office/drawing/2010/main">
        <mc:Choice Requires="a14">
          <p:sp>
            <p:nvSpPr>
              <p:cNvPr id="14331" name="yt_shape_14331"/>
              <p:cNvSpPr txBox="1"/>
              <p:nvPr/>
            </p:nvSpPr>
            <p:spPr>
              <a:xfrm>
                <a:off x="540000" y="4059159"/>
                <a:ext cx="1335302" cy="639855"/>
              </a:xfrm>
              <a:prstGeom prst="rect">
                <a:avLst/>
              </a:prstGeom>
            </p:spPr>
            <p:txBody>
              <a:bodyPr vert="horz" wrap="none" lIns="0" tIns="0" rIns="0" bIns="0" rtlCol="0">
                <a:spAutoFit/>
              </a:bodyPr>
              <a:lstStyle/>
              <a:p>
                <a:pPr algn="l" eaLnBrk="1" latinLnBrk="0" hangingPunct="0">
                  <a:lnSpc>
                    <a:spcPct val="129999"/>
                  </a:lnSpc>
                </a:pP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6</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12</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
          <p:sp>
            <p:nvSpPr>
              <p:cNvPr id="14331" name="yt_shape_14331" descr="{&quot;rangeId&quot;:17,&quot;mathAnswerShape&quot;:1}"/>
              <p:cNvSpPr txBox="1">
                <a:spLocks noRot="1" noChangeAspect="1" noMove="1" noResize="1" noEditPoints="1" noAdjustHandles="1" noChangeArrowheads="1" noChangeShapeType="1" noTextEdit="1"/>
              </p:cNvSpPr>
              <p:nvPr/>
            </p:nvSpPr>
            <p:spPr>
              <a:xfrm>
                <a:off x="540000" y="4059159"/>
                <a:ext cx="1335302" cy="639855"/>
              </a:xfrm>
              <a:prstGeom prst="rect">
                <a:avLst/>
              </a:prstGeom>
              <a:blipFill>
                <a:blip r:embed="rId2"/>
                <a:stretch>
                  <a:fillRect l="-14155" r="-12785" b="-15238"/>
                </a:stretch>
              </a:blipFill>
            </p:spPr>
            <p:txBody>
              <a:bodyPr/>
              <a:lstStyle/>
              <a:p>
                <a:r>
                  <a:rPr lang="zh-CN" altLang="en-US">
                    <a:noFill/>
                  </a:rPr>
                  <a:t> </a:t>
                </a:r>
              </a:p>
            </p:txBody>
          </p:sp>
        </mc:Fallback>
      </mc:AlternateContent>
      <p:pic>
        <p:nvPicPr>
          <p:cNvPr id="3" name="yt_shape_1697708970796">
            <a:extLst>
              <a:ext uri="{FF2B5EF4-FFF2-40B4-BE49-F238E27FC236}">
                <a16:creationId xmlns:a16="http://schemas.microsoft.com/office/drawing/2014/main" id="{6068EEDF-FA9C-58AF-CD5B-59346F70FC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2000" y="2525526"/>
            <a:ext cx="3400617" cy="1003550"/>
          </a:xfrm>
          <a:prstGeom prst="rect">
            <a:avLst/>
          </a:prstGeom>
        </p:spPr>
      </p:pic>
      <p:sp>
        <p:nvSpPr>
          <p:cNvPr id="2" name="文本框 1">
            <a:extLst>
              <a:ext uri="{FF2B5EF4-FFF2-40B4-BE49-F238E27FC236}">
                <a16:creationId xmlns:a16="http://schemas.microsoft.com/office/drawing/2014/main" id="{77EC4196-1C40-C438-6546-ED67EE4DCA00}"/>
              </a:ext>
            </a:extLst>
          </p:cNvPr>
          <p:cNvSpPr txBox="1"/>
          <p:nvPr/>
        </p:nvSpPr>
        <p:spPr>
          <a:xfrm>
            <a:off x="449989" y="2472178"/>
            <a:ext cx="4342511" cy="1110247"/>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5700" b="0" i="0" strike="noStrike" kern="1200" cap="none" spc="0" normalizeH="0" baseline="0" noProof="0">
                <a:ln>
                  <a:noFill/>
                </a:ln>
                <a:noFill/>
                <a:effectLst/>
                <a:uLnTx/>
                <a:uFillTx/>
                <a:latin typeface="Times New Roman" pitchFamily="57"/>
                <a:ea typeface="Times New Roman" pitchFamily="57"/>
                <a:cs typeface="宋体" pitchFamily="57"/>
                <a:sym typeface="Finished"/>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sym typeface=""/>
              </a:rPr>
              <a:t>                                            </a:t>
            </a:r>
            <a:r>
              <a:rPr kumimoji="0" lang="en-US" altLang="zh-CN" sz="1500" b="0" i="0" strike="noStrike" kern="1200" cap="none" spc="0" normalizeH="0" baseline="0" noProof="0">
                <a:ln>
                  <a:noFill/>
                </a:ln>
                <a:solidFill>
                  <a:srgbClr val="FF0000"/>
                </a:solidFill>
                <a:effectLst/>
                <a:uLnTx/>
                <a:uFillTx/>
                <a:latin typeface="Times New Roman" pitchFamily="15"/>
                <a:ea typeface="宋体" pitchFamily="15"/>
                <a:cs typeface="宋体" pitchFamily="15"/>
                <a:sym typeface=""/>
              </a:rPr>
              <a:t> </a:t>
            </a:r>
            <a:r>
              <a:rPr kumimoji="0" lang="zh-CN" altLang="zh-CN" sz="2400" b="0" i="0" strike="noStrike" kern="1200" cap="none" spc="0" normalizeH="0" baseline="0" noProof="0">
                <a:ln>
                  <a:noFill/>
                </a:ln>
                <a:no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D31ADAE8-C6AA-0894-DBAA-61DE34F8E88E}"/>
              </a:ext>
            </a:extLst>
          </p:cNvPr>
          <p:cNvSpPr txBox="1"/>
          <p:nvPr/>
        </p:nvSpPr>
        <p:spPr>
          <a:xfrm>
            <a:off x="449989" y="3549529"/>
            <a:ext cx="6276086" cy="50166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小红和小明都没有抽到</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论语</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的概率为：</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8E8C92D3-BB24-892E-3160-19E0777CFD8E}"/>
                  </a:ext>
                </a:extLst>
              </p:cNvPr>
              <p:cNvSpPr txBox="1"/>
              <p:nvPr/>
            </p:nvSpPr>
            <p:spPr>
              <a:xfrm>
                <a:off x="449989" y="4012353"/>
                <a:ext cx="1502474" cy="727279"/>
              </a:xfrm>
              <a:prstGeom prst="rect">
                <a:avLst/>
              </a:prstGeom>
              <a:noFill/>
            </p:spPr>
            <p:txBody>
              <a:bodyPr vert="horz" wrap="none" rtlCol="0" anchor="ctr">
                <a:noAutofit/>
              </a:bodyPr>
              <a:lstStyle/>
              <a:p>
                <a:pPr>
                  <a:lnSpc>
                    <a:spcPct val="129999"/>
                  </a:lnSpc>
                </a:pP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6</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12</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
          <p:sp>
            <p:nvSpPr>
              <p:cNvPr id="5" name="文本框 4" descr="{'rangeId': 17, 'mathAnswerShape': 1}">
                <a:extLst>
                  <a:ext uri="{FF2B5EF4-FFF2-40B4-BE49-F238E27FC236}">
                    <a16:creationId xmlns:a16="http://schemas.microsoft.com/office/drawing/2014/main" id="{8E8C92D3-BB24-892E-3160-19E0777CFD8E}"/>
                  </a:ext>
                </a:extLst>
              </p:cNvPr>
              <p:cNvSpPr txBox="1">
                <a:spLocks noRot="1" noChangeAspect="1" noMove="1" noResize="1" noEditPoints="1" noAdjustHandles="1" noChangeArrowheads="1" noChangeShapeType="1" noTextEdit="1"/>
              </p:cNvSpPr>
              <p:nvPr/>
            </p:nvSpPr>
            <p:spPr>
              <a:xfrm>
                <a:off x="449989" y="4012353"/>
                <a:ext cx="1502474" cy="727279"/>
              </a:xfrm>
              <a:prstGeom prst="rect">
                <a:avLst/>
              </a:prstGeom>
              <a:blipFill>
                <a:blip r:embed="rId4"/>
                <a:stretch>
                  <a:fillRect l="-6504" r="-6504" b="-8403"/>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Effect transition="in" filter="blinds(horizontal)">
                                      <p:cBhvr>
                                        <p:cTn id="13" dur="500"/>
                                        <p:tgtEl>
                                          <p:spTgt spid="4">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blinds(horizontal)">
                                      <p:cBhvr>
                                        <p:cTn id="16"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1797</Words>
  <Application>Microsoft Office PowerPoint</Application>
  <PresentationFormat>宽屏</PresentationFormat>
  <Paragraphs>100</Paragraphs>
  <Slides>14</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14</vt:i4>
      </vt:variant>
    </vt:vector>
  </HeadingPairs>
  <TitlesOfParts>
    <vt:vector size="26" baseType="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44</cp:revision>
  <dcterms:created xsi:type="dcterms:W3CDTF">2023-05-05T05:33:04Z</dcterms:created>
  <dcterms:modified xsi:type="dcterms:W3CDTF">2023-10-20T06:36:10Z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