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5" r:id="rId4"/>
    <p:sldId id="367" r:id="rId5"/>
    <p:sldId id="369" r:id="rId6"/>
    <p:sldId id="376" r:id="rId7"/>
    <p:sldId id="379" r:id="rId8"/>
    <p:sldId id="377" r:id="rId9"/>
    <p:sldId id="380" r:id="rId10"/>
    <p:sldId id="381" r:id="rId11"/>
    <p:sldId id="378" r:id="rId12"/>
    <p:sldId id="384" r:id="rId13"/>
    <p:sldId id="383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130" y="9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bin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38" name="yt_shape_15838"/>
          <p:cNvSpPr txBox="1"/>
          <p:nvPr/>
        </p:nvSpPr>
        <p:spPr>
          <a:xfrm>
            <a:off x="540000" y="1417678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一、选择题（每小题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</p:txBody>
      </p:sp>
      <p:sp>
        <p:nvSpPr>
          <p:cNvPr id="15839" name="yt_shape_15839"/>
          <p:cNvSpPr txBox="1"/>
          <p:nvPr/>
        </p:nvSpPr>
        <p:spPr>
          <a:xfrm>
            <a:off x="540000" y="1896981"/>
            <a:ext cx="99081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下列二次函数的图象，不能通过函数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的图象平移得到的是（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40" name="yt_table_158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469432"/>
              </p:ext>
            </p:extLst>
          </p:nvPr>
        </p:nvGraphicFramePr>
        <p:xfrm>
          <a:off x="540000" y="2376284"/>
          <a:ext cx="6399530" cy="950976"/>
        </p:xfrm>
        <a:graphic>
          <a:graphicData uri="http://schemas.openxmlformats.org/drawingml/2006/table">
            <a:tbl>
              <a:tblPr/>
              <a:tblGrid>
                <a:gridCol w="3665855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2733675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</a:tbl>
          </a:graphicData>
        </a:graphic>
      </p:graphicFrame>
      <p:sp>
        <p:nvSpPr>
          <p:cNvPr id="15842" name="yt_shape_15842"/>
          <p:cNvSpPr txBox="1"/>
          <p:nvPr/>
        </p:nvSpPr>
        <p:spPr>
          <a:xfrm>
            <a:off x="540000" y="3377838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下列说法中，正确的是（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843" name="yt_table_15843" title="H_153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2815111"/>
                  </p:ext>
                </p:extLst>
              </p:nvPr>
            </p:nvGraphicFramePr>
            <p:xfrm>
              <a:off x="540000" y="3857141"/>
              <a:ext cx="6672263" cy="1943609"/>
            </p:xfrm>
            <a:graphic>
              <a:graphicData uri="http://schemas.openxmlformats.org/drawingml/2006/table">
                <a:tbl>
                  <a:tblPr/>
                  <a:tblGrid>
                    <a:gridCol w="6672263">
                      <a:extLst>
                        <a:ext uri="{9D8B030D-6E8A-4147-A177-3AD203B41FA5}">
                          <a16:colId xmlns:a16="http://schemas.microsoft.com/office/drawing/2014/main" val="109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二次函数中，自变量的取值范围是非零实数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在圆的面积公式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的二次函数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（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）（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4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）不是二次函数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在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y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中，一次项系数为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5843" name="yt_table_15843" descr="{&quot;rangeId&quot;:3,&quot;type&quot;:&quot;Option&quot;}" title="H_153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2815111"/>
                  </p:ext>
                </p:extLst>
              </p:nvPr>
            </p:nvGraphicFramePr>
            <p:xfrm>
              <a:off x="540000" y="3857141"/>
              <a:ext cx="6672263" cy="1943609"/>
            </p:xfrm>
            <a:graphic>
              <a:graphicData uri="http://schemas.openxmlformats.org/drawingml/2006/table">
                <a:tbl>
                  <a:tblPr/>
                  <a:tblGrid>
                    <a:gridCol w="6672263">
                      <a:extLst>
                        <a:ext uri="{9D8B030D-6E8A-4147-A177-3AD203B41FA5}">
                          <a16:colId xmlns:a16="http://schemas.microsoft.com/office/drawing/2014/main" val="1094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二次函数中，自变量的取值范围是非零实数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在圆的面积公式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中，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S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是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r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的二次函数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2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1019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3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31579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F2EAAD-BF65-6800-E443-44E1B227840D}"/>
              </a:ext>
            </a:extLst>
          </p:cNvPr>
          <p:cNvSpPr txBox="1"/>
          <p:nvPr/>
        </p:nvSpPr>
        <p:spPr>
          <a:xfrm>
            <a:off x="9584464" y="18501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9B3B08-A5E7-52A9-2A14-FE15B21CB2FD}"/>
              </a:ext>
            </a:extLst>
          </p:cNvPr>
          <p:cNvSpPr txBox="1"/>
          <p:nvPr/>
        </p:nvSpPr>
        <p:spPr>
          <a:xfrm>
            <a:off x="4183789" y="33310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88" name="yt_shape_15888"/>
          <p:cNvSpPr txBox="1"/>
          <p:nvPr/>
        </p:nvSpPr>
        <p:spPr>
          <a:xfrm>
            <a:off x="540119" y="14172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分）某工厂为了对新研发的一种产品进行合理定价，将该产品按拟定的价格进行试销，通过对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天的试销情况进行统计，得到如下数据：</a:t>
            </a:r>
          </a:p>
        </p:txBody>
      </p:sp>
      <p:graphicFrame>
        <p:nvGraphicFramePr>
          <p:cNvPr id="15889" name="yt_table_15889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753216"/>
              </p:ext>
            </p:extLst>
          </p:nvPr>
        </p:nvGraphicFramePr>
        <p:xfrm>
          <a:off x="540000" y="2529055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76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72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2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72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72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65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单价（元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销量（件）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5891" name="yt_shape_15891"/>
          <p:cNvSpPr txBox="1"/>
          <p:nvPr/>
        </p:nvSpPr>
        <p:spPr>
          <a:xfrm>
            <a:off x="540000" y="3932661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）计算这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天销售额的平均数；</a:t>
            </a:r>
          </a:p>
        </p:txBody>
      </p:sp>
      <p:sp>
        <p:nvSpPr>
          <p:cNvPr id="15892" name="yt_shape_15892"/>
          <p:cNvSpPr txBox="1"/>
          <p:nvPr/>
        </p:nvSpPr>
        <p:spPr>
          <a:xfrm>
            <a:off x="540119" y="441196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）通过对上面表格中的数据进行分析，发现销量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（件）与单价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（元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价）之间存在一次函数关系，求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的函数关系式；（不需要写出函数自变量的取值范围）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94" name="yt_shape_15894"/>
              <p:cNvSpPr txBox="1"/>
              <p:nvPr/>
            </p:nvSpPr>
            <p:spPr>
              <a:xfrm>
                <a:off x="540119" y="2807978"/>
                <a:ext cx="11111999" cy="1602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）预计在今后的销售中，销量与单价仍然存在（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）中的关系，且该产品的成本是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为使工厂获得最大利润，该产品的单价应定为多少？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934.4.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94" name="yt_shape_15894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07978"/>
                <a:ext cx="11111999" cy="1602042"/>
              </a:xfrm>
              <a:prstGeom prst="rect">
                <a:avLst/>
              </a:prstGeom>
              <a:blipFill>
                <a:blip r:embed="rId2"/>
                <a:stretch>
                  <a:fillRect l="-1701" t="-3435" r="-439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3F0F91C-2261-C7F0-0CEF-3C7F9B5AAEE9}"/>
                  </a:ext>
                </a:extLst>
              </p:cNvPr>
              <p:cNvSpPr txBox="1"/>
              <p:nvPr/>
            </p:nvSpPr>
            <p:spPr>
              <a:xfrm>
                <a:off x="450108" y="3712148"/>
                <a:ext cx="9928606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14:m>
                  <m:oMath xmlns:m="http://schemas.openxmlformats.org/officeDocument/2006/math">
                    <m:bar>
                      <m:barPr>
                        <m:pos m:val="top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ba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</m:ba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934.4.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83F0F91C-2261-C7F0-0CEF-3C7F9B5AAE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2148"/>
                <a:ext cx="9928606" cy="729184"/>
              </a:xfrm>
              <a:prstGeom prst="rect">
                <a:avLst/>
              </a:prstGeom>
              <a:blipFill>
                <a:blip r:embed="rId3"/>
                <a:stretch>
                  <a:fillRect l="-982" r="-982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96" name="yt_shape_15896"/>
              <p:cNvSpPr txBox="1"/>
              <p:nvPr/>
            </p:nvSpPr>
            <p:spPr>
              <a:xfrm>
                <a:off x="540119" y="1418880"/>
                <a:ext cx="11111999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）设所求一次函数关系式为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）设利润为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根据题意，得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w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140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件时，工厂获得最大利润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96" name="yt_shape_15896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18880"/>
                <a:ext cx="11111999" cy="4380238"/>
              </a:xfrm>
              <a:prstGeom prst="rect">
                <a:avLst/>
              </a:prstGeom>
              <a:blipFill>
                <a:blip r:embed="rId2"/>
                <a:stretch>
                  <a:fillRect l="-1701" t="-1253" r="-439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248B2D-AFDB-E0BD-0490-E15A6199299A}"/>
              </a:ext>
            </a:extLst>
          </p:cNvPr>
          <p:cNvSpPr txBox="1"/>
          <p:nvPr/>
        </p:nvSpPr>
        <p:spPr>
          <a:xfrm>
            <a:off x="450108" y="1372074"/>
            <a:ext cx="673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）设所求一次函数关系式为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624442-5B62-2C05-84AD-D107A8A9AB31}"/>
              </a:ext>
            </a:extLst>
          </p:cNvPr>
          <p:cNvSpPr txBox="1"/>
          <p:nvPr/>
        </p:nvSpPr>
        <p:spPr>
          <a:xfrm>
            <a:off x="450108" y="1847562"/>
            <a:ext cx="6223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06E5D2A-C36E-3F0B-02C2-3F97A7FB68F7}"/>
                  </a:ext>
                </a:extLst>
              </p:cNvPr>
              <p:cNvSpPr txBox="1"/>
              <p:nvPr/>
            </p:nvSpPr>
            <p:spPr>
              <a:xfrm>
                <a:off x="450108" y="2323050"/>
                <a:ext cx="44210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, 'mathAnswerShape': 1}">
                <a:extLst>
                  <a:ext uri="{FF2B5EF4-FFF2-40B4-BE49-F238E27FC236}">
                    <a16:creationId xmlns:a16="http://schemas.microsoft.com/office/drawing/2014/main" id="{006E5D2A-C36E-3F0B-02C2-3F97A7FB68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3050"/>
                <a:ext cx="4421060" cy="115418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FC143AE-C114-9D37-201D-C3C57268F158}"/>
              </a:ext>
            </a:extLst>
          </p:cNvPr>
          <p:cNvSpPr txBox="1"/>
          <p:nvPr/>
        </p:nvSpPr>
        <p:spPr>
          <a:xfrm>
            <a:off x="450108" y="3383627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118596-A228-1F1B-2091-B830D4000925}"/>
              </a:ext>
            </a:extLst>
          </p:cNvPr>
          <p:cNvSpPr txBox="1"/>
          <p:nvPr/>
        </p:nvSpPr>
        <p:spPr>
          <a:xfrm>
            <a:off x="450108" y="3859115"/>
            <a:ext cx="297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）设利润为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00113F-AC6B-B538-7B67-EA041D5EFD73}"/>
              </a:ext>
            </a:extLst>
          </p:cNvPr>
          <p:cNvSpPr txBox="1"/>
          <p:nvPr/>
        </p:nvSpPr>
        <p:spPr>
          <a:xfrm>
            <a:off x="450108" y="4334603"/>
            <a:ext cx="11167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根据题意，得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w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140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ED7BA4-A133-7E64-E749-07F5AB8CC711}"/>
              </a:ext>
            </a:extLst>
          </p:cNvPr>
          <p:cNvSpPr txBox="1"/>
          <p:nvPr/>
        </p:nvSpPr>
        <p:spPr>
          <a:xfrm>
            <a:off x="450108" y="481009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27FBE40-893C-4DAD-F29B-25E24D40C861}"/>
              </a:ext>
            </a:extLst>
          </p:cNvPr>
          <p:cNvSpPr txBox="1"/>
          <p:nvPr/>
        </p:nvSpPr>
        <p:spPr>
          <a:xfrm>
            <a:off x="450108" y="5285579"/>
            <a:ext cx="6114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件时，工厂获得最大利润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44" name="yt_shape_15844"/>
          <p:cNvSpPr txBox="1"/>
          <p:nvPr/>
        </p:nvSpPr>
        <p:spPr>
          <a:xfrm>
            <a:off x="540119" y="14332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45" name="yt_table_158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8733"/>
              </p:ext>
            </p:extLst>
          </p:nvPr>
        </p:nvGraphicFramePr>
        <p:xfrm>
          <a:off x="540000" y="2392705"/>
          <a:ext cx="5672456" cy="950976"/>
        </p:xfrm>
        <a:graphic>
          <a:graphicData uri="http://schemas.openxmlformats.org/drawingml/2006/table">
            <a:tbl>
              <a:tblPr/>
              <a:tblGrid>
                <a:gridCol w="3302318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6"/>
                  </a:ext>
                </a:extLst>
              </a:tr>
            </a:tbl>
          </a:graphicData>
        </a:graphic>
      </p:graphicFrame>
      <p:sp>
        <p:nvSpPr>
          <p:cNvPr id="15847" name="yt_shape_15847"/>
          <p:cNvSpPr txBox="1"/>
          <p:nvPr/>
        </p:nvSpPr>
        <p:spPr>
          <a:xfrm>
            <a:off x="540119" y="33942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的图象如图，则一次函数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49" name="yt_table_158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912558"/>
              </p:ext>
            </p:extLst>
          </p:nvPr>
        </p:nvGraphicFramePr>
        <p:xfrm>
          <a:off x="540000" y="4353694"/>
          <a:ext cx="3319463" cy="1901952"/>
        </p:xfrm>
        <a:graphic>
          <a:graphicData uri="http://schemas.openxmlformats.org/drawingml/2006/table">
            <a:tbl>
              <a:tblPr/>
              <a:tblGrid>
                <a:gridCol w="3319463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第二、三、四象限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第一、三、四象限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</a:tbl>
          </a:graphicData>
        </a:graphic>
      </p:graphicFrame>
      <p:pic>
        <p:nvPicPr>
          <p:cNvPr id="15848" name="yt_image_15848_skip" title="H_112.6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4803" y="4353694"/>
            <a:ext cx="1715058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9F85F32-5A26-1749-3BF6-C3FF02A35DE3}"/>
              </a:ext>
            </a:extLst>
          </p:cNvPr>
          <p:cNvSpPr txBox="1"/>
          <p:nvPr/>
        </p:nvSpPr>
        <p:spPr>
          <a:xfrm>
            <a:off x="3717183" y="18619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49E983-7CAB-A611-3CC7-B9634F4E1BEA}"/>
              </a:ext>
            </a:extLst>
          </p:cNvPr>
          <p:cNvSpPr txBox="1"/>
          <p:nvPr/>
        </p:nvSpPr>
        <p:spPr>
          <a:xfrm>
            <a:off x="907308" y="38229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1" name="yt_shape_15851"/>
          <p:cNvSpPr txBox="1"/>
          <p:nvPr/>
        </p:nvSpPr>
        <p:spPr>
          <a:xfrm>
            <a:off x="540119" y="107944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的图象如图所示，它与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轴的两个交点分别为（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对于下列命题：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，其中正确的有（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53" name="yt_table_1585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871224"/>
              </p:ext>
            </p:extLst>
          </p:nvPr>
        </p:nvGraphicFramePr>
        <p:xfrm>
          <a:off x="540000" y="2519006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9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pic>
        <p:nvPicPr>
          <p:cNvPr id="15852" name="yt_image_15852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76079" y="2519006"/>
            <a:ext cx="1273685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55" name="yt_shape_15855"/>
          <p:cNvSpPr txBox="1"/>
          <p:nvPr/>
        </p:nvSpPr>
        <p:spPr>
          <a:xfrm>
            <a:off x="540119" y="374822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的方程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的解为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5856" name="yt_table_158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7751860"/>
              </p:ext>
            </p:extLst>
          </p:nvPr>
        </p:nvGraphicFramePr>
        <p:xfrm>
          <a:off x="540000" y="5187793"/>
          <a:ext cx="723963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948"/>
                    </a:ext>
                  </a:extLst>
                </a:gridCol>
                <a:gridCol w="2716213">
                  <a:extLst>
                    <a:ext uri="{9D8B030D-6E8A-4147-A177-3AD203B41FA5}">
                      <a16:colId xmlns:a16="http://schemas.microsoft.com/office/drawing/2014/main" val="10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7E38ADF-0392-1CFE-9101-B1F7027322AE}"/>
              </a:ext>
            </a:extLst>
          </p:cNvPr>
          <p:cNvSpPr txBox="1"/>
          <p:nvPr/>
        </p:nvSpPr>
        <p:spPr>
          <a:xfrm>
            <a:off x="3498108" y="19836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FD563B-10A7-1897-0A00-C208A9E49AA5}"/>
              </a:ext>
            </a:extLst>
          </p:cNvPr>
          <p:cNvSpPr txBox="1"/>
          <p:nvPr/>
        </p:nvSpPr>
        <p:spPr>
          <a:xfrm>
            <a:off x="907308" y="46523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58" name="yt_shape_15858"/>
          <p:cNvSpPr txBox="1"/>
          <p:nvPr/>
        </p:nvSpPr>
        <p:spPr>
          <a:xfrm>
            <a:off x="540119" y="1234150"/>
            <a:ext cx="11111999" cy="47496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二、填空题（每小题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分）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当常数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有最小值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个单位长度得到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）是一条抛物线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图象上的两个不同点，则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若一个点的坐标满足（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），我们将这样的点定义为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）总有两个不同的倍值点，则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FCC2F8-AC77-9669-0412-EC9A62594127}"/>
              </a:ext>
            </a:extLst>
          </p:cNvPr>
          <p:cNvSpPr txBox="1"/>
          <p:nvPr/>
        </p:nvSpPr>
        <p:spPr>
          <a:xfrm>
            <a:off x="2423371" y="1662832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21A6A4-1E80-9B8A-6C85-C0603482F7E5}"/>
              </a:ext>
            </a:extLst>
          </p:cNvPr>
          <p:cNvSpPr txBox="1"/>
          <p:nvPr/>
        </p:nvSpPr>
        <p:spPr>
          <a:xfrm>
            <a:off x="3861646" y="213832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131CB0-354E-847A-29CB-14C966FA0DBE}"/>
              </a:ext>
            </a:extLst>
          </p:cNvPr>
          <p:cNvSpPr txBox="1"/>
          <p:nvPr/>
        </p:nvSpPr>
        <p:spPr>
          <a:xfrm>
            <a:off x="9397257" y="2138320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108FBB-0145-9C77-FA43-BC203F6B8D5A}"/>
              </a:ext>
            </a:extLst>
          </p:cNvPr>
          <p:cNvSpPr txBox="1"/>
          <p:nvPr/>
        </p:nvSpPr>
        <p:spPr>
          <a:xfrm>
            <a:off x="1212108" y="308929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224E3C-B1C9-DCCB-FBC4-B6F689595451}"/>
              </a:ext>
            </a:extLst>
          </p:cNvPr>
          <p:cNvSpPr txBox="1"/>
          <p:nvPr/>
        </p:nvSpPr>
        <p:spPr>
          <a:xfrm>
            <a:off x="3023446" y="3089296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38141B-5194-71B7-F720-5C021817B79B}"/>
              </a:ext>
            </a:extLst>
          </p:cNvPr>
          <p:cNvSpPr txBox="1"/>
          <p:nvPr/>
        </p:nvSpPr>
        <p:spPr>
          <a:xfrm>
            <a:off x="1974108" y="404027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4B3ADF-6AD1-C955-7173-AB1604F25D3F}"/>
              </a:ext>
            </a:extLst>
          </p:cNvPr>
          <p:cNvSpPr txBox="1"/>
          <p:nvPr/>
        </p:nvSpPr>
        <p:spPr>
          <a:xfrm>
            <a:off x="5750771" y="5466736"/>
            <a:ext cx="1518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68" name="yt_shape_15868"/>
              <p:cNvSpPr txBox="1"/>
              <p:nvPr/>
            </p:nvSpPr>
            <p:spPr>
              <a:xfrm>
                <a:off x="540119" y="1123479"/>
                <a:ext cx="11111999" cy="49710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三、解答题（共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分）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分）已知二次函数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的图象经过点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）求二次函数的表达式；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）要使该二次函数的图象与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轴只有一个交点，应把图象沿</a:t>
                </a:r>
                <a:r>
                  <a:rPr lang="en-US" altLang="zh-CN" sz="2400" b="0" i="1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spc="15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轴向上平移多少个单位？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）由已知，有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所求的二次函数的表达式为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68" name="yt_shape_15868" descr="{&quot;rangeId&quot;:2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123479"/>
                <a:ext cx="11111999" cy="4971041"/>
              </a:xfrm>
              <a:prstGeom prst="rect">
                <a:avLst/>
              </a:prstGeom>
              <a:blipFill>
                <a:blip r:embed="rId2"/>
                <a:stretch>
                  <a:fillRect l="-1701" t="-980" r="-220" b="-28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2FE5DEE-4FDD-BB2E-8F78-360FAD29763F}"/>
                  </a:ext>
                </a:extLst>
              </p:cNvPr>
              <p:cNvSpPr txBox="1"/>
              <p:nvPr/>
            </p:nvSpPr>
            <p:spPr>
              <a:xfrm>
                <a:off x="450108" y="3454113"/>
                <a:ext cx="590283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）由已知，有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mathAnswerShape': 1}">
                <a:extLst>
                  <a:ext uri="{FF2B5EF4-FFF2-40B4-BE49-F238E27FC236}">
                    <a16:creationId xmlns:a16="http://schemas.microsoft.com/office/drawing/2014/main" id="{22FE5DEE-4FDD-BB2E-8F78-360FAD2976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4113"/>
                <a:ext cx="5902833" cy="1154189"/>
              </a:xfrm>
              <a:prstGeom prst="rect">
                <a:avLst/>
              </a:prstGeom>
              <a:blipFill>
                <a:blip r:embed="rId3"/>
                <a:stretch>
                  <a:fillRect l="-16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8DAB140-9A40-3309-BD52-90C780848852}"/>
                  </a:ext>
                </a:extLst>
              </p:cNvPr>
              <p:cNvSpPr txBox="1"/>
              <p:nvPr/>
            </p:nvSpPr>
            <p:spPr>
              <a:xfrm>
                <a:off x="450108" y="4514690"/>
                <a:ext cx="2018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mathAnswerShape': 1}">
                <a:extLst>
                  <a:ext uri="{FF2B5EF4-FFF2-40B4-BE49-F238E27FC236}">
                    <a16:creationId xmlns:a16="http://schemas.microsoft.com/office/drawing/2014/main" id="{48DAB140-9A40-3309-BD52-90C780848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14690"/>
                <a:ext cx="2018411" cy="1154189"/>
              </a:xfrm>
              <a:prstGeom prst="rect">
                <a:avLst/>
              </a:prstGeom>
              <a:blipFill>
                <a:blip r:embed="rId4"/>
                <a:stretch>
                  <a:fillRect l="-48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E6B191-E597-9716-B823-79EF2AE2F51D}"/>
              </a:ext>
            </a:extLst>
          </p:cNvPr>
          <p:cNvSpPr txBox="1"/>
          <p:nvPr/>
        </p:nvSpPr>
        <p:spPr>
          <a:xfrm>
            <a:off x="450108" y="5575267"/>
            <a:ext cx="5944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所求的二次函数的表达式为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" name="yt_shape_15872"/>
          <p:cNvSpPr txBox="1"/>
          <p:nvPr/>
        </p:nvSpPr>
        <p:spPr>
          <a:xfrm>
            <a:off x="540000" y="2674544"/>
            <a:ext cx="536845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二次函数的图象与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轴只有一个交点，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应把图象沿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轴向上平移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个单位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0EE7DF-6F12-6759-92C2-280C93C2463D}"/>
              </a:ext>
            </a:extLst>
          </p:cNvPr>
          <p:cNvSpPr txBox="1"/>
          <p:nvPr/>
        </p:nvSpPr>
        <p:spPr>
          <a:xfrm>
            <a:off x="449989" y="2627738"/>
            <a:ext cx="480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D82CE5-5967-5155-BE78-9DDCE993DD15}"/>
              </a:ext>
            </a:extLst>
          </p:cNvPr>
          <p:cNvSpPr txBox="1"/>
          <p:nvPr/>
        </p:nvSpPr>
        <p:spPr>
          <a:xfrm>
            <a:off x="449989" y="3103226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1163CE1-2A8E-BDE3-96EA-5FE41C01351E}"/>
              </a:ext>
            </a:extLst>
          </p:cNvPr>
          <p:cNvSpPr txBox="1"/>
          <p:nvPr/>
        </p:nvSpPr>
        <p:spPr>
          <a:xfrm>
            <a:off x="449989" y="3578715"/>
            <a:ext cx="549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二次函数的图象与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轴只有一个交点，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4C2951-B4C4-74B1-9A8B-57763037EE98}"/>
              </a:ext>
            </a:extLst>
          </p:cNvPr>
          <p:cNvSpPr txBox="1"/>
          <p:nvPr/>
        </p:nvSpPr>
        <p:spPr>
          <a:xfrm>
            <a:off x="449989" y="4054202"/>
            <a:ext cx="481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应把图象沿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轴向上平移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个单位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3" name="yt_shape_15873"/>
          <p:cNvSpPr txBox="1"/>
          <p:nvPr/>
        </p:nvSpPr>
        <p:spPr>
          <a:xfrm>
            <a:off x="540119" y="2434479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是任意两个实数，用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两数中较大者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例如：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参照上面的材料，解答下列问题：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3D2D19-C99B-09D8-EE89-C9F41236E9BF}"/>
              </a:ext>
            </a:extLst>
          </p:cNvPr>
          <p:cNvSpPr txBox="1"/>
          <p:nvPr/>
        </p:nvSpPr>
        <p:spPr>
          <a:xfrm>
            <a:off x="3247283" y="381413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6A901F-E4EC-9166-0486-9D200A95FEF2}"/>
              </a:ext>
            </a:extLst>
          </p:cNvPr>
          <p:cNvSpPr txBox="1"/>
          <p:nvPr/>
        </p:nvSpPr>
        <p:spPr>
          <a:xfrm>
            <a:off x="6044458" y="3814137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90E862-6DAA-604E-6337-77F4BA950022}"/>
              </a:ext>
            </a:extLst>
          </p:cNvPr>
          <p:cNvSpPr txBox="1"/>
          <p:nvPr/>
        </p:nvSpPr>
        <p:spPr>
          <a:xfrm>
            <a:off x="540119" y="4941168"/>
            <a:ext cx="66046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6" name="yt_shape_15876"/>
          <p:cNvSpPr txBox="1"/>
          <p:nvPr/>
        </p:nvSpPr>
        <p:spPr>
          <a:xfrm>
            <a:off x="540119" y="11612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的图象的交点坐标，函数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的图象如图所示，请你在图中作出函数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的图象，并根据图象直接写出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max{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4}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5877" name="yt_image_15877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37596" y="2753174"/>
            <a:ext cx="3116806" cy="282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79" name="yt_shape_15879"/>
          <p:cNvSpPr txBox="1"/>
          <p:nvPr/>
        </p:nvSpPr>
        <p:spPr>
          <a:xfrm>
            <a:off x="540000" y="5628239"/>
            <a:ext cx="648735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5880" name="yt_shape_15880"/>
              <p:cNvSpPr txBox="1"/>
              <p:nvPr/>
            </p:nvSpPr>
            <p:spPr>
              <a:xfrm>
                <a:off x="540119" y="1843676"/>
                <a:ext cx="11111999" cy="3530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交点坐标为（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作出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的图象，由图象可得：当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max{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4}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的最小值为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5880" name="yt_shape_15880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3676"/>
                <a:ext cx="11111999" cy="3530647"/>
              </a:xfrm>
              <a:prstGeom prst="rect">
                <a:avLst/>
              </a:prstGeom>
              <a:blipFill>
                <a:blip r:embed="rId2"/>
                <a:stretch>
                  <a:fillRect l="-1701" r="-714" b="-43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FFEAFFD-88C9-D231-7B31-E8E35BE5F331}"/>
                  </a:ext>
                </a:extLst>
              </p:cNvPr>
              <p:cNvSpPr txBox="1"/>
              <p:nvPr/>
            </p:nvSpPr>
            <p:spPr>
              <a:xfrm>
                <a:off x="450108" y="1796870"/>
                <a:ext cx="494988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, 'mathAnswerShape': 1}">
                <a:extLst>
                  <a:ext uri="{FF2B5EF4-FFF2-40B4-BE49-F238E27FC236}">
                    <a16:creationId xmlns:a16="http://schemas.microsoft.com/office/drawing/2014/main" id="{BFFEAFFD-88C9-D231-7B31-E8E35BE5F3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96870"/>
                <a:ext cx="4949888" cy="1154189"/>
              </a:xfrm>
              <a:prstGeom prst="rect">
                <a:avLst/>
              </a:prstGeom>
              <a:blipFill>
                <a:blip r:embed="rId3"/>
                <a:stretch>
                  <a:fillRect l="-19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1AD109-F912-AC6E-DBBD-97DB46120501}"/>
                  </a:ext>
                </a:extLst>
              </p:cNvPr>
              <p:cNvSpPr txBox="1"/>
              <p:nvPr/>
            </p:nvSpPr>
            <p:spPr>
              <a:xfrm>
                <a:off x="450108" y="2857447"/>
                <a:ext cx="401993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771AD109-F912-AC6E-DBBD-97DB46120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7447"/>
                <a:ext cx="4019931" cy="1154189"/>
              </a:xfrm>
              <a:prstGeom prst="rect">
                <a:avLst/>
              </a:prstGeom>
              <a:blipFill>
                <a:blip r:embed="rId4"/>
                <a:stretch>
                  <a:fillRect l="-24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FCE8566-D1D8-DEA6-464E-00E2CEB00C91}"/>
              </a:ext>
            </a:extLst>
          </p:cNvPr>
          <p:cNvSpPr txBox="1"/>
          <p:nvPr/>
        </p:nvSpPr>
        <p:spPr>
          <a:xfrm>
            <a:off x="450108" y="3918024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04B477-4798-3233-AD12-6A3DA503E3A2}"/>
              </a:ext>
            </a:extLst>
          </p:cNvPr>
          <p:cNvSpPr txBox="1"/>
          <p:nvPr/>
        </p:nvSpPr>
        <p:spPr>
          <a:xfrm>
            <a:off x="450108" y="4393512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的图象，由图象可得：当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max{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4}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的最小值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9E378C7-5AB7-942F-AB43-C88144EF5315}"/>
              </a:ext>
            </a:extLst>
          </p:cNvPr>
          <p:cNvSpPr txBox="1"/>
          <p:nvPr/>
        </p:nvSpPr>
        <p:spPr>
          <a:xfrm>
            <a:off x="450108" y="486900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5885">
            <a:extLst>
              <a:ext uri="{FF2B5EF4-FFF2-40B4-BE49-F238E27FC236}">
                <a16:creationId xmlns:a16="http://schemas.microsoft.com/office/drawing/2014/main" id="{2DB2E4A1-96FC-30F3-58CE-486D5128B529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72064" y="1443905"/>
            <a:ext cx="2880320" cy="2639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1929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43</cp:revision>
  <dcterms:created xsi:type="dcterms:W3CDTF">2023-05-05T05:33:04Z</dcterms:created>
  <dcterms:modified xsi:type="dcterms:W3CDTF">2023-10-20T08:03:53Z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