
<file path=[Content_Types].xml><?xml version="1.0" encoding="utf-8"?>
<Types xmlns="http://schemas.openxmlformats.org/package/2006/content-types">
  <Default Extension="png" ContentType="image/png"/>
  <Default Extension="bin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  <p:sldMasterId id="2147483650" r:id="rId2"/>
  </p:sldMasterIdLst>
  <p:notesMasterIdLst>
    <p:notesMasterId r:id="rId16"/>
  </p:notesMasterIdLst>
  <p:sldIdLst>
    <p:sldId id="363" r:id="rId3"/>
    <p:sldId id="364" r:id="rId4"/>
    <p:sldId id="365" r:id="rId5"/>
    <p:sldId id="366" r:id="rId6"/>
    <p:sldId id="370" r:id="rId7"/>
    <p:sldId id="372" r:id="rId8"/>
    <p:sldId id="374" r:id="rId9"/>
    <p:sldId id="376" r:id="rId10"/>
    <p:sldId id="377" r:id="rId11"/>
    <p:sldId id="380" r:id="rId12"/>
    <p:sldId id="378" r:id="rId13"/>
    <p:sldId id="381" r:id="rId14"/>
    <p:sldId id="256" r:id="rId15"/>
  </p:sldIdLst>
  <p:sldSz cx="12192000" cy="6858000"/>
  <p:notesSz cx="6858000" cy="9144000"/>
  <p:defaultTextStyle>
    <a:defPPr>
      <a:defRPr lang="zh-CN"/>
    </a:defPPr>
    <a:lvl1pPr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1pPr>
    <a:lvl2pPr marL="4572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2pPr>
    <a:lvl3pPr marL="9144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3pPr>
    <a:lvl4pPr marL="13716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4pPr>
    <a:lvl5pPr marL="1828800" algn="l" rtl="0" fontAlgn="auto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anose="020B060402020209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799" userDrawn="1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3399"/>
    <a:srgbClr val="FF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 autoAdjust="0"/>
    <p:restoredTop sz="94660" autoAdjust="0"/>
  </p:normalViewPr>
  <p:slideViewPr>
    <p:cSldViewPr>
      <p:cViewPr varScale="1">
        <p:scale>
          <a:sx n="47" d="100"/>
          <a:sy n="47" d="100"/>
        </p:scale>
        <p:origin x="60" y="212"/>
      </p:cViewPr>
      <p:guideLst>
        <p:guide orient="horz" pos="799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9AE62A-D43C-462C-BD2E-80DF9ED14E4C}" type="datetimeFigureOut">
              <a:rPr lang="zh-CN" altLang="en-US" smtClean="0"/>
              <a:t>2023/11/2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B4A296B5-7171-4BCA-94C9-4A9FB0A49511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0115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B4A296B5-7171-4BCA-94C9-4A9FB0A49511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36153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1_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7"/>
          <p:cNvPicPr>
            <a:picLocks noChangeAspect="1" noChangeArrowheads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2882900" cy="971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2857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3" name="Picture 8"/>
          <p:cNvPicPr preferRelativeResize="0">
            <a:picLocks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359900" y="115888"/>
            <a:ext cx="2592388" cy="647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FBB19672-FEF0-C298-E953-B61E544B2C9A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图片占位符 2">
            <a:extLst>
              <a:ext uri="{FF2B5EF4-FFF2-40B4-BE49-F238E27FC236}">
                <a16:creationId xmlns:a16="http://schemas.microsoft.com/office/drawing/2014/main" id="{EE092770-6B72-FA4C-C72F-0FC879EC2720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zh-CN" altLang="en-US"/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B50C0B5E-E18D-2768-D388-8D3FD1CA4FB9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925C955E-B839-4EF4-097D-377E6BA63A8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94CBB400-EBC6-4275-B575-F7F50A67939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B64799F4-2D6B-F4D1-BA33-EA7D478055A6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56084714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C77C3F-6BC1-BB94-F5AA-B0DCE6929A9E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937A958B-1503-1612-B0ED-DF6ED17DBE32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D6D2710D-5D5E-375E-2E05-7E157BB6586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2D43D4EC-89CC-57E2-8D80-7DDD2D35885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6E452825-5477-5EBB-98F3-E70D1195019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3923379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排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>
            <a:extLst>
              <a:ext uri="{FF2B5EF4-FFF2-40B4-BE49-F238E27FC236}">
                <a16:creationId xmlns:a16="http://schemas.microsoft.com/office/drawing/2014/main" id="{5AA157FC-BDA7-A783-7885-A60C1CD95761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竖排文字占位符 2">
            <a:extLst>
              <a:ext uri="{FF2B5EF4-FFF2-40B4-BE49-F238E27FC236}">
                <a16:creationId xmlns:a16="http://schemas.microsoft.com/office/drawing/2014/main" id="{33392CC3-BEC8-EF59-B678-CE0EE66FD8EA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B9832CD7-E27C-8BBF-7905-4F7FDED1342C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70177BE3-ABA7-F4F8-FA6F-84E2C8D4FF8C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78E9A9-8989-DCAB-BE6D-F2489445E28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2548900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1603FF1F-9FF6-03D7-FCF4-A21F0635A308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副标题 2">
            <a:extLst>
              <a:ext uri="{FF2B5EF4-FFF2-40B4-BE49-F238E27FC236}">
                <a16:creationId xmlns:a16="http://schemas.microsoft.com/office/drawing/2014/main" id="{90ECD4BC-6EE7-72FC-0F1E-44CF6F47177E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kumimoji="1" lang="zh-CN" altLang="en-US"/>
              <a:t>单击此处编辑母版副标题样式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9A9F8E3D-C3E6-CA08-2117-CD8D7CFCFEB0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09E71F8C-7030-986C-679B-9AAF0D1AF88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48DE87A5-16C3-9B20-2046-9E8A5779A20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4940840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D9BA2570-86D6-1BED-94E6-D71EACEDB2D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247FD783-B03A-5B2D-AEC3-0F0FF09FF91A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B22DC54-1C86-D84F-08A8-A5824645577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97D7B5EB-0841-8865-BA8E-00EF5421CE1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DCB5288B-C26C-2A66-9A32-9BDB092D56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02218303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E2F58D7-8585-E9DF-AD50-E304D9317B6C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70DA691E-2B4E-C67A-0752-ECDA80091D6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E800FA3F-77DD-F0EF-D5DB-0A7F9B92387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C3A0274F-A2E9-6008-2D55-6AAD82CC161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97B24612-9003-C0E7-DC73-41F9CEB0F38F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16514881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266A74B7-1629-1B5B-9A8F-1761653341A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CBD49D25-1EAD-0F4E-856A-04F7C90F8DE2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E6023A6D-CE35-5895-200A-B77932E50790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496CE987-9B2C-5E5E-E846-07AA32DA783E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E7030D5B-018D-02C6-8D55-00CA94C5B2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9EF1026F-4932-1F0B-09F6-443236CCBB4E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450398808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BA0951ED-0C1C-AD95-F7FB-30B737CA7DF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B0258FAA-71F8-6972-C976-4CDED017F181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4" name="内容占位符 3">
            <a:extLst>
              <a:ext uri="{FF2B5EF4-FFF2-40B4-BE49-F238E27FC236}">
                <a16:creationId xmlns:a16="http://schemas.microsoft.com/office/drawing/2014/main" id="{2C295A1C-BEFB-FA12-4ADD-2C5B62BF0B97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5" name="文本占位符 4">
            <a:extLst>
              <a:ext uri="{FF2B5EF4-FFF2-40B4-BE49-F238E27FC236}">
                <a16:creationId xmlns:a16="http://schemas.microsoft.com/office/drawing/2014/main" id="{04C924C9-CD87-9DD6-D0F9-D5F4C21B27D0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6" name="内容占位符 5">
            <a:extLst>
              <a:ext uri="{FF2B5EF4-FFF2-40B4-BE49-F238E27FC236}">
                <a16:creationId xmlns:a16="http://schemas.microsoft.com/office/drawing/2014/main" id="{3A07E527-0A97-A51C-F2A8-1C025EA8BA04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7" name="日期占位符 6">
            <a:extLst>
              <a:ext uri="{FF2B5EF4-FFF2-40B4-BE49-F238E27FC236}">
                <a16:creationId xmlns:a16="http://schemas.microsoft.com/office/drawing/2014/main" id="{CD8FB3E0-1E30-4062-F193-3F35C609EBCB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8" name="页脚占位符 7">
            <a:extLst>
              <a:ext uri="{FF2B5EF4-FFF2-40B4-BE49-F238E27FC236}">
                <a16:creationId xmlns:a16="http://schemas.microsoft.com/office/drawing/2014/main" id="{B37F9173-CCE9-680D-A803-98857F6738B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9" name="灯片编号占位符 8">
            <a:extLst>
              <a:ext uri="{FF2B5EF4-FFF2-40B4-BE49-F238E27FC236}">
                <a16:creationId xmlns:a16="http://schemas.microsoft.com/office/drawing/2014/main" id="{0449FFF8-207A-5A9D-5910-C26B5823F73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18198104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C2350543-C389-C3C3-277D-A2E8DA067B2F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日期占位符 2">
            <a:extLst>
              <a:ext uri="{FF2B5EF4-FFF2-40B4-BE49-F238E27FC236}">
                <a16:creationId xmlns:a16="http://schemas.microsoft.com/office/drawing/2014/main" id="{A1B6F762-1501-DA4C-4023-F232A7C2FA9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4" name="页脚占位符 3">
            <a:extLst>
              <a:ext uri="{FF2B5EF4-FFF2-40B4-BE49-F238E27FC236}">
                <a16:creationId xmlns:a16="http://schemas.microsoft.com/office/drawing/2014/main" id="{7DB13CBF-C1DD-D747-8BE1-69FB5C57DAC0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灯片编号占位符 4">
            <a:extLst>
              <a:ext uri="{FF2B5EF4-FFF2-40B4-BE49-F238E27FC236}">
                <a16:creationId xmlns:a16="http://schemas.microsoft.com/office/drawing/2014/main" id="{9DEF5824-C4F3-236D-EEFF-2078A39391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46800655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>
            <a:extLst>
              <a:ext uri="{FF2B5EF4-FFF2-40B4-BE49-F238E27FC236}">
                <a16:creationId xmlns:a16="http://schemas.microsoft.com/office/drawing/2014/main" id="{94A65F81-0E7A-17BC-7275-DA33239BCDE5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3" name="页脚占位符 2">
            <a:extLst>
              <a:ext uri="{FF2B5EF4-FFF2-40B4-BE49-F238E27FC236}">
                <a16:creationId xmlns:a16="http://schemas.microsoft.com/office/drawing/2014/main" id="{A92D1162-7748-C157-0744-DE884335522B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4" name="灯片编号占位符 3">
            <a:extLst>
              <a:ext uri="{FF2B5EF4-FFF2-40B4-BE49-F238E27FC236}">
                <a16:creationId xmlns:a16="http://schemas.microsoft.com/office/drawing/2014/main" id="{D4342FD8-2CC6-05CA-E3BF-2F2EB2E7F8C5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924159985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>
            <a:extLst>
              <a:ext uri="{FF2B5EF4-FFF2-40B4-BE49-F238E27FC236}">
                <a16:creationId xmlns:a16="http://schemas.microsoft.com/office/drawing/2014/main" id="{AFDC3BE8-9935-E0F1-E703-813812C175E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内容占位符 2">
            <a:extLst>
              <a:ext uri="{FF2B5EF4-FFF2-40B4-BE49-F238E27FC236}">
                <a16:creationId xmlns:a16="http://schemas.microsoft.com/office/drawing/2014/main" id="{12C83E57-5C2B-3947-DB36-15BB327BA52B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文本占位符 3">
            <a:extLst>
              <a:ext uri="{FF2B5EF4-FFF2-40B4-BE49-F238E27FC236}">
                <a16:creationId xmlns:a16="http://schemas.microsoft.com/office/drawing/2014/main" id="{6F73CC9A-4501-E78E-4346-07A45A5162EF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kumimoji="1" lang="zh-CN" altLang="en-US"/>
              <a:t>单击此处编辑母版文本样式</a:t>
            </a:r>
          </a:p>
        </p:txBody>
      </p:sp>
      <p:sp>
        <p:nvSpPr>
          <p:cNvPr id="5" name="日期占位符 4">
            <a:extLst>
              <a:ext uri="{FF2B5EF4-FFF2-40B4-BE49-F238E27FC236}">
                <a16:creationId xmlns:a16="http://schemas.microsoft.com/office/drawing/2014/main" id="{68635DF2-62BF-4A4A-59BF-A2288932E187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6" name="页脚占位符 5">
            <a:extLst>
              <a:ext uri="{FF2B5EF4-FFF2-40B4-BE49-F238E27FC236}">
                <a16:creationId xmlns:a16="http://schemas.microsoft.com/office/drawing/2014/main" id="{5AF4CAE6-3975-9B8E-1709-3F5A5FF8F1B7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7" name="灯片编号占位符 6">
            <a:extLst>
              <a:ext uri="{FF2B5EF4-FFF2-40B4-BE49-F238E27FC236}">
                <a16:creationId xmlns:a16="http://schemas.microsoft.com/office/drawing/2014/main" id="{70DBD2D5-5FDB-1C7C-A07C-20ED7FEC734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44278830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 bwMode="auto"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xStyles>
    <p:titleStyle>
      <a:lvl1pPr algn="l" rtl="0" fontAlgn="base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2pPr>
      <a:lvl3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3pPr>
      <a:lvl4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4pPr>
      <a:lvl5pPr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  <a:ea typeface="等线 Light" panose="02010600030101010101" pitchFamily="2" charset="-122"/>
        </a:defRPr>
      </a:lvl9pPr>
    </p:titleStyle>
    <p:bodyStyle>
      <a:lvl1pPr marL="228600" indent="-228600" algn="l" rtl="0" fontAlgn="base">
        <a:lnSpc>
          <a:spcPct val="90000"/>
        </a:lnSpc>
        <a:spcBef>
          <a:spcPts val="1000"/>
        </a:spcBef>
        <a:spcAft>
          <a:spcPct val="0"/>
        </a:spcAft>
        <a:buFont typeface="Arial" panose="020B060402020209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fontAlgn="base">
        <a:lnSpc>
          <a:spcPct val="90000"/>
        </a:lnSpc>
        <a:spcBef>
          <a:spcPts val="500"/>
        </a:spcBef>
        <a:spcAft>
          <a:spcPct val="0"/>
        </a:spcAft>
        <a:buFont typeface="Arial" panose="020B0604020202090204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9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>
            <a:extLst>
              <a:ext uri="{FF2B5EF4-FFF2-40B4-BE49-F238E27FC236}">
                <a16:creationId xmlns:a16="http://schemas.microsoft.com/office/drawing/2014/main" id="{FA2F68C3-41E6-E783-85F5-1F543D634430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zh-CN" altLang="en-US"/>
              <a:t>单击此处编辑母版标题样式</a:t>
            </a:r>
          </a:p>
        </p:txBody>
      </p:sp>
      <p:sp>
        <p:nvSpPr>
          <p:cNvPr id="3" name="文本占位符 2">
            <a:extLst>
              <a:ext uri="{FF2B5EF4-FFF2-40B4-BE49-F238E27FC236}">
                <a16:creationId xmlns:a16="http://schemas.microsoft.com/office/drawing/2014/main" id="{AB77D87C-4627-9B35-2948-0B6210CA975C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zh-CN" altLang="en-US"/>
              <a:t>单击此处编辑母版文本样式</a:t>
            </a:r>
          </a:p>
          <a:p>
            <a:pPr lvl="1"/>
            <a:r>
              <a:rPr kumimoji="1" lang="zh-CN" altLang="en-US"/>
              <a:t>二级</a:t>
            </a:r>
          </a:p>
          <a:p>
            <a:pPr lvl="2"/>
            <a:r>
              <a:rPr kumimoji="1" lang="zh-CN" altLang="en-US"/>
              <a:t>三级</a:t>
            </a:r>
          </a:p>
          <a:p>
            <a:pPr lvl="3"/>
            <a:r>
              <a:rPr kumimoji="1" lang="zh-CN" altLang="en-US"/>
              <a:t>四级</a:t>
            </a:r>
          </a:p>
          <a:p>
            <a:pPr lvl="4"/>
            <a:r>
              <a:rPr kumimoji="1" lang="zh-CN" altLang="en-US"/>
              <a:t>五级</a:t>
            </a:r>
          </a:p>
        </p:txBody>
      </p:sp>
      <p:sp>
        <p:nvSpPr>
          <p:cNvPr id="4" name="日期占位符 3">
            <a:extLst>
              <a:ext uri="{FF2B5EF4-FFF2-40B4-BE49-F238E27FC236}">
                <a16:creationId xmlns:a16="http://schemas.microsoft.com/office/drawing/2014/main" id="{7A8CBD0E-6904-E5F1-5172-B195B318A127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30BF722-C609-EB4F-A671-21A4EBC7AF2D}" type="datetimeFigureOut">
              <a:rPr kumimoji="1" lang="zh-CN" altLang="en-US" smtClean="0"/>
              <a:t>2023/11/2</a:t>
            </a:fld>
            <a:endParaRPr kumimoji="1" lang="zh-CN" altLang="en-US"/>
          </a:p>
        </p:txBody>
      </p:sp>
      <p:sp>
        <p:nvSpPr>
          <p:cNvPr id="5" name="页脚占位符 4">
            <a:extLst>
              <a:ext uri="{FF2B5EF4-FFF2-40B4-BE49-F238E27FC236}">
                <a16:creationId xmlns:a16="http://schemas.microsoft.com/office/drawing/2014/main" id="{3936B3E9-3B7E-2FD9-7D86-43BEA377976C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zh-CN" altLang="en-US"/>
          </a:p>
        </p:txBody>
      </p:sp>
      <p:sp>
        <p:nvSpPr>
          <p:cNvPr id="6" name="灯片编号占位符 5">
            <a:extLst>
              <a:ext uri="{FF2B5EF4-FFF2-40B4-BE49-F238E27FC236}">
                <a16:creationId xmlns:a16="http://schemas.microsoft.com/office/drawing/2014/main" id="{78AED55A-20C5-7237-C93B-034A66CC58F9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0ECAF89-93E0-7845-A0BA-8B079BC9C639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301241967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1" r:id="rId1"/>
    <p:sldLayoutId id="2147483652" r:id="rId2"/>
    <p:sldLayoutId id="2147483653" r:id="rId3"/>
    <p:sldLayoutId id="2147483654" r:id="rId4"/>
    <p:sldLayoutId id="2147483655" r:id="rId5"/>
    <p:sldLayoutId id="2147483656" r:id="rId6"/>
    <p:sldLayoutId id="2147483657" r:id="rId7"/>
    <p:sldLayoutId id="2147483658" r:id="rId8"/>
    <p:sldLayoutId id="2147483659" r:id="rId9"/>
    <p:sldLayoutId id="2147483660" r:id="rId10"/>
    <p:sldLayoutId id="2147483661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bin"/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4.bin"/></Relationships>
</file>

<file path=ppt/slides/_rels/slide1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bin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bin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bin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YTSlide_1_1_1.5_2.5_1.5_1.5_数学_0_0"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54" name="yt_shape_13854"/>
          <p:cNvSpPr txBox="1"/>
          <p:nvPr/>
        </p:nvSpPr>
        <p:spPr>
          <a:xfrm>
            <a:off x="610835" y="1297347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53" name="yt_image_13853" title="H_50.94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610835" y="1297347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56" name="yt_shape_13856"/>
          <p:cNvSpPr txBox="1"/>
          <p:nvPr/>
        </p:nvSpPr>
        <p:spPr>
          <a:xfrm>
            <a:off x="610835" y="1994930"/>
            <a:ext cx="9002464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　函数的三种表示方法是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图象法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列表法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</a:rPr>
              <a:t>公式法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826EAB2-3473-E233-50A7-EFDEC8E14582}"/>
              </a:ext>
            </a:extLst>
          </p:cNvPr>
          <p:cNvSpPr txBox="1"/>
          <p:nvPr/>
        </p:nvSpPr>
        <p:spPr>
          <a:xfrm>
            <a:off x="4483224" y="19481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图象法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607B7BF4-544F-BC5E-9288-18F351EA7C8C}"/>
              </a:ext>
            </a:extLst>
          </p:cNvPr>
          <p:cNvSpPr txBox="1"/>
          <p:nvPr/>
        </p:nvSpPr>
        <p:spPr>
          <a:xfrm>
            <a:off x="6312024" y="19481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列表法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468E91D4-2CC1-AED5-EF38-ED2A74859E7C}"/>
              </a:ext>
            </a:extLst>
          </p:cNvPr>
          <p:cNvSpPr txBox="1"/>
          <p:nvPr/>
        </p:nvSpPr>
        <p:spPr>
          <a:xfrm>
            <a:off x="8140824" y="1948124"/>
            <a:ext cx="1399287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楷体" pitchFamily="24"/>
                <a:cs typeface="+mn-cs"/>
              </a:rPr>
              <a:t>公式法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4" grpId="0" build="allAtOnce"/>
      <p:bldP spid="5" grpId="0" build="allAtOnce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1" name="yt_shape_13911"/>
          <p:cNvSpPr txBox="1"/>
          <p:nvPr/>
        </p:nvSpPr>
        <p:spPr>
          <a:xfrm>
            <a:off x="499893" y="3063220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你能帮丽丽预测一下，如果打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分钟的电话，需付多少元话费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8845824C-3A97-7D13-3AE7-5893E4F07063}"/>
              </a:ext>
            </a:extLst>
          </p:cNvPr>
          <p:cNvSpPr txBox="1"/>
          <p:nvPr/>
        </p:nvSpPr>
        <p:spPr>
          <a:xfrm>
            <a:off x="407368" y="1603596"/>
            <a:ext cx="403136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随着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的增大，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也增大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F2C3D12F-AD21-2FD6-4A01-7EF4656D7197}"/>
              </a:ext>
            </a:extLst>
          </p:cNvPr>
          <p:cNvSpPr txBox="1"/>
          <p:nvPr/>
        </p:nvSpPr>
        <p:spPr>
          <a:xfrm>
            <a:off x="407368" y="2509986"/>
            <a:ext cx="45234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由表格可知需付电话费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205C0DAF-7B0F-E65F-CFC9-E9CFC4E449A8}"/>
              </a:ext>
            </a:extLst>
          </p:cNvPr>
          <p:cNvSpPr txBox="1"/>
          <p:nvPr/>
        </p:nvSpPr>
        <p:spPr>
          <a:xfrm>
            <a:off x="407368" y="3491735"/>
            <a:ext cx="54378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打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分钟的电话，需付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元电话费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矩形 7"/>
          <p:cNvSpPr/>
          <p:nvPr/>
        </p:nvSpPr>
        <p:spPr>
          <a:xfrm>
            <a:off x="407368" y="2093982"/>
            <a:ext cx="8604118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某天丽丽打了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分钟电话，那么需付电话费多少元？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07368" y="1124744"/>
            <a:ext cx="5843266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随着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的变化，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的变化趋势是什么？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graphicFrame>
        <p:nvGraphicFramePr>
          <p:cNvPr id="12" name="yt_table_13906" title="H_201.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86959878"/>
              </p:ext>
            </p:extLst>
          </p:nvPr>
        </p:nvGraphicFramePr>
        <p:xfrm>
          <a:off x="499896" y="4221088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1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387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7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电话费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17" name="yt_shape_13917"/>
          <p:cNvSpPr txBox="1"/>
          <p:nvPr/>
        </p:nvSpPr>
        <p:spPr>
          <a:xfrm>
            <a:off x="539880" y="1198029"/>
            <a:ext cx="4128631" cy="585353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3250" b="0" i="0" u="none" spc="-32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250" b="0" i="0" u="none" spc="31382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916" name="yt_image_13916" title="H_50.94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0" y="1198029"/>
            <a:ext cx="4086225" cy="64693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19" name="yt_shape_13919"/>
          <p:cNvSpPr txBox="1"/>
          <p:nvPr/>
        </p:nvSpPr>
        <p:spPr>
          <a:xfrm>
            <a:off x="540000" y="1844824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核心素养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·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应用意识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小明骑单车上学，当他骑了一段路时，想起要买某本书，于是又折回到刚经过的某书店，买到书后继续去学校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以下是他本次上学所用的时间与路程的关系示意图，根据图中提供的信息回答下列问题：</a:t>
            </a:r>
          </a:p>
        </p:txBody>
      </p:sp>
      <p:pic>
        <p:nvPicPr>
          <p:cNvPr id="13920" name="yt_image_13920" title="H_131.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4308228" y="3366989"/>
            <a:ext cx="3575304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922" name="yt_shape_13922"/>
          <p:cNvSpPr txBox="1"/>
          <p:nvPr/>
        </p:nvSpPr>
        <p:spPr>
          <a:xfrm>
            <a:off x="539999" y="5154811"/>
            <a:ext cx="11111999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小明家到学校的路程是多少米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  <a:p>
            <a:pPr algn="l" eaLnBrk="1" latinLnBrk="0" hangingPunct="0">
              <a:lnSpc>
                <a:spcPct val="129999"/>
              </a:lnSpc>
            </a:pP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C8470434-2868-D2C3-ED79-BFC4097D800C}"/>
              </a:ext>
            </a:extLst>
          </p:cNvPr>
          <p:cNvSpPr txBox="1"/>
          <p:nvPr/>
        </p:nvSpPr>
        <p:spPr>
          <a:xfrm>
            <a:off x="263352" y="5673842"/>
            <a:ext cx="734288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根据图象，小明家到学校的路程是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米；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uild="allAtOnce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25" name="yt_shape_13925"/>
          <p:cNvSpPr txBox="1"/>
          <p:nvPr/>
        </p:nvSpPr>
        <p:spPr>
          <a:xfrm>
            <a:off x="540000" y="3946493"/>
            <a:ext cx="11111999" cy="428515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本次上学途中，小明一共行驶了多少米？一共用了多少分钟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zh-CN" altLang="zh-CN" sz="100" b="0" i="0" u="none" dirty="0">
              <a:noFill/>
              <a:effectLst/>
              <a:latin typeface="Times New Roman"/>
              <a:ea typeface="宋体"/>
            </a:endParaRPr>
          </a:p>
        </p:txBody>
      </p:sp>
      <mc:AlternateContent xmlns:mc="http://schemas.openxmlformats.org/markup-compatibility/2006">
        <mc:Choice xmlns:a14="http://schemas.microsoft.com/office/drawing/2010/main" Requires="a14"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4937ED-D99E-613E-1B14-E7B9B06036D2}"/>
                  </a:ext>
                </a:extLst>
              </p:cNvPr>
              <p:cNvSpPr txBox="1"/>
              <p:nvPr/>
            </p:nvSpPr>
            <p:spPr>
              <a:xfrm>
                <a:off x="388608" y="2185875"/>
                <a:ext cx="9708262" cy="772808"/>
              </a:xfrm>
              <a:prstGeom prst="rect">
                <a:avLst/>
              </a:prstGeom>
              <a:noFill/>
            </p:spPr>
            <p:txBody>
              <a:bodyPr vert="horz" wrap="none" rtlCol="0" anchor="ctr">
                <a:noAutofit/>
              </a:bodyPr>
              <a:lstStyle/>
              <a:p>
                <a:pPr>
                  <a:lnSpc>
                    <a:spcPct val="129999"/>
                  </a:lnSpc>
                </a:pP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故小明在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12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宋体" pitchFamily="24"/>
                  </a:rPr>
                  <a:t>～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14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分钟骑车速度最快，速度为</a:t>
                </a:r>
                <a14:m>
                  <m:oMath xmlns:m="http://schemas.openxmlformats.org/officeDocument/2006/math">
                    <m:f>
                      <m:fPr>
                        <m:ctrlP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18" charset="0"/>
                            <a:ea typeface="Cambria Math" panose="02040503050406030204" pitchFamily="48" charset="0"/>
                          </a:rPr>
                        </m:ctrlPr>
                      </m:fPr>
                      <m:num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1500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600</m:t>
                        </m:r>
                      </m:num>
                      <m:den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14</m:t>
                        </m:r>
                        <m:r>
                          <a:rPr kumimoji="0" lang="en-US" altLang="zh-CN" sz="2400" b="0" i="1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−</m:t>
                        </m:r>
                        <m:r>
                          <a:rPr kumimoji="0" lang="en-US" altLang="zh-CN" sz="2400" b="0" i="0" strike="noStrike" kern="1200" cap="none" spc="0" normalizeH="0" baseline="0" noProof="0">
                            <a:ln>
                              <a:noFill/>
                            </a:ln>
                            <a:solidFill>
                              <a:srgbClr val="FF0000"/>
                            </a:solidFill>
                            <a:effectLst/>
                            <a:uLnTx/>
                            <a:uFillTx/>
                            <a:latin typeface="Cambria Math" panose="02040503050406030204" pitchFamily="48" charset="0"/>
                            <a:ea typeface="Cambria Math" panose="02040503050406030204" pitchFamily="48" charset="0"/>
                          </a:rPr>
                          <m:t>12</m:t>
                        </m:r>
                      </m:den>
                    </m:f>
                  </m:oMath>
                </a14:m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＝</a:t>
                </a:r>
                <a:r>
                  <a:rPr kumimoji="0" lang="en-US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450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（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米</a:t>
                </a:r>
                <a:r>
                  <a:rPr kumimoji="0" lang="en-US" altLang="zh-CN" sz="2400" b="0" i="1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Times New Roman" pitchFamily="24"/>
                  </a:rPr>
                  <a:t>/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分钟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宋体" pitchFamily="24"/>
                    <a:ea typeface="宋体" pitchFamily="24"/>
                  </a:rPr>
                  <a:t>）</a:t>
                </a:r>
                <a:r>
                  <a:rPr kumimoji="0" lang="zh-CN" altLang="zh-CN" sz="2400" b="0" i="0" strike="noStrike" kern="1200" cap="none" spc="0" normalizeH="0" baseline="0" noProof="0" dirty="0">
                    <a:ln>
                      <a:noFill/>
                    </a:ln>
                    <a:solidFill>
                      <a:srgbClr val="FF0000"/>
                    </a:solidFill>
                    <a:effectLst/>
                    <a:uLnTx/>
                    <a:uFillTx/>
                    <a:latin typeface="Times New Roman" pitchFamily="24"/>
                    <a:ea typeface="楷体" pitchFamily="24"/>
                  </a:rPr>
                  <a:t>；</a:t>
                </a:r>
                <a:endParaRPr lang="zh-CN" altLang="en-US" dirty="0">
                  <a:solidFill>
                    <a:srgbClr val="FF0000"/>
                  </a:solidFill>
                </a:endParaRPr>
              </a:p>
            </p:txBody>
          </p:sp>
        </mc:Choice>
        <mc:Fallback>
          <p:sp>
            <p:nvSpPr>
              <p:cNvPr id="4" name="文本框 3">
                <a:extLst>
                  <a:ext uri="{FF2B5EF4-FFF2-40B4-BE49-F238E27FC236}">
                    <a16:creationId xmlns:a16="http://schemas.microsoft.com/office/drawing/2014/main" id="{394937ED-D99E-613E-1B14-E7B9B06036D2}"/>
                  </a:ext>
                </a:extLst>
              </p:cNvPr>
              <p:cNvSpPr txBox="1">
                <a:spLocks noRot="1" noChangeAspect="1" noMove="1" noResize="1" noEditPoints="1" noAdjustHandles="1" noChangeArrowheads="1" noChangeShapeType="1" noTextEdit="1"/>
              </p:cNvSpPr>
              <p:nvPr/>
            </p:nvSpPr>
            <p:spPr>
              <a:xfrm>
                <a:off x="388608" y="2185875"/>
                <a:ext cx="9708262" cy="772808"/>
              </a:xfrm>
              <a:prstGeom prst="rect">
                <a:avLst/>
              </a:prstGeom>
              <a:blipFill>
                <a:blip r:embed="rId3"/>
                <a:stretch>
                  <a:fillRect l="-1005" r="-1005" b="-3175"/>
                </a:stretch>
              </a:blipFill>
            </p:spPr>
            <p:txBody>
              <a:bodyPr/>
              <a:lstStyle/>
              <a:p>
                <a:r>
                  <a:rPr lang="zh-CN" altLang="en-US">
                    <a:noFill/>
                  </a:rPr>
                  <a:t> </a:t>
                </a:r>
              </a:p>
            </p:txBody>
          </p:sp>
        </mc:Fallback>
      </mc:AlternateContent>
      <p:sp>
        <p:nvSpPr>
          <p:cNvPr id="5" name="文本框 4">
            <a:extLst>
              <a:ext uri="{FF2B5EF4-FFF2-40B4-BE49-F238E27FC236}">
                <a16:creationId xmlns:a16="http://schemas.microsoft.com/office/drawing/2014/main" id="{1E376215-ED29-9AEC-DD0E-5448ED80679B}"/>
              </a:ext>
            </a:extLst>
          </p:cNvPr>
          <p:cNvSpPr txBox="1"/>
          <p:nvPr/>
        </p:nvSpPr>
        <p:spPr>
          <a:xfrm>
            <a:off x="393470" y="3043911"/>
            <a:ext cx="111528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根据图象，小明在书店停留的时间为从第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分钟到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0AC1ED19-AAFE-8EBA-8538-0262C27D81A5}"/>
              </a:ext>
            </a:extLst>
          </p:cNvPr>
          <p:cNvSpPr txBox="1"/>
          <p:nvPr/>
        </p:nvSpPr>
        <p:spPr>
          <a:xfrm>
            <a:off x="429431" y="3479040"/>
            <a:ext cx="5275344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故小明在书店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停留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7" name="文本框 6">
            <a:extLst>
              <a:ext uri="{FF2B5EF4-FFF2-40B4-BE49-F238E27FC236}">
                <a16:creationId xmlns:a16="http://schemas.microsoft.com/office/drawing/2014/main" id="{56C9CF4E-2799-E84C-6D45-298EDEF3249E}"/>
              </a:ext>
            </a:extLst>
          </p:cNvPr>
          <p:cNvSpPr txBox="1"/>
          <p:nvPr/>
        </p:nvSpPr>
        <p:spPr>
          <a:xfrm>
            <a:off x="357705" y="4278360"/>
            <a:ext cx="1100042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读图可得：小明共行驶了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1500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600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2700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米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67B8B7A6-45CB-783D-E522-BCCA936F7B4D}"/>
              </a:ext>
            </a:extLst>
          </p:cNvPr>
          <p:cNvSpPr txBox="1"/>
          <p:nvPr/>
        </p:nvSpPr>
        <p:spPr>
          <a:xfrm>
            <a:off x="388608" y="4661344"/>
            <a:ext cx="3290023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共用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了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分钟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0" name="矩形 9"/>
          <p:cNvSpPr/>
          <p:nvPr/>
        </p:nvSpPr>
        <p:spPr>
          <a:xfrm>
            <a:off x="429431" y="2709061"/>
            <a:ext cx="4955203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小明在书店停留了多少分钟？</a:t>
            </a:r>
            <a:endParaRPr lang="zh-CN" altLang="zh-CN" sz="240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  <p:pic>
        <p:nvPicPr>
          <p:cNvPr id="12" name="yt_image_13920" title="H_131.31">
            <a:extLst>
              <a:ext uri="">
                <a16:creationId xmlns:a16="http://schemas.microsoft.com/office/drawing/2014/main" xmlns:mc="http://schemas.openxmlformats.org/markup-compatibility/2006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4182229" y="4974025"/>
            <a:ext cx="3575304" cy="16676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" name="文本框 12">
            <a:extLst>
              <a:ext uri="{FF2B5EF4-FFF2-40B4-BE49-F238E27FC236}">
                <a16:creationId xmlns:a16="http://schemas.microsoft.com/office/drawing/2014/main" id="{95E6B979-9B4F-D800-4278-C0A38FC54587}"/>
              </a:ext>
            </a:extLst>
          </p:cNvPr>
          <p:cNvSpPr txBox="1"/>
          <p:nvPr/>
        </p:nvSpPr>
        <p:spPr>
          <a:xfrm>
            <a:off x="388608" y="1839349"/>
            <a:ext cx="595382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根据图象，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12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时，直线最陡，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4" name="矩形 13"/>
          <p:cNvSpPr/>
          <p:nvPr/>
        </p:nvSpPr>
        <p:spPr>
          <a:xfrm>
            <a:off x="429431" y="934481"/>
            <a:ext cx="10524611" cy="105259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spc="15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在整个上学的途中哪个时间段小明骑车速度最快，最快的速度是多少米</a:t>
            </a:r>
            <a:r>
              <a:rPr lang="en-US" altLang="zh-CN" sz="2400" i="1" spc="15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/</a:t>
            </a:r>
            <a:r>
              <a:rPr lang="zh-CN" altLang="zh-CN" sz="2400" spc="15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分钟？</a:t>
            </a:r>
            <a:endParaRPr lang="zh-CN" altLang="zh-CN" sz="2400" spc="150" dirty="0">
              <a:solidFill>
                <a:srgbClr val="000000"/>
              </a:solidFill>
              <a:latin typeface="Times New Roman" pitchFamily="24"/>
              <a:ea typeface="宋体" pitchFamily="24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uild="allAtOnce"/>
      <p:bldP spid="5" grpId="0" build="allAtOnce"/>
      <p:bldP spid="6" grpId="0" build="allAtOnce"/>
      <p:bldP spid="7" grpId="0" build="allAtOnce"/>
      <p:bldP spid="8" grpId="0" build="allAtOnce"/>
      <p:bldP spid="13" grpId="0" build="allAtOnce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文本框 7">
            <a:extLst>
              <a:ext uri="{FF2B5EF4-FFF2-40B4-BE49-F238E27FC236}">
                <a16:creationId xmlns:a16="http://schemas.microsoft.com/office/drawing/2014/main" id="{0A1C0A4B-83D7-7C22-982B-08B876DD2F71}"/>
              </a:ext>
            </a:extLst>
          </p:cNvPr>
          <p:cNvSpPr txBox="1"/>
          <p:nvPr/>
        </p:nvSpPr>
        <p:spPr>
          <a:xfrm>
            <a:off x="142504" y="82293"/>
            <a:ext cx="12049496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algn="ctr" defTabSz="914400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zh-CN" altLang="en-US" sz="4800" b="1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黑体" panose="02010609060101010101" charset="-122"/>
                <a:ea typeface="黑体" panose="02010609060101010101" charset="-122"/>
                <a:cs typeface="+mn-cs"/>
              </a:rPr>
              <a:t>课件使用说明</a:t>
            </a:r>
          </a:p>
        </p:txBody>
      </p:sp>
      <p:sp>
        <p:nvSpPr>
          <p:cNvPr id="9" name="TextBox 6">
            <a:extLst>
              <a:ext uri="{FF2B5EF4-FFF2-40B4-BE49-F238E27FC236}">
                <a16:creationId xmlns:a16="http://schemas.microsoft.com/office/drawing/2014/main" id="{F0F8EDD4-4148-C74D-F9A7-646405AE79F8}"/>
              </a:ext>
            </a:extLst>
          </p:cNvPr>
          <p:cNvSpPr txBox="1"/>
          <p:nvPr/>
        </p:nvSpPr>
        <p:spPr>
          <a:xfrm>
            <a:off x="558139" y="1019330"/>
            <a:ext cx="11162805" cy="4577663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rtlCol="0">
            <a:spAutoFit/>
          </a:bodyPr>
          <a:lstStyle/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课件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使用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制作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请使用相应软件打开并使用。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本课件文本框内容可编辑，单击文本框即可进行修改和编辑。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本课件理科公式均采用微软公式制作，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如果您是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Office2007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2021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年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4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月份以前的版本，会</a:t>
            </a:r>
            <a:r>
              <a:rPr kumimoji="0" lang="zh-CN" altLang="zh-CN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出现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srgbClr val="C00000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包含公式及数字无法编辑的情况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，请您升级软件享受更优质体验。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  <a:p>
            <a:pPr marL="457200" marR="0" lvl="0" indent="-457200" algn="l" defTabSz="914400" rtl="0" eaLnBrk="1" fontAlgn="auto" latinLnBrk="0" hangingPunct="1">
              <a:lnSpc>
                <a:spcPct val="25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AutoNum type="arabicPeriod"/>
              <a:tabLst/>
              <a:defRPr/>
            </a:pP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由于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WPS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软件原因，少量电脑可能存在理科公式无动画的问题，请您安装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Office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 </a:t>
            </a:r>
            <a:r>
              <a:rPr kumimoji="0" lang="en-US" altLang="zh-CN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2016</a:t>
            </a:r>
            <a:r>
              <a:rPr kumimoji="0" lang="zh-CN" altLang="en-US" sz="2000" b="0" i="0" u="none" strike="noStrike" kern="120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微软雅黑" panose="020B0503020204020204" charset="-122"/>
                <a:ea typeface="微软雅黑" panose="020B0503020204020204" charset="-122"/>
                <a:cs typeface="+mn-cs"/>
              </a:rPr>
              <a:t>或以上版本即可解决该问题。</a:t>
            </a:r>
            <a:endParaRPr kumimoji="0" lang="en-US" altLang="zh-CN" sz="2000" b="0" i="0" u="none" strike="noStrike" kern="1200" cap="none" spc="0" normalizeH="0" baseline="0" noProof="0" dirty="0">
              <a:ln>
                <a:noFill/>
              </a:ln>
              <a:solidFill>
                <a:prstClr val="black"/>
              </a:solidFill>
              <a:effectLst/>
              <a:uLnTx/>
              <a:uFillTx/>
              <a:latin typeface="微软雅黑" panose="020B0503020204020204" charset="-122"/>
              <a:ea typeface="微软雅黑" panose="020B0503020204020204" charset="-122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427071165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0" name="yt_shape_13860"/>
          <p:cNvSpPr txBox="1"/>
          <p:nvPr/>
        </p:nvSpPr>
        <p:spPr>
          <a:xfrm>
            <a:off x="540000" y="2276872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下面的表格列出了一个实验的统计数据，表示皮球从高处落下时，弹跳高度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与下降高度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的关系，下面能表示这种关系的式子是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1" name="yt_table_13861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37770366"/>
              </p:ext>
            </p:extLst>
          </p:nvPr>
        </p:nvGraphicFramePr>
        <p:xfrm>
          <a:off x="539880" y="3388671"/>
          <a:ext cx="11111997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2221849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2222537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mc:AlternateContent xmlns:mc="http://schemas.openxmlformats.org/markup-compatibility/2006">
        <mc:Choice xmlns:a14="http://schemas.microsoft.com/office/drawing/2010/main" Requires="a14">
          <p:graphicFrame>
            <p:nvGraphicFramePr>
              <p:cNvPr id="13863" name="yt_table_13863" title="H_84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4878243"/>
                  </p:ext>
                </p:extLst>
              </p:nvPr>
            </p:nvGraphicFramePr>
            <p:xfrm>
              <a:off x="539880" y="4792277"/>
              <a:ext cx="4599306" cy="1157796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  <a:tr h="370840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C.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14:m>
                            <m:oMath xmlns:m="http://schemas.openxmlformats.org/officeDocument/2006/math">
                              <m:f>
                                <m:fPr>
                                  <m:ctrlP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18" charset="0"/>
                                      <a:ea typeface="Cambria Math" panose="02040503050406030204" pitchFamily="48" charset="0"/>
                                    </a:rPr>
                                  </m:ctrlPr>
                                </m:fPr>
                                <m:num>
                                  <m:r>
                                    <a:rPr lang="en-US" altLang="zh-CN" sz="2400" b="0" i="1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𝑑</m:t>
                                  </m:r>
                                </m:num>
                                <m:den>
                                  <m:r>
                                    <a:rPr lang="en-US" altLang="zh-CN" sz="2400" b="0" i="0">
                                      <a:solidFill>
                                        <a:srgbClr val="010000"/>
                                      </a:solidFill>
                                      <a:effectLst/>
                                      <a:latin typeface="Cambria Math" panose="02040503050406030204" pitchFamily="48" charset="0"/>
                                      <a:ea typeface="Cambria Math" panose="02040503050406030204" pitchFamily="48" charset="0"/>
                                    </a:rPr>
                                    <m:t>2</m:t>
                                  </m:r>
                                </m:den>
                              </m:f>
                            </m:oMath>
                          </a14:m>
                          <a:endParaRPr lang="zh-CN" altLang="zh-CN" sz="2400" b="0" i="0" u="none">
                            <a:solidFill>
                              <a:srgbClr val="000000"/>
                            </a:solidFill>
                            <a:effectLst/>
                            <a:latin typeface="宋体" pitchFamily="24"/>
                            <a:ea typeface="宋体" pitchFamily="24"/>
                          </a:endParaRP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Choice>
        <mc:Fallback>
          <p:graphicFrame>
            <p:nvGraphicFramePr>
              <p:cNvPr id="13863" name="yt_table_13863" title="H_84.04008">
                <a:extLst>
                  <a:ext uri="{FF2B5EF4-FFF2-40B4-BE49-F238E27FC236}">
                    <a16:creationId xmlns:a16="http://schemas.microsoft.com/office/drawing/2014/main" id="{85F9CD91-DE56-4981-AD6D-3D4292DC4A24}"/>
                  </a:ext>
                </a:extLst>
              </p:cNvPr>
              <p:cNvGraphicFramePr>
                <a:graphicFrameLocks noGrp="1"/>
              </p:cNvGraphicFramePr>
              <p:nvPr>
                <p:extLst>
                  <p:ext uri="{D42A27DB-BD31-4B8C-83A1-F6EECF244321}">
                    <p14:modId xmlns:p14="http://schemas.microsoft.com/office/powerpoint/2010/main" val="3784878243"/>
                  </p:ext>
                </p:extLst>
              </p:nvPr>
            </p:nvGraphicFramePr>
            <p:xfrm>
              <a:off x="539880" y="4792277"/>
              <a:ext cx="4599306" cy="1157796"/>
            </p:xfrm>
            <a:graphic>
              <a:graphicData uri="http://schemas.openxmlformats.org/drawingml/2006/table">
                <a:tbl>
                  <a:tblPr/>
                  <a:tblGrid>
                    <a:gridCol w="2499043">
                      <a:extLst>
                        <a:ext uri="{9D8B030D-6E8A-4147-A177-3AD203B41FA5}">
                          <a16:colId xmlns:a16="http://schemas.microsoft.com/office/drawing/2014/main" val="10480"/>
                        </a:ext>
                      </a:extLst>
                    </a:gridCol>
                    <a:gridCol w="2100263">
                      <a:extLst>
                        <a:ext uri="{9D8B030D-6E8A-4147-A177-3AD203B41FA5}">
                          <a16:colId xmlns:a16="http://schemas.microsoft.com/office/drawing/2014/main" val="10481"/>
                        </a:ext>
                      </a:extLst>
                    </a:gridCol>
                  </a:tblGrid>
                  <a:tr h="475488"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A.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en-US" altLang="zh-CN" sz="2400" b="0" i="0" u="none" baseline="30000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0"/>
                      </a:ext>
                    </a:extLst>
                  </a:tr>
                  <a:tr h="682308">
                    <a:tc>
                      <a:txBody>
                        <a:bodyPr/>
                        <a:lstStyle/>
                        <a:p>
                          <a:endParaRPr lang="zh-CN"/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  <a:blipFill>
                          <a:blip r:embed="rId2"/>
                          <a:stretch>
                            <a:fillRect t="-76106" r="-83942" b="-8850"/>
                          </a:stretch>
                        </a:blipFill>
                      </a:tcPr>
                    </a:tc>
                    <a:tc>
                      <a:txBody>
                        <a:bodyPr/>
                        <a:lstStyle/>
                        <a:p>
                          <a:pPr marL="0" indent="0" algn="l" eaLnBrk="1" latinLnBrk="0" hangingPunct="0">
                            <a:lnSpc>
                              <a:spcPct val="129999"/>
                            </a:lnSpc>
                          </a:pP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D.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b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＝</a:t>
                          </a:r>
                          <a:r>
                            <a:rPr lang="en-US" altLang="zh-CN" sz="2400" b="0" i="1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d</a:t>
                          </a:r>
                          <a:r>
                            <a:rPr lang="zh-CN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宋体" pitchFamily="24"/>
                              <a:ea typeface="宋体" pitchFamily="24"/>
                            </a:rPr>
                            <a:t>＋</a:t>
                          </a:r>
                          <a:r>
                            <a:rPr lang="en-US" altLang="zh-CN" sz="2400" b="0" i="0" u="none">
                              <a:solidFill>
                                <a:srgbClr val="000000"/>
                              </a:solidFill>
                              <a:effectLst/>
                              <a:latin typeface="Times New Roman" pitchFamily="24"/>
                              <a:ea typeface="Times New Roman" pitchFamily="24"/>
                            </a:rPr>
                            <a:t>25</a:t>
                          </a:r>
                        </a:p>
                      </a:txBody>
                      <a:tcPr marL="0" marR="0" marT="0" marB="0" anchor="ctr">
                        <a:lnL w="9522" cmpd="sng">
                          <a:noFill/>
                        </a:lnL>
                        <a:lnR w="9522" cmpd="sng">
                          <a:noFill/>
                        </a:lnR>
                        <a:lnT w="9522" cmpd="sng">
                          <a:noFill/>
                        </a:lnT>
                        <a:lnB w="9522" cmpd="sng">
                          <a:noFill/>
                        </a:lnB>
                      </a:tcPr>
                    </a:tc>
                    <a:extLst>
                      <a:ext uri="{0D108BD9-81ED-4DB2-BD59-A6C34878D82A}">
                        <a16:rowId xmlns:a16="http://schemas.microsoft.com/office/drawing/2014/main" val="10331"/>
                      </a:ext>
                    </a:extLst>
                  </a:tr>
                </a:tbl>
              </a:graphicData>
            </a:graphic>
          </p:graphicFrame>
        </mc:Fallback>
      </mc:AlternateContent>
      <p:sp>
        <p:nvSpPr>
          <p:cNvPr id="2" name="文本框 1">
            <a:extLst>
              <a:ext uri="{FF2B5EF4-FFF2-40B4-BE49-F238E27FC236}">
                <a16:creationId xmlns:a16="http://schemas.microsoft.com/office/drawing/2014/main" id="{A670CB1C-F974-3C8A-AF48-ADD68C111895}"/>
              </a:ext>
            </a:extLst>
          </p:cNvPr>
          <p:cNvSpPr txBox="1"/>
          <p:nvPr/>
        </p:nvSpPr>
        <p:spPr>
          <a:xfrm>
            <a:off x="7155588" y="2705554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  <p:pic>
        <p:nvPicPr>
          <p:cNvPr id="6" name="yt_image_13857" title="H_51.39">
            <a:extLst>
              <a:ext uri="">
                <a16:creationId xmlns:a16="http://schemas.microsoft.com/office/drawing/2014/main" xmlns:a14="http://schemas.microsoft.com/office/drawing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64732" y="1014094"/>
            <a:ext cx="4104513" cy="65265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7" name="yt_shape_13859"/>
          <p:cNvSpPr txBox="1"/>
          <p:nvPr/>
        </p:nvSpPr>
        <p:spPr>
          <a:xfrm>
            <a:off x="564732" y="1717391"/>
            <a:ext cx="3523400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函数的表示法</a:t>
            </a:r>
          </a:p>
        </p:txBody>
      </p:sp>
      <p:pic>
        <p:nvPicPr>
          <p:cNvPr id="8" name="yt_shape_1698822737815" title="H_28.801733">
            <a:extLst>
              <a:ext uri="{FF2B5EF4-FFF2-40B4-BE49-F238E27FC236}">
                <a16:creationId xmlns:a16="http://schemas.microsoft.com/office/drawing/2014/main" id="{969B6344-CD24-D696-71C9-CF304A32129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64732" y="1756718"/>
            <a:ext cx="1355917" cy="365782"/>
          </a:xfrm>
          <a:prstGeom prst="rect">
            <a:avLst/>
          </a:prstGeom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4" name="yt_shape_13864"/>
          <p:cNvSpPr txBox="1"/>
          <p:nvPr/>
        </p:nvSpPr>
        <p:spPr>
          <a:xfrm>
            <a:off x="551384" y="1124744"/>
            <a:ext cx="11316521" cy="960263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教材第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115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页练习第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楷体" pitchFamily="24"/>
              </a:rPr>
              <a:t>题变式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如图是自动测温仪记录的图象，它反映了某市的春季某天气温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如何随时间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的变化而变化，下列从图象中得到的信息正确的是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D</a:t>
            </a:r>
            <a:r>
              <a:rPr lang="zh-CN" altLang="zh-CN" sz="1200" b="0" i="0" u="none" dirty="0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66" name="yt_table_13866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704430936"/>
              </p:ext>
            </p:extLst>
          </p:nvPr>
        </p:nvGraphicFramePr>
        <p:xfrm>
          <a:off x="551384" y="2085007"/>
          <a:ext cx="4673600" cy="1901952"/>
        </p:xfrm>
        <a:graphic>
          <a:graphicData uri="http://schemas.openxmlformats.org/drawingml/2006/table">
            <a:tbl>
              <a:tblPr/>
              <a:tblGrid>
                <a:gridCol w="4673600">
                  <a:extLst>
                    <a:ext uri="{9D8B030D-6E8A-4147-A177-3AD203B41FA5}">
                      <a16:colId xmlns:a16="http://schemas.microsoft.com/office/drawing/2014/main" val="10482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点时气温达到最低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最低气温是零下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3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点到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点之间气温持续上升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4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最高气温是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8℃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5"/>
                  </a:ext>
                </a:extLst>
              </a:tr>
            </a:tbl>
          </a:graphicData>
        </a:graphic>
      </p:graphicFrame>
      <p:pic>
        <p:nvPicPr>
          <p:cNvPr id="13865" name="yt_image_13865_skip" title="H_124.83">
            <a:extLst>
              <a:ext uri="">
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8537618" y="2564310"/>
            <a:ext cx="3123819" cy="15853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文本框 1">
            <a:extLst>
              <a:ext uri="{FF2B5EF4-FFF2-40B4-BE49-F238E27FC236}">
                <a16:creationId xmlns:a16="http://schemas.microsoft.com/office/drawing/2014/main" id="{BF483230-D759-55A3-F008-95E6432F5815}"/>
              </a:ext>
            </a:extLst>
          </p:cNvPr>
          <p:cNvSpPr txBox="1"/>
          <p:nvPr/>
        </p:nvSpPr>
        <p:spPr>
          <a:xfrm>
            <a:off x="10931801" y="1547684"/>
            <a:ext cx="400748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D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68" name="yt_shape_13868"/>
          <p:cNvSpPr txBox="1"/>
          <p:nvPr/>
        </p:nvSpPr>
        <p:spPr>
          <a:xfrm>
            <a:off x="540000" y="908720"/>
            <a:ext cx="11111999" cy="1868910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3.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实验表明：小树原来高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1.5m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，在成长期间，每月长高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20cm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，试写出小树的高度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与月份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之间的函数关系式：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0.2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1.5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≥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0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，半年后小树的高度为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2.7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m.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4.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已知卖出的苹果数量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与售价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的关系如下表：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59E73E8A-DC30-43EF-CE01-A83C3F1E1160}"/>
              </a:ext>
            </a:extLst>
          </p:cNvPr>
          <p:cNvSpPr txBox="1"/>
          <p:nvPr/>
        </p:nvSpPr>
        <p:spPr>
          <a:xfrm>
            <a:off x="5393464" y="1309655"/>
            <a:ext cx="3328098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0.2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1.5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≥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832E9D68-6013-E4B0-218D-902216CBE9DA}"/>
              </a:ext>
            </a:extLst>
          </p:cNvPr>
          <p:cNvSpPr txBox="1"/>
          <p:nvPr/>
        </p:nvSpPr>
        <p:spPr>
          <a:xfrm>
            <a:off x="1059589" y="1812891"/>
            <a:ext cx="86588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2.7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graphicFrame>
        <p:nvGraphicFramePr>
          <p:cNvPr id="5" name="yt_table_13870" title="H_89.28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747238641"/>
              </p:ext>
            </p:extLst>
          </p:nvPr>
        </p:nvGraphicFramePr>
        <p:xfrm>
          <a:off x="540000" y="2996952"/>
          <a:ext cx="11111996" cy="1133856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852114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852114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851426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</a:tblGrid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x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kg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67999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1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y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</a:t>
                      </a:r>
                      <a:r>
                        <a:rPr lang="zh-CN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＋</a:t>
                      </a: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矩形 5"/>
          <p:cNvSpPr/>
          <p:nvPr/>
        </p:nvSpPr>
        <p:spPr>
          <a:xfrm>
            <a:off x="407368" y="4195470"/>
            <a:ext cx="5304657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之间的关系式为：</a:t>
            </a:r>
            <a:r>
              <a:rPr lang="zh-CN" altLang="zh-CN" sz="100" spc="-1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u="sng" dirty="0">
                <a:solidFill>
                  <a:srgbClr val="000000"/>
                </a:solidFill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　　　</a:t>
            </a:r>
            <a:r>
              <a:rPr lang="zh-CN" altLang="zh-CN" sz="100" spc="-100" dirty="0">
                <a:noFill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  <p:sp>
        <p:nvSpPr>
          <p:cNvPr id="8" name="文本框 7">
            <a:extLst>
              <a:ext uri="{FF2B5EF4-FFF2-40B4-BE49-F238E27FC236}">
                <a16:creationId xmlns:a16="http://schemas.microsoft.com/office/drawing/2014/main" id="{5DFEF022-9C3B-9DDC-6620-5651E90566E8}"/>
              </a:ext>
            </a:extLst>
          </p:cNvPr>
          <p:cNvSpPr txBox="1"/>
          <p:nvPr/>
        </p:nvSpPr>
        <p:spPr>
          <a:xfrm>
            <a:off x="407368" y="4588092"/>
            <a:ext cx="4740973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9" name="yt_shape_13872"/>
          <p:cNvSpPr txBox="1"/>
          <p:nvPr/>
        </p:nvSpPr>
        <p:spPr>
          <a:xfrm>
            <a:off x="420094" y="5068516"/>
            <a:ext cx="5693866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求当卖出苹果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10kg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时，售价是多少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？</a:t>
            </a:r>
            <a:endParaRPr lang="en-US" altLang="zh-CN" sz="2400" b="0" i="0" u="none" dirty="0" smtClean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10" name="矩形 9"/>
          <p:cNvSpPr/>
          <p:nvPr/>
        </p:nvSpPr>
        <p:spPr>
          <a:xfrm>
            <a:off x="263352" y="5808668"/>
            <a:ext cx="8016552" cy="5724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3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某顾客付了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14.7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元钱，他购买了多少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kg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苹果？</a:t>
            </a:r>
            <a:endParaRPr lang="zh-CN" altLang="zh-CN" sz="100" dirty="0">
              <a:noFill/>
              <a:latin typeface="Times New Roman"/>
              <a:ea typeface="宋体"/>
            </a:endParaRPr>
          </a:p>
        </p:txBody>
      </p:sp>
      <p:sp>
        <p:nvSpPr>
          <p:cNvPr id="12" name="文本框 11">
            <a:extLst>
              <a:ext uri="{FF2B5EF4-FFF2-40B4-BE49-F238E27FC236}">
                <a16:creationId xmlns:a16="http://schemas.microsoft.com/office/drawing/2014/main" id="{C0E794AB-F03B-8B79-B08B-A10D74CE5815}"/>
              </a:ext>
            </a:extLst>
          </p:cNvPr>
          <p:cNvSpPr txBox="1"/>
          <p:nvPr/>
        </p:nvSpPr>
        <p:spPr>
          <a:xfrm>
            <a:off x="263352" y="5419410"/>
            <a:ext cx="8374762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×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，即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10kg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苹果的售价为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元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13" name="文本框 12">
            <a:extLst>
              <a:ext uri="{FF2B5EF4-FFF2-40B4-BE49-F238E27FC236}">
                <a16:creationId xmlns:a16="http://schemas.microsoft.com/office/drawing/2014/main" id="{3D7713C6-DECB-01A8-E534-0DACBD843403}"/>
              </a:ext>
            </a:extLst>
          </p:cNvPr>
          <p:cNvSpPr txBox="1"/>
          <p:nvPr/>
        </p:nvSpPr>
        <p:spPr>
          <a:xfrm>
            <a:off x="269513" y="6254027"/>
            <a:ext cx="8886371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lvl="0"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3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当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14.7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时，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14.7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2.1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7.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即顾客购买了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7kg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苹果</a:t>
            </a:r>
            <a:r>
              <a:rPr lang="en-US" altLang="zh-CN" sz="2400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  <a:p>
            <a:pPr>
              <a:lnSpc>
                <a:spcPct val="129999"/>
              </a:lnSpc>
            </a:pP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  <p:bldP spid="8" grpId="0" build="allAtOnce"/>
      <p:bldP spid="12" grpId="0" build="allAtOnce"/>
      <p:bldP spid="13" grpId="0" build="allAtOnce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78" name="yt_shape_13878"/>
          <p:cNvSpPr txBox="1"/>
          <p:nvPr/>
        </p:nvSpPr>
        <p:spPr>
          <a:xfrm>
            <a:off x="539881" y="1293342"/>
            <a:ext cx="3831177" cy="448777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500" b="0" i="0" u="none">
                <a:noFill/>
                <a:effectLst/>
                <a:latin typeface="Times New Roman" pitchFamily="25"/>
                <a:ea typeface="Times New Roman" pitchFamily="25"/>
                <a:sym typeface="Finished"/>
              </a:rPr>
              <a:t>⁠</a:t>
            </a:r>
            <a:r>
              <a:rPr lang="en-US" altLang="zh-CN" sz="2400" b="0" i="0" u="none">
                <a:solidFill>
                  <a:srgbClr val="1EE3CF"/>
                </a:solidFill>
                <a:effectLst/>
                <a:latin typeface="Times New Roman" pitchFamily="24"/>
                <a:ea typeface="宋体" pitchFamily="24"/>
                <a:sym typeface=""/>
              </a:rPr>
              <a:t>                 </a:t>
            </a:r>
            <a:r>
              <a:rPr lang="en-US" altLang="zh-CN" sz="1900" b="0" i="0" u="none">
                <a:solidFill>
                  <a:srgbClr val="1EE3CF"/>
                </a:solidFill>
                <a:effectLst/>
                <a:latin typeface="Times New Roman" pitchFamily="19"/>
                <a:ea typeface="宋体" pitchFamily="19"/>
                <a:sym typeface=""/>
              </a:rPr>
              <a:t> </a:t>
            </a:r>
            <a:r>
              <a:rPr lang="zh-CN" altLang="zh-CN" sz="2400" b="0" i="0" u="none">
                <a:noFill/>
                <a:effectLst/>
                <a:latin typeface="Times New Roman" pitchFamily="24"/>
                <a:ea typeface="Times New Roman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由图象获取信息</a:t>
            </a:r>
          </a:p>
        </p:txBody>
      </p:sp>
      <p:sp>
        <p:nvSpPr>
          <p:cNvPr id="13879" name="yt_shape_13879"/>
          <p:cNvSpPr txBox="1"/>
          <p:nvPr/>
        </p:nvSpPr>
        <p:spPr>
          <a:xfrm>
            <a:off x="540000" y="1792907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甲、乙两人在一次赛跑中，路程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与时间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的关系如图所示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下列关于此次赛跑说法正确的是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B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83" name="yt_table_13883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84405550"/>
              </p:ext>
            </p:extLst>
          </p:nvPr>
        </p:nvGraphicFramePr>
        <p:xfrm>
          <a:off x="539881" y="2752342"/>
          <a:ext cx="3606800" cy="1901952"/>
        </p:xfrm>
        <a:graphic>
          <a:graphicData uri="http://schemas.openxmlformats.org/drawingml/2006/table">
            <a:tbl>
              <a:tblPr/>
              <a:tblGrid>
                <a:gridCol w="3606800">
                  <a:extLst>
                    <a:ext uri="{9D8B030D-6E8A-4147-A177-3AD203B41FA5}">
                      <a16:colId xmlns:a16="http://schemas.microsoft.com/office/drawing/2014/main" val="10483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乙比甲跑的路程多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6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这是一次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100m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赛跑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7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甲、乙同时到达终点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8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甲的速度为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8m/s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39"/>
                  </a:ext>
                </a:extLst>
              </a:tr>
            </a:tbl>
          </a:graphicData>
        </a:graphic>
      </p:graphicFrame>
      <p:grpSp>
        <p:nvGrpSpPr>
          <p:cNvPr id="13880" name="yt_shape_13880_skip" title="H_156.011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9513054" y="2701554"/>
            <a:ext cx="2138945" cy="2260834"/>
            <a:chOff x="0" y="0"/>
            <a:chExt cx="1874520" cy="1981341"/>
          </a:xfrm>
        </p:grpSpPr>
        <p:pic>
          <p:nvPicPr>
            <p:cNvPr id="2" name="yt_image_13880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874520" cy="1585341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2" name="yt_shape_13882"/>
            <p:cNvSpPr txBox="1"/>
            <p:nvPr/>
          </p:nvSpPr>
          <p:spPr>
            <a:xfrm>
              <a:off x="403979" y="1621341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5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pic>
        <p:nvPicPr>
          <p:cNvPr id="4" name="yt_shape_1698822738055">
            <a:extLst>
              <a:ext uri="{FF2B5EF4-FFF2-40B4-BE49-F238E27FC236}">
                <a16:creationId xmlns:a16="http://schemas.microsoft.com/office/drawing/2014/main" id="{0D78DBD3-023F-343B-9CF0-9E34194DA83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9881" y="1332669"/>
            <a:ext cx="1355917" cy="365782"/>
          </a:xfrm>
          <a:prstGeom prst="rect">
            <a:avLst/>
          </a:prstGeom>
        </p:spPr>
      </p:pic>
      <p:sp>
        <p:nvSpPr>
          <p:cNvPr id="3" name="文本框 2">
            <a:extLst>
              <a:ext uri="{FF2B5EF4-FFF2-40B4-BE49-F238E27FC236}">
                <a16:creationId xmlns:a16="http://schemas.microsoft.com/office/drawing/2014/main" id="{492896F8-33FB-55FC-6B85-A44B440E7CD3}"/>
              </a:ext>
            </a:extLst>
          </p:cNvPr>
          <p:cNvSpPr txBox="1"/>
          <p:nvPr/>
        </p:nvSpPr>
        <p:spPr>
          <a:xfrm>
            <a:off x="2126389" y="2221589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B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85" name="yt_shape_13885"/>
          <p:cNvSpPr txBox="1"/>
          <p:nvPr/>
        </p:nvSpPr>
        <p:spPr>
          <a:xfrm>
            <a:off x="479257" y="1149497"/>
            <a:ext cx="5539978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【易错点】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　</a:t>
            </a:r>
            <a:r>
              <a:rPr lang="zh-CN" altLang="zh-CN" sz="2400" b="0" i="0" u="none" dirty="0">
                <a:solidFill>
                  <a:srgbClr val="FF0000"/>
                </a:solidFill>
                <a:effectLst/>
                <a:latin typeface="Times New Roman" pitchFamily="24"/>
                <a:ea typeface="黑体" pitchFamily="24"/>
              </a:rPr>
              <a:t>错误地确定自变量取值范围</a:t>
            </a:r>
          </a:p>
        </p:txBody>
      </p:sp>
      <p:sp>
        <p:nvSpPr>
          <p:cNvPr id="13886" name="yt_shape_13886"/>
          <p:cNvSpPr txBox="1"/>
          <p:nvPr/>
        </p:nvSpPr>
        <p:spPr>
          <a:xfrm>
            <a:off x="479376" y="1628800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6.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如图所示，在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△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中，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AB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AC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，若其周长为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，腰长为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，底边长为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，则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8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，自变量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的取值范围为</a:t>
            </a:r>
            <a:r>
              <a:rPr lang="zh-CN" altLang="zh-CN" sz="100" b="0" i="0" spc="-100">
                <a:solidFill>
                  <a:srgbClr val="FF0000"/>
                </a:solidFill>
                <a:effectLst/>
                <a:latin typeface="Times New Roman" pitchFamily="24"/>
                <a:ea typeface="宋体" pitchFamily="24"/>
              </a:rPr>
              <a:t> </a:t>
            </a:r>
            <a:r>
              <a:rPr lang="zh-CN" altLang="zh-CN" sz="2400" b="0" i="0" u="sng">
                <a:solidFill>
                  <a:srgbClr val="FF0000"/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1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</a:rPr>
              <a:t>4</a:t>
            </a:r>
            <a:r>
              <a:rPr lang="zh-CN" altLang="zh-CN" sz="2400" b="0" i="0" u="sng">
                <a:solidFill>
                  <a:srgbClr val="FF0000">
                    <a:alpha val="0"/>
                  </a:srgbClr>
                </a:solidFill>
                <a:effectLst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</a:rPr>
              <a:t>　</a:t>
            </a:r>
            <a:r>
              <a:rPr lang="zh-CN" altLang="zh-CN" sz="100" b="0" i="0" spc="-100">
                <a:noFill/>
                <a:effectLst/>
                <a:latin typeface="Times New Roman" pitchFamily="24"/>
                <a:ea typeface="宋体" pitchFamily="24"/>
              </a:rPr>
              <a:t>⁠</a:t>
            </a: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</p:txBody>
      </p:sp>
      <p:sp>
        <p:nvSpPr>
          <p:cNvPr id="13890" name="yt_shape_13890"/>
          <p:cNvSpPr txBox="1"/>
          <p:nvPr/>
        </p:nvSpPr>
        <p:spPr>
          <a:xfrm>
            <a:off x="479257" y="4508316"/>
            <a:ext cx="65" cy="322652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endParaRPr/>
          </a:p>
        </p:txBody>
      </p:sp>
      <p:grpSp>
        <p:nvGrpSpPr>
          <p:cNvPr id="13887" name="yt_shape_13887" title="H_135.22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5099153" y="2914504"/>
            <a:ext cx="2110534" cy="1890868"/>
            <a:chOff x="0" y="0"/>
            <a:chExt cx="1916811" cy="1717308"/>
          </a:xfrm>
        </p:grpSpPr>
        <p:pic>
          <p:nvPicPr>
            <p:cNvPr id="2" name="yt_image_13887">
              <a:extLst>
                <a:ext uri="">
                  <a16:creationId xmlns:a16="http://schemas.microsoft.com/office/drawing/2014/main" xmlns:a14="http://schemas.microsoft.com/office/drawing/2010/main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2" cstate="print"/>
            <a:srcRect/>
            <a:stretch>
              <a:fillRect/>
            </a:stretch>
          </p:blipFill>
          <p:spPr bwMode="auto">
            <a:xfrm>
              <a:off x="0" y="0"/>
              <a:ext cx="1916811" cy="1321308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89" name="yt_shape_13889"/>
            <p:cNvSpPr txBox="1"/>
            <p:nvPr/>
          </p:nvSpPr>
          <p:spPr>
            <a:xfrm>
              <a:off x="425124" y="1357308"/>
              <a:ext cx="1102562" cy="360000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ctr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6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6466EF70-6597-BFC3-C0CB-E573E56B7C38}"/>
              </a:ext>
            </a:extLst>
          </p:cNvPr>
          <p:cNvSpPr txBox="1"/>
          <p:nvPr/>
        </p:nvSpPr>
        <p:spPr>
          <a:xfrm>
            <a:off x="3132565" y="2029735"/>
            <a:ext cx="1669161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8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F01969C-C7B9-45BD-79D3-2B4D6512B466}"/>
              </a:ext>
            </a:extLst>
          </p:cNvPr>
          <p:cNvSpPr txBox="1"/>
          <p:nvPr/>
        </p:nvSpPr>
        <p:spPr>
          <a:xfrm>
            <a:off x="8109378" y="2057482"/>
            <a:ext cx="15342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1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Times New Roman" pitchFamily="24"/>
                <a:cs typeface="+mn-cs"/>
              </a:rPr>
              <a:t>4</a:t>
            </a:r>
            <a:r>
              <a:rPr kumimoji="0" lang="zh-CN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>
                  <a:solidFill>
                    <a:srgbClr val="000000"/>
                  </a:solidFill>
                </a:uFill>
                <a:latin typeface="Times New Roman" pitchFamily="24"/>
                <a:ea typeface="宋体" pitchFamily="24"/>
                <a:cs typeface="+mn-cs"/>
              </a:rPr>
              <a:t>　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  <p:bldP spid="4" grpId="0" build="allAtOnce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892" name="yt_shape_13892"/>
          <p:cNvSpPr txBox="1"/>
          <p:nvPr/>
        </p:nvSpPr>
        <p:spPr>
          <a:xfrm>
            <a:off x="539881" y="1086661"/>
            <a:ext cx="3953198" cy="56733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3150" b="0" i="0" u="none" spc="-3150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  <a:r>
              <a:rPr lang="en-US" altLang="zh-CN" sz="3150" b="0" i="0" u="none" spc="30039">
                <a:solidFill>
                  <a:srgbClr val="1EE3CF"/>
                </a:solidFill>
                <a:effectLst/>
                <a:latin typeface="Times New Roman" pitchFamily="32"/>
                <a:ea typeface="宋体" pitchFamily="32"/>
              </a:rPr>
              <a:t> </a:t>
            </a:r>
          </a:p>
        </p:txBody>
      </p:sp>
      <p:pic>
        <p:nvPicPr>
          <p:cNvPr id="13891" name="yt_image_13891">
            <a:extLst>
              <a:ext uri="">
                <a16:creationId xmlns:a16="http://schemas.microsoft.com/office/drawing/2014/main" xmlns:a14="http://schemas.microsoft.com/office/drawing/2010/main" xmlns:mc="http://schemas.openxmlformats.org/markup-compatibility/2006" xmlns:p14="http://schemas.microsoft.com/office/powerpoint/2010/main" xmlns="" id="{5351258F-BC95-41E6-9372-C2FE361B0291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9881" y="1086661"/>
            <a:ext cx="3912489" cy="6355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3894" name="yt_shape_13894"/>
          <p:cNvSpPr txBox="1"/>
          <p:nvPr/>
        </p:nvSpPr>
        <p:spPr>
          <a:xfrm>
            <a:off x="540000" y="1772816"/>
            <a:ext cx="11111999" cy="1388778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just" eaLnBrk="1" latinLnBrk="0" hangingPunct="0">
              <a:lnSpc>
                <a:spcPct val="129999"/>
              </a:lnSpc>
            </a:pPr>
            <a:r>
              <a:rPr lang="en-US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7.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黑体" pitchFamily="24"/>
              </a:rPr>
              <a:t>常德四中月考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今年五一，小明外出爬山，他从山脚爬到山顶的中途休息了一段时间，设他从山脚出发后所用时间为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分钟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，所走的路程为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米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s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t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之间的函数关系如图所示，下列说法错误的是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en-US" altLang="zh-CN" sz="2400" b="0" i="0" u="none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C</a:t>
            </a:r>
            <a:r>
              <a:rPr lang="zh-CN" altLang="zh-CN" sz="1200" b="0" i="0" u="none">
                <a:solidFill>
                  <a:srgbClr val="000000"/>
                </a:solidFill>
                <a:effectLst/>
                <a:latin typeface="Times New Roman" pitchFamily="12"/>
                <a:ea typeface="宋体" pitchFamily="12"/>
              </a:rPr>
              <a:t>　</a:t>
            </a:r>
            <a:r>
              <a:rPr lang="zh-CN" altLang="zh-CN" sz="2400" b="0" i="0" u="none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</a:p>
        </p:txBody>
      </p:sp>
      <p:graphicFrame>
        <p:nvGraphicFramePr>
          <p:cNvPr id="13898" name="yt_table_13898_skip" title="H_149.7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31591132"/>
              </p:ext>
            </p:extLst>
          </p:nvPr>
        </p:nvGraphicFramePr>
        <p:xfrm>
          <a:off x="539881" y="3212382"/>
          <a:ext cx="8196264" cy="1901952"/>
        </p:xfrm>
        <a:graphic>
          <a:graphicData uri="http://schemas.openxmlformats.org/drawingml/2006/table">
            <a:tbl>
              <a:tblPr/>
              <a:tblGrid>
                <a:gridCol w="8196264">
                  <a:extLst>
                    <a:ext uri="{9D8B030D-6E8A-4147-A177-3AD203B41FA5}">
                      <a16:colId xmlns:a16="http://schemas.microsoft.com/office/drawing/2014/main" val="10484"/>
                    </a:ext>
                  </a:extLst>
                </a:gridCol>
              </a:tblGrid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A.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小明中途休息了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0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B.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小明休息前爬山的平均速度为每分钟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1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C.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小明在上述过程中所走的路程为</a:t>
                      </a: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6600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米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2"/>
                  </a:ext>
                </a:extLst>
              </a:tr>
              <a:tr h="370840">
                <a:tc>
                  <a:txBody>
                    <a:bodyPr/>
                    <a:lstStyle/>
                    <a:p>
                      <a:pPr marL="0" indent="0" algn="l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D.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小明休息前爬山的平均速度大于休息后爬山的平均速度</a:t>
                      </a:r>
                    </a:p>
                  </a:txBody>
                  <a:tcPr marL="0" marR="0" marT="0" marB="0" anchor="ctr">
                    <a:lnL w="9522" cmpd="sng">
                      <a:noFill/>
                    </a:lnL>
                    <a:lnR w="9522" cmpd="sng">
                      <a:noFill/>
                    </a:lnR>
                    <a:lnT w="9522" cmpd="sng">
                      <a:noFill/>
                    </a:lnT>
                    <a:lnB w="9522" cmpd="sng">
                      <a:noFill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343"/>
                  </a:ext>
                </a:extLst>
              </a:tr>
            </a:tbl>
          </a:graphicData>
        </a:graphic>
      </p:graphicFrame>
      <p:grpSp>
        <p:nvGrpSpPr>
          <p:cNvPr id="13895" name="yt_shape_13895_skip" title="H_152.1411">
            <a:extLst>
              <a:ext uri="{FF2B5EF4-FFF2-40B4-BE49-F238E27FC236}">
                <a16:creationId xmlns:a16="http://schemas.microsoft.com/office/drawing/2014/main" id="{249740F1-2B05-4C5A-B423-6F681AEFABC2}"/>
              </a:ext>
            </a:extLst>
          </p:cNvPr>
          <p:cNvGrpSpPr/>
          <p:nvPr/>
        </p:nvGrpSpPr>
        <p:grpSpPr>
          <a:xfrm>
            <a:off x="8882860" y="2935977"/>
            <a:ext cx="2769139" cy="2304850"/>
            <a:chOff x="0" y="0"/>
            <a:chExt cx="2403729" cy="2000707"/>
          </a:xfrm>
        </p:grpSpPr>
        <p:pic>
          <p:nvPicPr>
            <p:cNvPr id="2" name="yt_image_13895">
              <a:extLst>
                <a:ext uri="">
                  <a16:creationId xmlns:a16="http://schemas.microsoft.com/office/drawing/2014/main" xmlns:p14="http://schemas.microsoft.com/office/powerpoint/2010/main" xmlns:a14="http://schemas.microsoft.com/office/drawing/2010/main" xmlns:mc="http://schemas.openxmlformats.org/markup-compatibility/2006" xmlns="" id="{5351258F-BC95-41E6-9372-C2FE361B0291}"/>
                </a:ext>
              </a:extLst>
            </p:cNvPr>
            <p:cNvPicPr>
              <a:picLocks noChangeAspect="1" noChangeArrowheads="1"/>
            </p:cNvPicPr>
            <p:nvPr/>
          </p:nvPicPr>
          <p:blipFill>
            <a:blip r:embed="rId3" cstate="print"/>
            <a:srcRect/>
            <a:stretch>
              <a:fillRect/>
            </a:stretch>
          </p:blipFill>
          <p:spPr bwMode="auto">
            <a:xfrm>
              <a:off x="0" y="0"/>
              <a:ext cx="2403729" cy="1536192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  <p:sp>
          <p:nvSpPr>
            <p:cNvPr id="13897" name="yt_shape_13897"/>
            <p:cNvSpPr txBox="1"/>
            <p:nvPr/>
          </p:nvSpPr>
          <p:spPr>
            <a:xfrm>
              <a:off x="668583" y="1572192"/>
              <a:ext cx="1102562" cy="428515"/>
            </a:xfrm>
            <a:prstGeom prst="rect">
              <a:avLst/>
            </a:prstGeom>
          </p:spPr>
          <p:txBody>
            <a:bodyPr vert="horz" wrap="square" lIns="0" tIns="0" rIns="0" bIns="0" rtlCol="0">
              <a:spAutoFit/>
            </a:bodyPr>
            <a:lstStyle/>
            <a:p>
              <a:pPr algn="just" eaLnBrk="1" latinLnBrk="0" hangingPunct="0">
                <a:lnSpc>
                  <a:spcPct val="129999"/>
                </a:lnSpc>
              </a:pP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第</a:t>
              </a:r>
              <a:r>
                <a:rPr lang="en-US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Times New Roman" pitchFamily="24"/>
                </a:rPr>
                <a:t>7</a:t>
              </a:r>
              <a:r>
                <a:rPr lang="zh-CN" altLang="zh-CN" sz="2400" b="0" i="0" u="none">
                  <a:solidFill>
                    <a:srgbClr val="000000"/>
                  </a:solidFill>
                  <a:effectLst/>
                  <a:latin typeface="Times New Roman" pitchFamily="24"/>
                  <a:ea typeface="宋体" pitchFamily="24"/>
                </a:rPr>
                <a:t>题图</a:t>
              </a:r>
            </a:p>
          </p:txBody>
        </p:sp>
      </p:grpSp>
      <p:sp>
        <p:nvSpPr>
          <p:cNvPr id="3" name="文本框 2">
            <a:extLst>
              <a:ext uri="{FF2B5EF4-FFF2-40B4-BE49-F238E27FC236}">
                <a16:creationId xmlns:a16="http://schemas.microsoft.com/office/drawing/2014/main" id="{D9650A1E-0358-3AB5-CE69-8F5395019B4E}"/>
              </a:ext>
            </a:extLst>
          </p:cNvPr>
          <p:cNvSpPr txBox="1"/>
          <p:nvPr/>
        </p:nvSpPr>
        <p:spPr>
          <a:xfrm>
            <a:off x="6393589" y="2676986"/>
            <a:ext cx="383286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 algn="just">
              <a:lnSpc>
                <a:spcPct val="129999"/>
              </a:lnSpc>
            </a:pPr>
            <a:r>
              <a:rPr kumimoji="0" lang="en-US" altLang="zh-CN" sz="2400" b="0" i="0" strike="noStrike" kern="1200" cap="none" spc="0" normalizeH="0" baseline="0" noProof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C</a:t>
            </a:r>
            <a:endParaRPr lang="zh-CN" altLang="en-US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uild="allAtOnce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0" name="yt_shape_13900"/>
          <p:cNvSpPr txBox="1"/>
          <p:nvPr/>
        </p:nvSpPr>
        <p:spPr>
          <a:xfrm>
            <a:off x="540000" y="1196752"/>
            <a:ext cx="11460656" cy="1920526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8.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把一个长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10cm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、宽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5cm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的长方形的长减少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 cm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，宽不变，长方形的面积为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cm</a:t>
            </a:r>
            <a:r>
              <a:rPr lang="en-US" altLang="zh-CN" sz="2400" b="0" i="0" u="none" baseline="30000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.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求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与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之间的函数关系式；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 smtClean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解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：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－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，整理，得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＝－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＋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50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楷体" pitchFamily="24"/>
              </a:rPr>
              <a:t>；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0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≤</a:t>
            </a:r>
            <a:r>
              <a:rPr lang="en-US" altLang="zh-CN" sz="2400" b="0" i="1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宋体" pitchFamily="24"/>
                <a:ea typeface="宋体" pitchFamily="24"/>
              </a:rPr>
              <a:t>＜</a:t>
            </a:r>
            <a:r>
              <a:rPr lang="en-US" altLang="zh-CN" sz="2400" b="0" i="0" u="none" dirty="0">
                <a:solidFill>
                  <a:srgbClr val="FF0000">
                    <a:alpha val="0"/>
                  </a:srgbClr>
                </a:solidFill>
                <a:effectLst/>
                <a:latin typeface="Times New Roman" pitchFamily="24"/>
                <a:ea typeface="Times New Roman" pitchFamily="24"/>
              </a:rPr>
              <a:t>10.</a:t>
            </a:r>
            <a:r>
              <a:rPr lang="zh-CN" altLang="zh-CN" sz="100" b="0" i="0" u="none" dirty="0">
                <a:noFill/>
                <a:effectLst/>
                <a:latin typeface="Times New Roman"/>
                <a:ea typeface="宋体"/>
              </a:rPr>
              <a:t>⁠</a:t>
            </a:r>
          </a:p>
        </p:txBody>
      </p:sp>
      <p:sp>
        <p:nvSpPr>
          <p:cNvPr id="2" name="文本框 1">
            <a:extLst>
              <a:ext uri="{FF2B5EF4-FFF2-40B4-BE49-F238E27FC236}">
                <a16:creationId xmlns:a16="http://schemas.microsoft.com/office/drawing/2014/main" id="{24338E52-E06B-6A29-BEA9-4CE90C74BCCA}"/>
              </a:ext>
            </a:extLst>
          </p:cNvPr>
          <p:cNvSpPr txBox="1"/>
          <p:nvPr/>
        </p:nvSpPr>
        <p:spPr>
          <a:xfrm>
            <a:off x="427575" y="2157015"/>
            <a:ext cx="6968237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－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，整理，得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＝－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＋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50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；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3" name="文本框 2">
            <a:extLst>
              <a:ext uri="{FF2B5EF4-FFF2-40B4-BE49-F238E27FC236}">
                <a16:creationId xmlns:a16="http://schemas.microsoft.com/office/drawing/2014/main" id="{E314EC26-E858-EF53-B7E5-775659B8301E}"/>
              </a:ext>
            </a:extLst>
          </p:cNvPr>
          <p:cNvSpPr txBox="1"/>
          <p:nvPr/>
        </p:nvSpPr>
        <p:spPr>
          <a:xfrm>
            <a:off x="427575" y="3335939"/>
            <a:ext cx="2220024" cy="517983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2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≤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＜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10.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5" name="矩形 4"/>
          <p:cNvSpPr/>
          <p:nvPr/>
        </p:nvSpPr>
        <p:spPr>
          <a:xfrm>
            <a:off x="508203" y="2744795"/>
            <a:ext cx="4552849" cy="572464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lvl="0" hangingPunct="0">
              <a:lnSpc>
                <a:spcPct val="129999"/>
              </a:lnSpc>
            </a:pP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（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2</a:t>
            </a:r>
            <a:r>
              <a:rPr lang="zh-CN" altLang="zh-CN" sz="2400" dirty="0">
                <a:solidFill>
                  <a:srgbClr val="000000"/>
                </a:solidFill>
                <a:latin typeface="宋体" pitchFamily="24"/>
                <a:ea typeface="宋体" pitchFamily="24"/>
              </a:rPr>
              <a:t>）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请写出自变量</a:t>
            </a:r>
            <a:r>
              <a:rPr lang="en-US" altLang="zh-CN" sz="2400" i="1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000000"/>
                </a:solidFill>
                <a:latin typeface="Times New Roman" pitchFamily="24"/>
                <a:ea typeface="宋体" pitchFamily="24"/>
              </a:rPr>
              <a:t>的取值范围</a:t>
            </a:r>
            <a:r>
              <a:rPr lang="en-US" altLang="zh-CN" sz="2400" dirty="0">
                <a:solidFill>
                  <a:srgbClr val="000000"/>
                </a:solidFill>
                <a:latin typeface="Times New Roman" pitchFamily="24"/>
                <a:ea typeface="Times New Roman" pitchFamily="24"/>
              </a:rPr>
              <a:t>.</a:t>
            </a:r>
            <a:endParaRPr lang="en-US" altLang="zh-CN" sz="2400" dirty="0">
              <a:solidFill>
                <a:srgbClr val="000000"/>
              </a:solidFill>
              <a:latin typeface="Times New Roman" pitchFamily="24"/>
              <a:ea typeface="Times New Roman" pitchFamily="24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build="allAtOnce"/>
      <p:bldP spid="3" grpId="0" build="allAtOnce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YT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905" name="yt_shape_13905"/>
          <p:cNvSpPr txBox="1"/>
          <p:nvPr/>
        </p:nvSpPr>
        <p:spPr>
          <a:xfrm>
            <a:off x="551384" y="1124744"/>
            <a:ext cx="7001917" cy="428515"/>
          </a:xfrm>
          <a:prstGeom prst="rect">
            <a:avLst/>
          </a:prstGeom>
        </p:spPr>
        <p:txBody>
          <a:bodyPr vert="horz" wrap="non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9.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下表是丽丽往姥姥家打长途电话的几次收费记载：</a:t>
            </a:r>
          </a:p>
        </p:txBody>
      </p:sp>
      <p:graphicFrame>
        <p:nvGraphicFramePr>
          <p:cNvPr id="13906" name="yt_table_13906" title="H_201.6">
            <a:extLst>
              <a:ext uri="{FF2B5EF4-FFF2-40B4-BE49-F238E27FC236}">
                <a16:creationId xmlns:a16="http://schemas.microsoft.com/office/drawing/2014/main" id="{85F9CD91-DE56-4981-AD6D-3D4292DC4A24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020600880"/>
              </p:ext>
            </p:extLst>
          </p:nvPr>
        </p:nvGraphicFramePr>
        <p:xfrm>
          <a:off x="563032" y="1791525"/>
          <a:ext cx="11111996" cy="2084832"/>
        </p:xfrm>
        <a:graphic>
          <a:graphicData uri="http://schemas.openxmlformats.org/drawingml/2006/table">
            <a:tbl>
              <a:tblPr>
                <a:tableStyleId>{5940675A-B579-460E-94D1-54222C63F5DA}</a:tableStyleId>
              </a:tblPr>
              <a:tblGrid>
                <a:gridCol w="1739576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7714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5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6"/>
                    </a:ext>
                  </a:extLst>
                </a:gridCol>
                <a:gridCol w="1433495">
                  <a:extLst>
                    <a:ext uri="{9D8B030D-6E8A-4147-A177-3AD203B41FA5}">
                      <a16:colId xmlns:a16="http://schemas.microsoft.com/office/drawing/2014/main" val="20007"/>
                    </a:ext>
                  </a:extLst>
                </a:gridCol>
              </a:tblGrid>
              <a:tr h="6387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时间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分钟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5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7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38718"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电话费</a:t>
                      </a:r>
                    </a:p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（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宋体" pitchFamily="24"/>
                        </a:rPr>
                        <a:t>元</a:t>
                      </a:r>
                      <a:r>
                        <a:rPr lang="zh-CN" altLang="zh-CN" sz="2400" b="0" i="0" u="none">
                          <a:solidFill>
                            <a:srgbClr val="000000"/>
                          </a:solidFill>
                          <a:effectLst/>
                          <a:latin typeface="宋体" pitchFamily="24"/>
                          <a:ea typeface="宋体" pitchFamily="24"/>
                        </a:rPr>
                        <a:t>）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0.6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1.8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2.4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3.0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3.6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tc>
                  <a:txBody>
                    <a:bodyPr/>
                    <a:lstStyle/>
                    <a:p>
                      <a:pPr algn="ctr" eaLnBrk="1" fontAlgn="ctr" latinLnBrk="0" hangingPunct="0">
                        <a:lnSpc>
                          <a:spcPct val="129999"/>
                        </a:lnSpc>
                      </a:pPr>
                      <a:r>
                        <a:rPr lang="en-US" altLang="zh-CN" sz="2400" b="0" i="0" u="none" dirty="0">
                          <a:solidFill>
                            <a:srgbClr val="000000"/>
                          </a:solidFill>
                          <a:effectLst/>
                          <a:latin typeface="Times New Roman" pitchFamily="24"/>
                          <a:ea typeface="Times New Roman" pitchFamily="24"/>
                        </a:rPr>
                        <a:t>4.2</a:t>
                      </a:r>
                    </a:p>
                  </a:txBody>
                  <a:tcPr anchor="ctr">
                    <a:lnL w="9522" cap="flat" cmpd="sng" algn="ctr">
                      <a:solidFill>
                        <a:srgbClr val="000000"/>
                      </a:solidFill>
                      <a:prstDash val="solid"/>
                      <a:round/>
                    </a:lnL>
                    <a:lnR w="9522" cap="flat" cmpd="sng" algn="ctr">
                      <a:solidFill>
                        <a:srgbClr val="000000"/>
                      </a:solidFill>
                      <a:prstDash val="solid"/>
                      <a:round/>
                    </a:lnR>
                    <a:lnT w="9522" cap="flat" cmpd="sng" algn="ctr">
                      <a:solidFill>
                        <a:srgbClr val="000000"/>
                      </a:solidFill>
                      <a:prstDash val="solid"/>
                      <a:round/>
                    </a:lnT>
                    <a:lnB w="9522" cap="flat" cmpd="sng" algn="ctr">
                      <a:solidFill>
                        <a:srgbClr val="000000"/>
                      </a:solidFill>
                      <a:prstDash val="solid"/>
                      <a:round/>
                    </a:lnB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3908" name="yt_shape_13908"/>
          <p:cNvSpPr txBox="1"/>
          <p:nvPr/>
        </p:nvSpPr>
        <p:spPr>
          <a:xfrm>
            <a:off x="563032" y="4109953"/>
            <a:ext cx="11111999" cy="908647"/>
          </a:xfrm>
          <a:prstGeom prst="rect">
            <a:avLst/>
          </a:prstGeom>
        </p:spPr>
        <p:txBody>
          <a:bodyPr vert="horz" wrap="square" lIns="0" tIns="0" rIns="0" bIns="0" rtlCol="0">
            <a:spAutoFit/>
          </a:bodyPr>
          <a:lstStyle/>
          <a:p>
            <a:pPr algn="l" eaLnBrk="1" latinLnBrk="0" hangingPunct="0">
              <a:lnSpc>
                <a:spcPct val="129999"/>
              </a:lnSpc>
            </a:pP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（</a:t>
            </a:r>
            <a:r>
              <a:rPr lang="en-US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1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宋体" pitchFamily="24"/>
                <a:ea typeface="宋体" pitchFamily="24"/>
              </a:rPr>
              <a:t>）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如果用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表示时间，</a:t>
            </a:r>
            <a:r>
              <a:rPr lang="en-US" altLang="zh-CN" sz="2400" b="0" i="1" u="none" dirty="0">
                <a:solidFill>
                  <a:srgbClr val="000000"/>
                </a:solidFill>
                <a:effectLst/>
                <a:latin typeface="Times New Roman" pitchFamily="24"/>
                <a:ea typeface="Times New Roman" pitchFamily="24"/>
              </a:rPr>
              <a:t>y</a:t>
            </a:r>
            <a:r>
              <a:rPr lang="zh-CN" altLang="zh-CN" sz="2400" b="0" i="0" u="none" dirty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表示电话费，上表反映了哪两个变量之间的关系？哪个是自变量？哪个是函数？请用式子表示它们的关系</a:t>
            </a:r>
            <a:r>
              <a:rPr lang="zh-CN" altLang="zh-CN" sz="2400" b="0" i="0" u="none" dirty="0" smtClean="0">
                <a:solidFill>
                  <a:srgbClr val="000000"/>
                </a:solidFill>
                <a:effectLst/>
                <a:latin typeface="Times New Roman" pitchFamily="24"/>
                <a:ea typeface="宋体" pitchFamily="24"/>
              </a:rPr>
              <a:t>；</a:t>
            </a:r>
            <a:endParaRPr lang="zh-CN" altLang="zh-CN" sz="2400" b="0" i="0" u="none" dirty="0">
              <a:solidFill>
                <a:srgbClr val="000000"/>
              </a:solidFill>
              <a:effectLst/>
              <a:latin typeface="Times New Roman" pitchFamily="24"/>
              <a:ea typeface="宋体" pitchFamily="24"/>
            </a:endParaRPr>
          </a:p>
        </p:txBody>
      </p:sp>
      <p:sp>
        <p:nvSpPr>
          <p:cNvPr id="5" name="文本框 4">
            <a:extLst>
              <a:ext uri="{FF2B5EF4-FFF2-40B4-BE49-F238E27FC236}">
                <a16:creationId xmlns:a16="http://schemas.microsoft.com/office/drawing/2014/main" id="{838D8474-1900-55D0-59A7-268C33DA796B}"/>
              </a:ext>
            </a:extLst>
          </p:cNvPr>
          <p:cNvSpPr txBox="1"/>
          <p:nvPr/>
        </p:nvSpPr>
        <p:spPr>
          <a:xfrm>
            <a:off x="546256" y="5136650"/>
            <a:ext cx="11100436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解：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1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上表反映了时间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，电话费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（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）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这两个变量之间的关系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endParaRPr lang="zh-CN" altLang="en-US" dirty="0">
              <a:solidFill>
                <a:srgbClr val="FF0000"/>
              </a:solidFill>
            </a:endParaRPr>
          </a:p>
        </p:txBody>
      </p:sp>
      <p:sp>
        <p:nvSpPr>
          <p:cNvPr id="6" name="文本框 5">
            <a:extLst>
              <a:ext uri="{FF2B5EF4-FFF2-40B4-BE49-F238E27FC236}">
                <a16:creationId xmlns:a16="http://schemas.microsoft.com/office/drawing/2014/main" id="{81D6B06B-7122-476D-62F7-322DB2739FC1}"/>
              </a:ext>
            </a:extLst>
          </p:cNvPr>
          <p:cNvSpPr txBox="1"/>
          <p:nvPr/>
        </p:nvSpPr>
        <p:spPr>
          <a:xfrm>
            <a:off x="546256" y="5612138"/>
            <a:ext cx="8598220" cy="569100"/>
          </a:xfrm>
          <a:prstGeom prst="rect">
            <a:avLst/>
          </a:prstGeom>
          <a:noFill/>
        </p:spPr>
        <p:txBody>
          <a:bodyPr vert="horz" wrap="none" rtlCol="0">
            <a:noAutofit/>
          </a:bodyPr>
          <a:lstStyle/>
          <a:p>
            <a:pPr>
              <a:lnSpc>
                <a:spcPct val="129999"/>
              </a:lnSpc>
            </a:pP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其中</a:t>
            </a:r>
            <a:r>
              <a:rPr lang="en-US" altLang="zh-CN" sz="2400" i="1" dirty="0">
                <a:solidFill>
                  <a:srgbClr val="FF0000"/>
                </a:solidFill>
                <a:latin typeface="Times New Roman" pitchFamily="24"/>
                <a:ea typeface="Times New Roman" pitchFamily="24"/>
              </a:rPr>
              <a:t>x</a:t>
            </a:r>
            <a:r>
              <a:rPr lang="zh-CN" altLang="zh-CN" sz="2400" dirty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是</a:t>
            </a:r>
            <a:r>
              <a:rPr lang="zh-CN" altLang="zh-CN" sz="2400" dirty="0" smtClean="0">
                <a:solidFill>
                  <a:srgbClr val="FF0000"/>
                </a:solidFill>
                <a:latin typeface="Times New Roman" pitchFamily="24"/>
                <a:ea typeface="楷体" pitchFamily="24"/>
              </a:rPr>
              <a:t>自</a:t>
            </a:r>
            <a:r>
              <a:rPr kumimoji="0" lang="zh-CN" altLang="zh-CN" sz="2400" b="0" i="0" strike="noStrike" kern="1200" cap="none" spc="0" normalizeH="0" baseline="0" noProof="0" dirty="0" smtClean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变量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，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是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楷体" pitchFamily="24"/>
                <a:cs typeface="+mn-cs"/>
              </a:rPr>
              <a:t>的函数，关系式为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y</a:t>
            </a:r>
            <a:r>
              <a:rPr kumimoji="0" lang="zh-CN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宋体" pitchFamily="24"/>
                <a:ea typeface="宋体" pitchFamily="24"/>
                <a:cs typeface="+mn-cs"/>
              </a:rPr>
              <a:t>＝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0.6</a:t>
            </a:r>
            <a:r>
              <a:rPr kumimoji="0" lang="en-US" altLang="zh-CN" sz="2400" b="0" i="1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x</a:t>
            </a:r>
            <a:r>
              <a:rPr kumimoji="0" lang="en-US" altLang="zh-CN" sz="2400" b="0" i="0" strike="noStrike" kern="1200" cap="none" spc="0" normalizeH="0" baseline="0" noProof="0" dirty="0">
                <a:ln>
                  <a:noFill/>
                </a:ln>
                <a:solidFill>
                  <a:srgbClr val="FF0000"/>
                </a:solidFill>
                <a:effectLst/>
                <a:uLnTx/>
                <a:uFillTx/>
                <a:latin typeface="Times New Roman" pitchFamily="24"/>
                <a:ea typeface="Times New Roman" pitchFamily="24"/>
                <a:cs typeface="+mn-cs"/>
              </a:rPr>
              <a:t>.</a:t>
            </a:r>
            <a:endParaRPr lang="zh-CN" altLang="en-US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0" dur="500"/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uild="allAtOnce"/>
      <p:bldP spid="6" grpId="0" build="allAtOnce"/>
    </p:bldLst>
  </p:timing>
</p:sld>
</file>

<file path=ppt/theme/theme1.xml><?xml version="1.0" encoding="utf-8"?>
<a:theme xmlns:a="http://schemas.openxmlformats.org/drawingml/2006/main" name="1_默认设计模板">
  <a:themeElements>
    <a:clrScheme name="Office 主题​​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​​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​​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13</TotalTime>
  <Words>1334</Words>
  <Application>Microsoft Office PowerPoint</Application>
  <PresentationFormat>宽屏</PresentationFormat>
  <Paragraphs>143</Paragraphs>
  <Slides>13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11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26" baseType="lpstr">
      <vt:lpstr>Finished</vt:lpstr>
      <vt:lpstr>等线</vt:lpstr>
      <vt:lpstr>等线 Light</vt:lpstr>
      <vt:lpstr>黑体</vt:lpstr>
      <vt:lpstr>楷体</vt:lpstr>
      <vt:lpstr>宋体</vt:lpstr>
      <vt:lpstr>微软雅黑</vt:lpstr>
      <vt:lpstr>Arial</vt:lpstr>
      <vt:lpstr>Calibri Light</vt:lpstr>
      <vt:lpstr>Cambria Math</vt:lpstr>
      <vt:lpstr>Times New Roman</vt:lpstr>
      <vt:lpstr>1_默认设计模板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阳鑫</cp:lastModifiedBy>
  <cp:revision>47</cp:revision>
  <dcterms:created xsi:type="dcterms:W3CDTF">2023-05-05T05:33:04Z</dcterms:created>
  <dcterms:modified xsi:type="dcterms:W3CDTF">2023-11-02T01:18:00Z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0C5E138ED4E042E8ADCB33B52D9BA193</vt:lpwstr>
  </property>
  <property fmtid="{D5CDD505-2E9C-101B-9397-08002B2CF9AE}" pid="3" name="KSOProductBuildVer">
    <vt:lpwstr>2052-3.9.0.6159</vt:lpwstr>
  </property>
</Properties>
</file>