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0" r:id="rId9"/>
    <p:sldId id="372" r:id="rId10"/>
    <p:sldId id="374" r:id="rId11"/>
    <p:sldId id="375" r:id="rId12"/>
    <p:sldId id="376" r:id="rId13"/>
    <p:sldId id="37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" name="yt_shape_10321"/>
          <p:cNvSpPr txBox="1"/>
          <p:nvPr/>
        </p:nvSpPr>
        <p:spPr>
          <a:xfrm>
            <a:off x="539881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20" name="yt_image_1032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3" name="yt_shape_10323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勾股定理揭示了直角三角形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三边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在直角三角形中，若已知直角三角形任意两边长，我们就可以根据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勾股定理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第三边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91BE56-2D1B-793A-C1DA-4F3084B741F2}"/>
              </a:ext>
            </a:extLst>
          </p:cNvPr>
          <p:cNvSpPr txBox="1"/>
          <p:nvPr/>
        </p:nvSpPr>
        <p:spPr>
          <a:xfrm>
            <a:off x="5021989" y="1798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21358D-B994-6274-B2B0-CF3A8800E0B2}"/>
              </a:ext>
            </a:extLst>
          </p:cNvPr>
          <p:cNvSpPr txBox="1"/>
          <p:nvPr/>
        </p:nvSpPr>
        <p:spPr>
          <a:xfrm>
            <a:off x="5631589" y="227350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勾股定理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4782CE-8898-DF94-73F0-79A9339E0452}"/>
              </a:ext>
            </a:extLst>
          </p:cNvPr>
          <p:cNvSpPr txBox="1"/>
          <p:nvPr/>
        </p:nvSpPr>
        <p:spPr>
          <a:xfrm>
            <a:off x="8374788" y="227350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第三边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2" name="yt_shape_10382"/>
          <p:cNvSpPr txBox="1"/>
          <p:nvPr/>
        </p:nvSpPr>
        <p:spPr>
          <a:xfrm>
            <a:off x="540000" y="10527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柳州十五中月考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鲁南高铁临沂段修建过程中需要经过一座小山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如图，施工方计划沿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方向开挖隧道，为了加快施工速度，要在小山的另一侧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处同时施工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85" name="yt_shape_10385"/>
          <p:cNvSpPr txBox="1"/>
          <p:nvPr/>
        </p:nvSpPr>
        <p:spPr>
          <a:xfrm>
            <a:off x="540000" y="2644666"/>
            <a:ext cx="4889800" cy="16659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50" b="0" i="0" u="none" spc="-925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  <a:r>
              <a:rPr lang="en-US" altLang="zh-CN" sz="9250" b="0" i="0" u="none" spc="17252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  <a:r>
              <a:rPr lang="en-US" altLang="zh-CN" sz="9150" b="0" i="0" u="none" spc="16278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383" name="yt_image_10383" title="H_145.3569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471327"/>
            <a:ext cx="2482596" cy="184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4" name="yt_image_10384" title="H_143.3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9796" y="4818182"/>
            <a:ext cx="2355723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0388"/>
              <p:cNvSpPr txBox="1"/>
              <p:nvPr/>
            </p:nvSpPr>
            <p:spPr>
              <a:xfrm>
                <a:off x="614909" y="2512401"/>
                <a:ext cx="4674357" cy="3889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2km.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6" name="yt_shape_103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909" y="2512401"/>
                <a:ext cx="4674357" cy="3889526"/>
              </a:xfrm>
              <a:prstGeom prst="rect">
                <a:avLst/>
              </a:prstGeom>
              <a:blipFill>
                <a:blip r:embed="rId4"/>
                <a:stretch>
                  <a:fillRect l="-4042" t="-1254" r="-2868" b="-3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2CAF85A1-A11B-C84C-C2DC-9CBDEAD635FE}"/>
              </a:ext>
            </a:extLst>
          </p:cNvPr>
          <p:cNvSpPr txBox="1"/>
          <p:nvPr/>
        </p:nvSpPr>
        <p:spPr>
          <a:xfrm>
            <a:off x="524898" y="2465595"/>
            <a:ext cx="327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A5003CD-6C5B-4AAE-268C-265C38610072}"/>
              </a:ext>
            </a:extLst>
          </p:cNvPr>
          <p:cNvSpPr txBox="1"/>
          <p:nvPr/>
        </p:nvSpPr>
        <p:spPr>
          <a:xfrm>
            <a:off x="524898" y="2941083"/>
            <a:ext cx="392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CA06A1D-11F1-23C9-BD87-08C22568296D}"/>
              </a:ext>
            </a:extLst>
          </p:cNvPr>
          <p:cNvSpPr txBox="1"/>
          <p:nvPr/>
        </p:nvSpPr>
        <p:spPr>
          <a:xfrm>
            <a:off x="524898" y="3416571"/>
            <a:ext cx="367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2km.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D159197-58A0-417D-C7EC-623E12BB6A5F}"/>
              </a:ext>
            </a:extLst>
          </p:cNvPr>
          <p:cNvSpPr txBox="1"/>
          <p:nvPr/>
        </p:nvSpPr>
        <p:spPr>
          <a:xfrm>
            <a:off x="524898" y="3892059"/>
            <a:ext cx="480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E546FBF-47A8-F141-004A-628FB57A69B9}"/>
              </a:ext>
            </a:extLst>
          </p:cNvPr>
          <p:cNvSpPr txBox="1"/>
          <p:nvPr/>
        </p:nvSpPr>
        <p:spPr>
          <a:xfrm>
            <a:off x="524898" y="4367547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ADE00E4-B08C-BC2B-041D-1C2464AD597D}"/>
              </a:ext>
            </a:extLst>
          </p:cNvPr>
          <p:cNvSpPr txBox="1"/>
          <p:nvPr/>
        </p:nvSpPr>
        <p:spPr>
          <a:xfrm>
            <a:off x="524898" y="4843035"/>
            <a:ext cx="2718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CDD771D-0CB1-8DDC-A204-435D71FEA738}"/>
                  </a:ext>
                </a:extLst>
              </p:cNvPr>
              <p:cNvSpPr txBox="1"/>
              <p:nvPr/>
            </p:nvSpPr>
            <p:spPr>
              <a:xfrm>
                <a:off x="524898" y="5318523"/>
                <a:ext cx="444900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CDD771D-0CB1-8DDC-A204-435D71FEA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898" y="5318523"/>
                <a:ext cx="4449001" cy="630441"/>
              </a:xfrm>
              <a:prstGeom prst="rect">
                <a:avLst/>
              </a:prstGeom>
              <a:blipFill>
                <a:blip r:embed="rId5"/>
                <a:stretch>
                  <a:fillRect l="-2055" r="-191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62995E9F-AE35-EB57-EACE-674E7FF2D752}"/>
                  </a:ext>
                </a:extLst>
              </p:cNvPr>
              <p:cNvSpPr txBox="1"/>
              <p:nvPr/>
            </p:nvSpPr>
            <p:spPr>
              <a:xfrm>
                <a:off x="524898" y="5855352"/>
                <a:ext cx="27916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62995E9F-AE35-EB57-EACE-674E7FF2D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898" y="5855352"/>
                <a:ext cx="2791651" cy="555765"/>
              </a:xfrm>
              <a:prstGeom prst="rect">
                <a:avLst/>
              </a:prstGeom>
              <a:blipFill>
                <a:blip r:embed="rId6"/>
                <a:stretch>
                  <a:fillRect l="-3275" t="-1099" r="-327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0380"/>
          <p:cNvSpPr txBox="1"/>
          <p:nvPr/>
        </p:nvSpPr>
        <p:spPr>
          <a:xfrm>
            <a:off x="10272464" y="4348719"/>
            <a:ext cx="1284189" cy="499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0" name="yt_shape_10390"/>
          <p:cNvSpPr txBox="1"/>
          <p:nvPr/>
        </p:nvSpPr>
        <p:spPr>
          <a:xfrm>
            <a:off x="540000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某工厂的大门如图所示，其中四边形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是长方形，上部是以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为直径的半圆，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现有一辆装满货物的卡车，高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米，问这辆车能否通过厂门？请说明理由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93" name="yt_shape_10393"/>
          <p:cNvSpPr txBox="1"/>
          <p:nvPr/>
        </p:nvSpPr>
        <p:spPr>
          <a:xfrm>
            <a:off x="540000" y="2500650"/>
            <a:ext cx="2630848" cy="176497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00" b="0" i="0" u="none" spc="-980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  <a:r>
              <a:rPr lang="en-US" altLang="zh-CN" sz="9800" b="0" i="0" u="none" spc="8244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  <a:r>
              <a:rPr lang="en-US" altLang="zh-CN" sz="8600" b="0" i="0" u="none" spc="7671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391" name="yt_image_10391" title="H_154.1189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313" y="2022696"/>
            <a:ext cx="1357884" cy="195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2" name="yt_image_10392" title="H_135.1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9778" y="4633924"/>
            <a:ext cx="1247013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396"/>
              <p:cNvSpPr txBox="1"/>
              <p:nvPr/>
            </p:nvSpPr>
            <p:spPr>
              <a:xfrm>
                <a:off x="490537" y="2204864"/>
                <a:ext cx="8100327" cy="5061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解：能通过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为半圆的圆心，则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为半圆的半径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这辆车能通过厂门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03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537" y="2204864"/>
                <a:ext cx="8100327" cy="5061770"/>
              </a:xfrm>
              <a:prstGeom prst="rect">
                <a:avLst/>
              </a:prstGeom>
              <a:blipFill>
                <a:blip r:embed="rId4"/>
                <a:stretch>
                  <a:fillRect l="-2257" t="-1084" r="-1580" b="-1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0983B86-53C5-F2A3-6E23-585A0F043CA3}"/>
              </a:ext>
            </a:extLst>
          </p:cNvPr>
          <p:cNvSpPr txBox="1"/>
          <p:nvPr/>
        </p:nvSpPr>
        <p:spPr>
          <a:xfrm>
            <a:off x="428600" y="221445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解：能通过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7B05C6-05AA-CE3F-EEA0-2D58077383CE}"/>
              </a:ext>
            </a:extLst>
          </p:cNvPr>
          <p:cNvSpPr txBox="1"/>
          <p:nvPr/>
        </p:nvSpPr>
        <p:spPr>
          <a:xfrm>
            <a:off x="387665" y="2643195"/>
            <a:ext cx="8012591" cy="52898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为半圆的圆心，则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为半圆的半径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A0AACD-6329-8F59-06DD-8DE8CC6680AF}"/>
              </a:ext>
            </a:extLst>
          </p:cNvPr>
          <p:cNvSpPr txBox="1"/>
          <p:nvPr/>
        </p:nvSpPr>
        <p:spPr>
          <a:xfrm>
            <a:off x="387665" y="3069799"/>
            <a:ext cx="61995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过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GE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75C402-2C1C-71AF-296E-691E10ABECF5}"/>
              </a:ext>
            </a:extLst>
          </p:cNvPr>
          <p:cNvSpPr txBox="1"/>
          <p:nvPr/>
        </p:nvSpPr>
        <p:spPr>
          <a:xfrm>
            <a:off x="416276" y="3489262"/>
            <a:ext cx="192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CC2C097-58DE-4F55-8142-19812A7B5A37}"/>
                  </a:ext>
                </a:extLst>
              </p:cNvPr>
              <p:cNvSpPr txBox="1"/>
              <p:nvPr/>
            </p:nvSpPr>
            <p:spPr>
              <a:xfrm>
                <a:off x="416276" y="3759140"/>
                <a:ext cx="2797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CC2C097-58DE-4F55-8142-19812A7B5A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76" y="3759140"/>
                <a:ext cx="2797874" cy="765061"/>
              </a:xfrm>
              <a:prstGeom prst="rect">
                <a:avLst/>
              </a:prstGeom>
              <a:blipFill>
                <a:blip r:embed="rId5"/>
                <a:stretch>
                  <a:fillRect l="-3268" r="-370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93F93D05-8357-2236-C69F-EECF4F8C142E}"/>
              </a:ext>
            </a:extLst>
          </p:cNvPr>
          <p:cNvSpPr txBox="1"/>
          <p:nvPr/>
        </p:nvSpPr>
        <p:spPr>
          <a:xfrm>
            <a:off x="441074" y="4336977"/>
            <a:ext cx="340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05DF957-F98B-09E9-C80D-52FA494D48AD}"/>
                  </a:ext>
                </a:extLst>
              </p:cNvPr>
              <p:cNvSpPr txBox="1"/>
              <p:nvPr/>
            </p:nvSpPr>
            <p:spPr>
              <a:xfrm>
                <a:off x="460463" y="4714140"/>
                <a:ext cx="6077585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05DF957-F98B-09E9-C80D-52FA494D48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463" y="4714140"/>
                <a:ext cx="6077585" cy="631076"/>
              </a:xfrm>
              <a:prstGeom prst="rect">
                <a:avLst/>
              </a:prstGeom>
              <a:blipFill>
                <a:blip r:embed="rId6"/>
                <a:stretch>
                  <a:fillRect l="-1605" r="-1605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92F2642B-CC23-DD57-1DD7-E0C81B52E3BC}"/>
              </a:ext>
            </a:extLst>
          </p:cNvPr>
          <p:cNvSpPr txBox="1"/>
          <p:nvPr/>
        </p:nvSpPr>
        <p:spPr>
          <a:xfrm>
            <a:off x="455192" y="5314892"/>
            <a:ext cx="316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4DC884-A87C-449C-BB10-1A7A4550FC36}"/>
              </a:ext>
            </a:extLst>
          </p:cNvPr>
          <p:cNvSpPr txBox="1"/>
          <p:nvPr/>
        </p:nvSpPr>
        <p:spPr>
          <a:xfrm>
            <a:off x="455192" y="5781610"/>
            <a:ext cx="631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81D551-8A42-7102-7825-22BBD0E03ECE}"/>
              </a:ext>
            </a:extLst>
          </p:cNvPr>
          <p:cNvSpPr txBox="1"/>
          <p:nvPr/>
        </p:nvSpPr>
        <p:spPr>
          <a:xfrm>
            <a:off x="455192" y="6272599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这辆车能通过厂门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yt_shape_10380"/>
          <p:cNvSpPr txBox="1"/>
          <p:nvPr/>
        </p:nvSpPr>
        <p:spPr>
          <a:xfrm>
            <a:off x="10152602" y="3892117"/>
            <a:ext cx="1284189" cy="499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9" name="yt_shape_10399"/>
          <p:cNvSpPr txBox="1"/>
          <p:nvPr/>
        </p:nvSpPr>
        <p:spPr>
          <a:xfrm>
            <a:off x="817416" y="1239584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398" name="yt_image_10398" title="H_29.7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7728" y="1288983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1" name="yt_shape_10401"/>
          <p:cNvSpPr txBox="1"/>
          <p:nvPr/>
        </p:nvSpPr>
        <p:spPr>
          <a:xfrm>
            <a:off x="5132443" y="171671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梯子的滑动问题</a:t>
            </a:r>
          </a:p>
        </p:txBody>
      </p:sp>
      <p:sp>
        <p:nvSpPr>
          <p:cNvPr id="5" name="yt_shape_10402"/>
          <p:cNvSpPr txBox="1"/>
          <p:nvPr/>
        </p:nvSpPr>
        <p:spPr>
          <a:xfrm>
            <a:off x="540000" y="21345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页动脑筋变式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如图，一架长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的梯子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斜靠在墙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，此时，梯子的底端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离墙底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0.7m.</a:t>
            </a:r>
          </a:p>
        </p:txBody>
      </p:sp>
      <p:sp>
        <p:nvSpPr>
          <p:cNvPr id="6" name="yt_shape_10406"/>
          <p:cNvSpPr txBox="1"/>
          <p:nvPr/>
        </p:nvSpPr>
        <p:spPr>
          <a:xfrm>
            <a:off x="539881" y="55408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0403" title="H_176.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424" y="2891799"/>
            <a:ext cx="1929384" cy="2244231"/>
            <a:chOff x="0" y="0"/>
            <a:chExt cx="1929384" cy="2244231"/>
          </a:xfrm>
        </p:grpSpPr>
        <p:pic>
          <p:nvPicPr>
            <p:cNvPr id="8" name="yt_image_1040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9384" cy="184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0405"/>
            <p:cNvSpPr txBox="1"/>
            <p:nvPr/>
          </p:nvSpPr>
          <p:spPr>
            <a:xfrm>
              <a:off x="355228" y="18842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" name="yt_shape_10407"/>
          <p:cNvSpPr txBox="1"/>
          <p:nvPr/>
        </p:nvSpPr>
        <p:spPr>
          <a:xfrm>
            <a:off x="410462" y="3160649"/>
            <a:ext cx="75822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求此时梯子的顶端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距地面的高度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米；</a:t>
            </a:r>
          </a:p>
        </p:txBody>
      </p:sp>
      <p:sp>
        <p:nvSpPr>
          <p:cNvPr id="11" name="yt_shape_10408"/>
          <p:cNvSpPr txBox="1"/>
          <p:nvPr/>
        </p:nvSpPr>
        <p:spPr>
          <a:xfrm>
            <a:off x="410581" y="3639952"/>
            <a:ext cx="741361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如果梯子的顶端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下滑了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，那么梯子的底端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在水平方向上向右滑动了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51CA04-873D-FB16-6B40-1D885C0F62BF}"/>
              </a:ext>
            </a:extLst>
          </p:cNvPr>
          <p:cNvSpPr txBox="1"/>
          <p:nvPr/>
        </p:nvSpPr>
        <p:spPr>
          <a:xfrm>
            <a:off x="6533926" y="3113844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89FB09-1169-E0D1-968D-C474EF504CD3}"/>
              </a:ext>
            </a:extLst>
          </p:cNvPr>
          <p:cNvSpPr txBox="1"/>
          <p:nvPr/>
        </p:nvSpPr>
        <p:spPr>
          <a:xfrm>
            <a:off x="4005978" y="4043927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5" name="yt_shape_10325"/>
          <p:cNvSpPr txBox="1"/>
          <p:nvPr/>
        </p:nvSpPr>
        <p:spPr>
          <a:xfrm>
            <a:off x="623273" y="1002002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24" name="yt_image_1032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273" y="100200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7" name="yt_shape_10327"/>
          <p:cNvSpPr txBox="1"/>
          <p:nvPr/>
        </p:nvSpPr>
        <p:spPr>
          <a:xfrm>
            <a:off x="623273" y="1705299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勾股定理的应用</a:t>
            </a:r>
          </a:p>
        </p:txBody>
      </p:sp>
      <p:sp>
        <p:nvSpPr>
          <p:cNvPr id="10328" name="yt_shape_10328"/>
          <p:cNvSpPr txBox="1"/>
          <p:nvPr/>
        </p:nvSpPr>
        <p:spPr>
          <a:xfrm>
            <a:off x="623392" y="22048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如图，书架上放了四本书，其中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2" name="yt_table_103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008580"/>
              </p:ext>
            </p:extLst>
          </p:nvPr>
        </p:nvGraphicFramePr>
        <p:xfrm>
          <a:off x="623273" y="3164299"/>
          <a:ext cx="88385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grpSp>
        <p:nvGrpSpPr>
          <p:cNvPr id="10329" name="yt_shape_10329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0035" y="3164299"/>
            <a:ext cx="1423035" cy="1832751"/>
            <a:chOff x="0" y="0"/>
            <a:chExt cx="1423035" cy="1832751"/>
          </a:xfrm>
        </p:grpSpPr>
        <p:pic>
          <p:nvPicPr>
            <p:cNvPr id="2" name="yt_image_1032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3035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1" name="yt_shape_10331"/>
            <p:cNvSpPr txBox="1"/>
            <p:nvPr/>
          </p:nvSpPr>
          <p:spPr>
            <a:xfrm>
              <a:off x="178236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053561">
            <a:extLst>
              <a:ext uri="{FF2B5EF4-FFF2-40B4-BE49-F238E27FC236}">
                <a16:creationId xmlns:a16="http://schemas.microsoft.com/office/drawing/2014/main" id="{DA56566D-037F-9312-6C9F-B5FEE7B111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3" y="174462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3C0FDFD-7D00-5674-A550-33B82F5DF0B2}"/>
              </a:ext>
            </a:extLst>
          </p:cNvPr>
          <p:cNvSpPr txBox="1"/>
          <p:nvPr/>
        </p:nvSpPr>
        <p:spPr>
          <a:xfrm>
            <a:off x="1447781" y="26335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4" name="yt_shape_10334"/>
          <p:cNvSpPr txBox="1"/>
          <p:nvPr/>
        </p:nvSpPr>
        <p:spPr>
          <a:xfrm>
            <a:off x="540000" y="12342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如图，在水塔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的东北方向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处有一抽水站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，在水塔的东南方向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处有一建筑工地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间建一条直水管，则水管的长为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8" name="yt_table_103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552089"/>
              </p:ext>
            </p:extLst>
          </p:nvPr>
        </p:nvGraphicFramePr>
        <p:xfrm>
          <a:off x="539881" y="2193678"/>
          <a:ext cx="84512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pSp>
        <p:nvGrpSpPr>
          <p:cNvPr id="10335" name="yt_shape_10335_skip" title="H_164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6947" y="2193678"/>
            <a:ext cx="1612773" cy="2091069"/>
            <a:chOff x="0" y="0"/>
            <a:chExt cx="1612773" cy="2091069"/>
          </a:xfrm>
        </p:grpSpPr>
        <p:pic>
          <p:nvPicPr>
            <p:cNvPr id="2" name="yt_image_1033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2773" cy="1695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7" name="yt_shape_10337"/>
            <p:cNvSpPr txBox="1"/>
            <p:nvPr/>
          </p:nvSpPr>
          <p:spPr>
            <a:xfrm>
              <a:off x="273105" y="17310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63D4B6-0735-C609-1EA2-A76859CD1EDB}"/>
              </a:ext>
            </a:extLst>
          </p:cNvPr>
          <p:cNvSpPr txBox="1"/>
          <p:nvPr/>
        </p:nvSpPr>
        <p:spPr>
          <a:xfrm>
            <a:off x="7712802" y="166292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yt_shape_10340"/>
          <p:cNvSpPr txBox="1"/>
          <p:nvPr/>
        </p:nvSpPr>
        <p:spPr>
          <a:xfrm>
            <a:off x="383731" y="1142346"/>
            <a:ext cx="11460537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岳阳市中考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《九章算术》是我国古代数学名著，书中有下列问题：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今有户高多于广六尺八寸，两隅相去适一丈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问户高、广各几何？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其意思为：今有一门，高比宽多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寸，门对角线距离恰好为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丈，问门高、宽各是多少？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如图，设门高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尺，根据题意，可列方程为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6.8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44" name="yt_shape_10344"/>
          <p:cNvSpPr txBox="1"/>
          <p:nvPr/>
        </p:nvSpPr>
        <p:spPr>
          <a:xfrm>
            <a:off x="540000" y="56876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41" name="yt_shape_10341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4502" y="3248742"/>
            <a:ext cx="1178994" cy="2253008"/>
            <a:chOff x="0" y="0"/>
            <a:chExt cx="773811" cy="1877328"/>
          </a:xfrm>
        </p:grpSpPr>
        <p:pic>
          <p:nvPicPr>
            <p:cNvPr id="2" name="yt_image_1034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73811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3" name="yt_shape_10343"/>
            <p:cNvSpPr txBox="1"/>
            <p:nvPr/>
          </p:nvSpPr>
          <p:spPr>
            <a:xfrm>
              <a:off x="-146375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C481C2-2CB1-A010-7A75-44812F5A0473}"/>
              </a:ext>
            </a:extLst>
          </p:cNvPr>
          <p:cNvSpPr txBox="1"/>
          <p:nvPr/>
        </p:nvSpPr>
        <p:spPr>
          <a:xfrm>
            <a:off x="7536160" y="2493772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6.8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5" name="yt_shape_10345"/>
          <p:cNvSpPr txBox="1"/>
          <p:nvPr/>
        </p:nvSpPr>
        <p:spPr>
          <a:xfrm>
            <a:off x="540000" y="1124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一幢高层住宅楼发生火灾，消防车立即赶到，在距住宅楼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处升起云梯搭在火灾窗口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，已知云梯长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，云梯底部距地面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，则发生火灾的住户窗口离地面有多少米？</a:t>
            </a:r>
          </a:p>
        </p:txBody>
      </p:sp>
      <p:sp>
        <p:nvSpPr>
          <p:cNvPr id="10349" name="yt_shape_10349"/>
          <p:cNvSpPr txBox="1"/>
          <p:nvPr/>
        </p:nvSpPr>
        <p:spPr>
          <a:xfrm>
            <a:off x="539881" y="48192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46" name="yt_shape_10346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2732913"/>
            <a:ext cx="1448181" cy="2052207"/>
            <a:chOff x="0" y="0"/>
            <a:chExt cx="1448181" cy="2052207"/>
          </a:xfrm>
        </p:grpSpPr>
        <p:pic>
          <p:nvPicPr>
            <p:cNvPr id="2" name="yt_image_10346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8181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8" name="yt_shape_10348"/>
            <p:cNvSpPr txBox="1"/>
            <p:nvPr/>
          </p:nvSpPr>
          <p:spPr>
            <a:xfrm>
              <a:off x="190809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350"/>
              <p:cNvSpPr txBox="1"/>
              <p:nvPr/>
            </p:nvSpPr>
            <p:spPr>
              <a:xfrm>
                <a:off x="539881" y="2611710"/>
                <a:ext cx="5001369" cy="28919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即发生火灾的住户窗口离地面有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3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611710"/>
                <a:ext cx="5001369" cy="2891946"/>
              </a:xfrm>
              <a:prstGeom prst="rect">
                <a:avLst/>
              </a:prstGeom>
              <a:blipFill>
                <a:blip r:embed="rId3"/>
                <a:stretch>
                  <a:fillRect l="-3780" t="-1684" r="-2805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B7E1F8B-F200-3CD6-CA88-7FEF6BB98F0C}"/>
              </a:ext>
            </a:extLst>
          </p:cNvPr>
          <p:cNvSpPr txBox="1"/>
          <p:nvPr/>
        </p:nvSpPr>
        <p:spPr>
          <a:xfrm>
            <a:off x="449870" y="2564904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71C42E-6C69-060C-134B-E4113EBD887A}"/>
              </a:ext>
            </a:extLst>
          </p:cNvPr>
          <p:cNvSpPr txBox="1"/>
          <p:nvPr/>
        </p:nvSpPr>
        <p:spPr>
          <a:xfrm>
            <a:off x="449870" y="3040392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C618C63-3B01-1104-2EF1-05DE09A3E7BD}"/>
              </a:ext>
            </a:extLst>
          </p:cNvPr>
          <p:cNvSpPr txBox="1"/>
          <p:nvPr/>
        </p:nvSpPr>
        <p:spPr>
          <a:xfrm>
            <a:off x="449870" y="351588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B0D6494-7967-0BC8-78DD-49FA03418866}"/>
                  </a:ext>
                </a:extLst>
              </p:cNvPr>
              <p:cNvSpPr txBox="1"/>
              <p:nvPr/>
            </p:nvSpPr>
            <p:spPr>
              <a:xfrm>
                <a:off x="449870" y="3991368"/>
                <a:ext cx="4872990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B0D6494-7967-0BC8-78DD-49FA034188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991368"/>
                <a:ext cx="4872990" cy="631267"/>
              </a:xfrm>
              <a:prstGeom prst="rect">
                <a:avLst/>
              </a:prstGeom>
              <a:blipFill>
                <a:blip r:embed="rId4"/>
                <a:stretch>
                  <a:fillRect l="-2003" r="-2003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513188E-0208-74FA-6E51-0CD2B03722E6}"/>
              </a:ext>
            </a:extLst>
          </p:cNvPr>
          <p:cNvSpPr txBox="1"/>
          <p:nvPr/>
        </p:nvSpPr>
        <p:spPr>
          <a:xfrm>
            <a:off x="449870" y="4529023"/>
            <a:ext cx="352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EA1DC19-7E39-91A8-5637-6E091C8B4BD2}"/>
              </a:ext>
            </a:extLst>
          </p:cNvPr>
          <p:cNvSpPr txBox="1"/>
          <p:nvPr/>
        </p:nvSpPr>
        <p:spPr>
          <a:xfrm>
            <a:off x="449870" y="5004511"/>
            <a:ext cx="5133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即发生火灾的住户窗口离地面有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" name="yt_shape_10352"/>
          <p:cNvSpPr txBox="1"/>
          <p:nvPr/>
        </p:nvSpPr>
        <p:spPr>
          <a:xfrm>
            <a:off x="540000" y="84889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《中华人民共和国道路交通管理条例》规定：小汽车在城街路上行驶速度不得超过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70km/h.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如图，一辆小汽车在一条城市街道上直道行驶，某一时刻刚好行驶到路面上车速检测仪正前方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处，过了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后，小汽车行驶到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处，测得小汽车与车速检测仪间的距离为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50m.</a:t>
            </a:r>
          </a:p>
        </p:txBody>
      </p:sp>
      <p:sp>
        <p:nvSpPr>
          <p:cNvPr id="10356" name="yt_shape_10356"/>
          <p:cNvSpPr txBox="1"/>
          <p:nvPr/>
        </p:nvSpPr>
        <p:spPr>
          <a:xfrm>
            <a:off x="540000" y="49217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53" name="yt_shape_10353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05465" y="2955487"/>
            <a:ext cx="2346579" cy="1712736"/>
            <a:chOff x="0" y="0"/>
            <a:chExt cx="2346579" cy="1712736"/>
          </a:xfrm>
        </p:grpSpPr>
        <p:pic>
          <p:nvPicPr>
            <p:cNvPr id="2" name="yt_image_10353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6579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55" name="yt_shape_10355"/>
            <p:cNvSpPr txBox="1"/>
            <p:nvPr/>
          </p:nvSpPr>
          <p:spPr>
            <a:xfrm>
              <a:off x="640008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357" name="yt_shape_10357"/>
          <p:cNvSpPr txBox="1"/>
          <p:nvPr/>
        </p:nvSpPr>
        <p:spPr>
          <a:xfrm>
            <a:off x="540000" y="2683947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C9638A-2EB2-BB9D-0A56-BFB512CFBB8F}"/>
              </a:ext>
            </a:extLst>
          </p:cNvPr>
          <p:cNvSpPr txBox="1"/>
          <p:nvPr/>
        </p:nvSpPr>
        <p:spPr>
          <a:xfrm>
            <a:off x="407368" y="3099556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F569CF-9913-3578-A7A3-6FCEA7907210}"/>
              </a:ext>
            </a:extLst>
          </p:cNvPr>
          <p:cNvSpPr txBox="1"/>
          <p:nvPr/>
        </p:nvSpPr>
        <p:spPr>
          <a:xfrm>
            <a:off x="407368" y="3551495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C6E10F-7A66-9D4E-2A15-3C63AA893ECD}"/>
                  </a:ext>
                </a:extLst>
              </p:cNvPr>
              <p:cNvSpPr txBox="1"/>
              <p:nvPr/>
            </p:nvSpPr>
            <p:spPr>
              <a:xfrm>
                <a:off x="394082" y="3949006"/>
                <a:ext cx="435762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C6E10F-7A66-9D4E-2A15-3C63AA893E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082" y="3949006"/>
                <a:ext cx="4357624" cy="631267"/>
              </a:xfrm>
              <a:prstGeom prst="rect">
                <a:avLst/>
              </a:prstGeom>
              <a:blipFill>
                <a:blip r:embed="rId3"/>
                <a:stretch>
                  <a:fillRect l="-2241" r="-2101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358"/>
          <p:cNvSpPr txBox="1"/>
          <p:nvPr/>
        </p:nvSpPr>
        <p:spPr>
          <a:xfrm>
            <a:off x="561816" y="4457322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这辆小汽车超速了吗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A9E48A-20CB-BA1B-C9C8-89CF6EFE3839}"/>
              </a:ext>
            </a:extLst>
          </p:cNvPr>
          <p:cNvSpPr txBox="1"/>
          <p:nvPr/>
        </p:nvSpPr>
        <p:spPr>
          <a:xfrm>
            <a:off x="276337" y="4865951"/>
            <a:ext cx="480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小汽车在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内行驶了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18548A-E812-DE39-B0D5-226E8F0648CB}"/>
              </a:ext>
            </a:extLst>
          </p:cNvPr>
          <p:cNvSpPr txBox="1"/>
          <p:nvPr/>
        </p:nvSpPr>
        <p:spPr>
          <a:xfrm>
            <a:off x="394082" y="5318154"/>
            <a:ext cx="2829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平均速度为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20m/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6ED2C4E-9A84-9422-DB8F-7B4B684278A8}"/>
              </a:ext>
            </a:extLst>
          </p:cNvPr>
          <p:cNvSpPr txBox="1"/>
          <p:nvPr/>
        </p:nvSpPr>
        <p:spPr>
          <a:xfrm>
            <a:off x="363386" y="5828806"/>
            <a:ext cx="4004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20m/s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29E596-1B5D-BCDC-EA31-BB881980A67E}"/>
              </a:ext>
            </a:extLst>
          </p:cNvPr>
          <p:cNvSpPr txBox="1"/>
          <p:nvPr/>
        </p:nvSpPr>
        <p:spPr>
          <a:xfrm>
            <a:off x="363386" y="6319571"/>
            <a:ext cx="2999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这辆小汽车超速了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" name="yt_shape_10362"/>
          <p:cNvSpPr txBox="1"/>
          <p:nvPr/>
        </p:nvSpPr>
        <p:spPr>
          <a:xfrm>
            <a:off x="551384" y="1239473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不能将实际问题抽象成数学问题画出正确图形求解</a:t>
            </a:r>
          </a:p>
        </p:txBody>
      </p:sp>
      <p:sp>
        <p:nvSpPr>
          <p:cNvPr id="10363" name="yt_shape_10363"/>
          <p:cNvSpPr txBox="1"/>
          <p:nvPr/>
        </p:nvSpPr>
        <p:spPr>
          <a:xfrm>
            <a:off x="551503" y="1718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如图，将一根长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的筷子置于底面直径为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的圆柱形水杯中，设筷子露在杯子外面的长为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67" name="yt_shape_10367"/>
          <p:cNvSpPr txBox="1"/>
          <p:nvPr/>
        </p:nvSpPr>
        <p:spPr>
          <a:xfrm>
            <a:off x="551384" y="48999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64" name="yt_shape_10364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1475" y="2830575"/>
            <a:ext cx="1369050" cy="2392055"/>
            <a:chOff x="0" y="0"/>
            <a:chExt cx="1155573" cy="2019060"/>
          </a:xfrm>
        </p:grpSpPr>
        <p:pic>
          <p:nvPicPr>
            <p:cNvPr id="2" name="yt_image_1036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5573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66" name="yt_shape_10366"/>
            <p:cNvSpPr txBox="1"/>
            <p:nvPr/>
          </p:nvSpPr>
          <p:spPr>
            <a:xfrm>
              <a:off x="44505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354E090-31EB-B212-F419-668523A3112B}"/>
              </a:ext>
            </a:extLst>
          </p:cNvPr>
          <p:cNvSpPr txBox="1"/>
          <p:nvPr/>
        </p:nvSpPr>
        <p:spPr>
          <a:xfrm>
            <a:off x="7233766" y="2147458"/>
            <a:ext cx="1845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9" name="yt_shape_10369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68" name="yt_image_1036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1" name="yt_shape_10371"/>
          <p:cNvSpPr txBox="1"/>
          <p:nvPr/>
        </p:nvSpPr>
        <p:spPr>
          <a:xfrm>
            <a:off x="540000" y="1772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长郡双语月考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如图，小巷左右两侧是竖直的墙，一架梯子斜靠在左墙时，梯子底端到左墙脚的距离为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，顶端距离地面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如果保持梯子底端位置不动，将梯子斜靠在右墙时，顶端距离地面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则小巷的宽度为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5" name="yt_table_103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787930"/>
              </p:ext>
            </p:extLst>
          </p:nvPr>
        </p:nvGraphicFramePr>
        <p:xfrm>
          <a:off x="539881" y="3212382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D.2.4m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grpSp>
        <p:nvGrpSpPr>
          <p:cNvPr id="10372" name="yt_shape_10372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2676" y="3212382"/>
            <a:ext cx="1767078" cy="1838466"/>
            <a:chOff x="0" y="0"/>
            <a:chExt cx="1767078" cy="1838466"/>
          </a:xfrm>
        </p:grpSpPr>
        <p:pic>
          <p:nvPicPr>
            <p:cNvPr id="2" name="yt_image_1037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7078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74" name="yt_shape_10374"/>
            <p:cNvSpPr txBox="1"/>
            <p:nvPr/>
          </p:nvSpPr>
          <p:spPr>
            <a:xfrm>
              <a:off x="350258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404254-81BD-E572-0E70-DF15F3C4B4F5}"/>
              </a:ext>
            </a:extLst>
          </p:cNvPr>
          <p:cNvSpPr txBox="1"/>
          <p:nvPr/>
        </p:nvSpPr>
        <p:spPr>
          <a:xfrm>
            <a:off x="8230327" y="267698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7" name="yt_shape_10377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如图，小明的爸爸在一条小船上钓鱼，已知鱼竿的长度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，露在水面部分的钓线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，船舷离水面的高度为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，则小明的爸爸离钓线的水平距离为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2.4m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81" name="yt_shape_10381"/>
          <p:cNvSpPr txBox="1"/>
          <p:nvPr/>
        </p:nvSpPr>
        <p:spPr>
          <a:xfrm>
            <a:off x="539881" y="4309565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78" name="yt_shape_10378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151784" y="2996952"/>
            <a:ext cx="4176251" cy="1792446"/>
            <a:chOff x="0" y="0"/>
            <a:chExt cx="3585591" cy="1538935"/>
          </a:xfrm>
        </p:grpSpPr>
        <p:pic>
          <p:nvPicPr>
            <p:cNvPr id="2" name="yt_image_1037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585591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80" name="yt_shape_10380"/>
            <p:cNvSpPr txBox="1"/>
            <p:nvPr/>
          </p:nvSpPr>
          <p:spPr>
            <a:xfrm>
              <a:off x="1259514" y="111042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40CD1A2-8898-B1D6-0EA9-A439BD31929C}"/>
              </a:ext>
            </a:extLst>
          </p:cNvPr>
          <p:cNvSpPr txBox="1"/>
          <p:nvPr/>
        </p:nvSpPr>
        <p:spPr>
          <a:xfrm>
            <a:off x="1364389" y="2100922"/>
            <a:ext cx="1102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1357</Words>
  <Application>Microsoft Office PowerPoint</Application>
  <PresentationFormat>宽屏</PresentationFormat>
  <Paragraphs>118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2023-11-01T11:54:07Z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