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1" r:id="rId5"/>
    <p:sldId id="373" r:id="rId6"/>
    <p:sldId id="374" r:id="rId7"/>
    <p:sldId id="375" r:id="rId8"/>
    <p:sldId id="376" r:id="rId9"/>
    <p:sldId id="378" r:id="rId10"/>
    <p:sldId id="380" r:id="rId11"/>
    <p:sldId id="381" r:id="rId12"/>
    <p:sldId id="382" r:id="rId13"/>
    <p:sldId id="389" r:id="rId14"/>
    <p:sldId id="383" r:id="rId15"/>
    <p:sldId id="385" r:id="rId16"/>
    <p:sldId id="386" r:id="rId17"/>
    <p:sldId id="387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292" y="3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0" name="yt_shape_12170"/>
          <p:cNvSpPr txBox="1"/>
          <p:nvPr/>
        </p:nvSpPr>
        <p:spPr>
          <a:xfrm>
            <a:off x="551384" y="1147241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169" name="yt_image_12169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72" name="yt_shape_12172"/>
          <p:cNvSpPr txBox="1"/>
          <p:nvPr/>
        </p:nvSpPr>
        <p:spPr>
          <a:xfrm>
            <a:off x="551384" y="1844824"/>
            <a:ext cx="1015662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的平行四边形叫作矩形，也称为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长方形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矩形的四个角都是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，对边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相等且互相平分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矩形是中心对称图形，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对角线的交点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是它的对称中心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矩形是轴对称图形，过每一组对边中点的直线都是它的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对称轴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A40034-88EE-3408-A99C-76FABA6B463C}"/>
              </a:ext>
            </a:extLst>
          </p:cNvPr>
          <p:cNvSpPr txBox="1"/>
          <p:nvPr/>
        </p:nvSpPr>
        <p:spPr>
          <a:xfrm>
            <a:off x="2518773" y="179801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408499-DF22-FAE5-08C5-3E21A500C208}"/>
              </a:ext>
            </a:extLst>
          </p:cNvPr>
          <p:cNvSpPr txBox="1"/>
          <p:nvPr/>
        </p:nvSpPr>
        <p:spPr>
          <a:xfrm>
            <a:off x="8005173" y="179801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长方形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B073AC-D15C-6D32-BC38-2C7270E4720C}"/>
              </a:ext>
            </a:extLst>
          </p:cNvPr>
          <p:cNvSpPr txBox="1"/>
          <p:nvPr/>
        </p:nvSpPr>
        <p:spPr>
          <a:xfrm>
            <a:off x="3433173" y="22735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76A509-F4AD-2655-1DE3-CDF32E629D80}"/>
              </a:ext>
            </a:extLst>
          </p:cNvPr>
          <p:cNvSpPr txBox="1"/>
          <p:nvPr/>
        </p:nvSpPr>
        <p:spPr>
          <a:xfrm>
            <a:off x="5566773" y="22735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EE2F3D-4CDA-A8E2-968D-FD810799BA1F}"/>
              </a:ext>
            </a:extLst>
          </p:cNvPr>
          <p:cNvSpPr txBox="1"/>
          <p:nvPr/>
        </p:nvSpPr>
        <p:spPr>
          <a:xfrm>
            <a:off x="8005173" y="227350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相等且互相平分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06C359A-47FF-5F87-E0F1-DFACBEEEE688}"/>
              </a:ext>
            </a:extLst>
          </p:cNvPr>
          <p:cNvSpPr txBox="1"/>
          <p:nvPr/>
        </p:nvSpPr>
        <p:spPr>
          <a:xfrm>
            <a:off x="4042773" y="274899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对角线的交点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7CE3411-4D67-5DC4-1CF7-792323AA8492}"/>
              </a:ext>
            </a:extLst>
          </p:cNvPr>
          <p:cNvSpPr txBox="1"/>
          <p:nvPr/>
        </p:nvSpPr>
        <p:spPr>
          <a:xfrm>
            <a:off x="8309973" y="322448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对称轴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1" name="yt_shape_12231"/>
          <p:cNvSpPr txBox="1"/>
          <p:nvPr/>
        </p:nvSpPr>
        <p:spPr>
          <a:xfrm>
            <a:off x="540000" y="1257393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张家界市中考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35" name="yt_shape_12235"/>
          <p:cNvSpPr txBox="1"/>
          <p:nvPr/>
        </p:nvSpPr>
        <p:spPr>
          <a:xfrm>
            <a:off x="539881" y="353107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32" name="yt_shape_12232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55377" y="2060848"/>
            <a:ext cx="1888869" cy="2015455"/>
            <a:chOff x="0" y="0"/>
            <a:chExt cx="1491615" cy="1591578"/>
          </a:xfrm>
        </p:grpSpPr>
        <p:pic>
          <p:nvPicPr>
            <p:cNvPr id="2" name="yt_image_1223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1615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34" name="yt_shape_12234"/>
            <p:cNvSpPr txBox="1"/>
            <p:nvPr/>
          </p:nvSpPr>
          <p:spPr>
            <a:xfrm>
              <a:off x="212526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236" name="yt_shape_12236"/>
          <p:cNvSpPr txBox="1"/>
          <p:nvPr/>
        </p:nvSpPr>
        <p:spPr>
          <a:xfrm>
            <a:off x="539881" y="1846590"/>
            <a:ext cx="30937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B48F18-5B43-0F06-F3B9-CFF373A94BAA}"/>
              </a:ext>
            </a:extLst>
          </p:cNvPr>
          <p:cNvSpPr txBox="1"/>
          <p:nvPr/>
        </p:nvSpPr>
        <p:spPr>
          <a:xfrm>
            <a:off x="479376" y="2275105"/>
            <a:ext cx="417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证明：在矩形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DF38C9A-9AD6-DC9C-A13D-2A7117645D7E}"/>
              </a:ext>
            </a:extLst>
          </p:cNvPr>
          <p:cNvSpPr txBox="1"/>
          <p:nvPr/>
        </p:nvSpPr>
        <p:spPr>
          <a:xfrm>
            <a:off x="479376" y="2750593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8A592C-FABB-0BB3-501F-A633CBA19271}"/>
              </a:ext>
            </a:extLst>
          </p:cNvPr>
          <p:cNvSpPr txBox="1"/>
          <p:nvPr/>
        </p:nvSpPr>
        <p:spPr>
          <a:xfrm>
            <a:off x="479376" y="3226081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554458B-C4F4-C72F-B4B2-657F5C9B45D9}"/>
              </a:ext>
            </a:extLst>
          </p:cNvPr>
          <p:cNvSpPr txBox="1"/>
          <p:nvPr/>
        </p:nvSpPr>
        <p:spPr>
          <a:xfrm>
            <a:off x="479376" y="3701569"/>
            <a:ext cx="437622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1D596FB-3697-A0B4-32C2-EA821ED95886}"/>
              </a:ext>
            </a:extLst>
          </p:cNvPr>
          <p:cNvSpPr txBox="1"/>
          <p:nvPr/>
        </p:nvSpPr>
        <p:spPr>
          <a:xfrm>
            <a:off x="479376" y="4177057"/>
            <a:ext cx="244265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B3000FE-80E3-F97A-5509-76BD855BCE11}"/>
              </a:ext>
            </a:extLst>
          </p:cNvPr>
          <p:cNvSpPr txBox="1"/>
          <p:nvPr/>
        </p:nvSpPr>
        <p:spPr>
          <a:xfrm>
            <a:off x="479376" y="4652545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EACEA8E-2BF1-4F76-488C-135E69445987}"/>
              </a:ext>
            </a:extLst>
          </p:cNvPr>
          <p:cNvSpPr txBox="1"/>
          <p:nvPr/>
        </p:nvSpPr>
        <p:spPr>
          <a:xfrm>
            <a:off x="479376" y="5128033"/>
            <a:ext cx="407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933574F-1746-EB25-B033-A4354C3494D5}"/>
              </a:ext>
            </a:extLst>
          </p:cNvPr>
          <p:cNvSpPr txBox="1"/>
          <p:nvPr/>
        </p:nvSpPr>
        <p:spPr>
          <a:xfrm>
            <a:off x="479376" y="5603521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yt_shape_12237">
            <a:extLst>
              <a:ext uri="{FF2B5EF4-FFF2-40B4-BE49-F238E27FC236}">
                <a16:creationId xmlns:a16="http://schemas.microsoft.com/office/drawing/2014/main" id="{663C5253-9CED-667A-BF98-51AB11CE7DC5}"/>
              </a:ext>
            </a:extLst>
          </p:cNvPr>
          <p:cNvSpPr txBox="1"/>
          <p:nvPr/>
        </p:nvSpPr>
        <p:spPr>
          <a:xfrm>
            <a:off x="479376" y="6079009"/>
            <a:ext cx="69874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4444138-66D7-097D-7481-2D43F94184C9}"/>
              </a:ext>
            </a:extLst>
          </p:cNvPr>
          <p:cNvSpPr txBox="1"/>
          <p:nvPr/>
        </p:nvSpPr>
        <p:spPr>
          <a:xfrm>
            <a:off x="6775877" y="6032203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9" name="yt_shape_12239"/>
          <p:cNvSpPr txBox="1"/>
          <p:nvPr/>
        </p:nvSpPr>
        <p:spPr>
          <a:xfrm>
            <a:off x="479376" y="1196752"/>
            <a:ext cx="75052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山西省中考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43" name="yt_shape_12243"/>
          <p:cNvSpPr txBox="1"/>
          <p:nvPr/>
        </p:nvSpPr>
        <p:spPr>
          <a:xfrm>
            <a:off x="479376" y="367384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40" name="yt_shape_12240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515096" y="1936533"/>
            <a:ext cx="2137410" cy="1795032"/>
            <a:chOff x="0" y="0"/>
            <a:chExt cx="2137410" cy="1795032"/>
          </a:xfrm>
        </p:grpSpPr>
        <p:pic>
          <p:nvPicPr>
            <p:cNvPr id="2" name="yt_image_12240">
              <a:extLst>
                <a:ext uri="">
  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37410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42" name="yt_shape_12242"/>
            <p:cNvSpPr txBox="1"/>
            <p:nvPr/>
          </p:nvSpPr>
          <p:spPr>
            <a:xfrm>
              <a:off x="459241" y="14350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244" name="yt_shape_12244"/>
          <p:cNvSpPr txBox="1"/>
          <p:nvPr/>
        </p:nvSpPr>
        <p:spPr>
          <a:xfrm>
            <a:off x="479495" y="40472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实践与操作：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利用尺规作线段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的垂直平分线，垂足为点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要求：尺规作图并保留作图痕迹，不写作法，标明字母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pic>
        <p:nvPicPr>
          <p:cNvPr id="8" name="yt_image_12247" title="H_140.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7628" y="1780283"/>
            <a:ext cx="1867662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A025EA0-8808-AF9F-F958-0B0E846767EA}"/>
              </a:ext>
            </a:extLst>
          </p:cNvPr>
          <p:cNvSpPr txBox="1"/>
          <p:nvPr/>
        </p:nvSpPr>
        <p:spPr>
          <a:xfrm>
            <a:off x="850800" y="4955930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5" name="yt_shape_12245"/>
          <p:cNvSpPr txBox="1"/>
          <p:nvPr/>
        </p:nvSpPr>
        <p:spPr>
          <a:xfrm>
            <a:off x="335360" y="814434"/>
            <a:ext cx="869308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猜想与证明：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试猜想线段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的数量关系，并加以证明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2248" name="yt_shape_12248"/>
          <p:cNvSpPr txBox="1"/>
          <p:nvPr/>
        </p:nvSpPr>
        <p:spPr>
          <a:xfrm>
            <a:off x="4881703" y="2944861"/>
            <a:ext cx="1887889" cy="16119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950" b="0" i="0" u="none" spc="-8950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</a:rPr>
              <a:t> </a:t>
            </a:r>
            <a:r>
              <a:rPr lang="en-US" altLang="zh-CN" sz="8950" b="0" i="0" u="none" spc="12484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grpSp>
        <p:nvGrpSpPr>
          <p:cNvPr id="6" name="yt_shape_12240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1444733"/>
            <a:ext cx="2137410" cy="1795032"/>
            <a:chOff x="0" y="0"/>
            <a:chExt cx="2137410" cy="1795032"/>
          </a:xfrm>
        </p:grpSpPr>
        <p:pic>
          <p:nvPicPr>
            <p:cNvPr id="7" name="yt_image_12240">
              <a:extLst>
                <a:ext uri="">
  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37410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2242"/>
            <p:cNvSpPr txBox="1"/>
            <p:nvPr/>
          </p:nvSpPr>
          <p:spPr>
            <a:xfrm>
              <a:off x="459241" y="14350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250"/>
              <p:cNvSpPr txBox="1"/>
              <p:nvPr/>
            </p:nvSpPr>
            <p:spPr>
              <a:xfrm>
                <a:off x="513295" y="1268413"/>
                <a:ext cx="5439310" cy="5802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，证明如下：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是矩形，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的垂直平分线，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𝐴𝐸𝑂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𝐸𝐴𝑂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𝐹𝐶𝑂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22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295" y="1268413"/>
                <a:ext cx="5439310" cy="5802422"/>
              </a:xfrm>
              <a:prstGeom prst="rect">
                <a:avLst/>
              </a:prstGeom>
              <a:blipFill>
                <a:blip r:embed="rId3"/>
                <a:stretch>
                  <a:fillRect l="-3363" t="-840" b="-24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92596AD7-B613-FFF3-4292-6E190F2DE532}"/>
              </a:ext>
            </a:extLst>
          </p:cNvPr>
          <p:cNvSpPr txBox="1"/>
          <p:nvPr/>
        </p:nvSpPr>
        <p:spPr>
          <a:xfrm>
            <a:off x="423284" y="1221607"/>
            <a:ext cx="383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，证明如下：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D2909FD-5C5C-DCCA-2A2D-47BBF70E49A5}"/>
              </a:ext>
            </a:extLst>
          </p:cNvPr>
          <p:cNvSpPr txBox="1"/>
          <p:nvPr/>
        </p:nvSpPr>
        <p:spPr>
          <a:xfrm>
            <a:off x="423284" y="1697095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7CFD8AD-0BE9-E66D-EAA8-A97F52843FAE}"/>
              </a:ext>
            </a:extLst>
          </p:cNvPr>
          <p:cNvSpPr txBox="1"/>
          <p:nvPr/>
        </p:nvSpPr>
        <p:spPr>
          <a:xfrm>
            <a:off x="423284" y="2172583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8761313-0322-85D3-07B6-B10AFDB85E3A}"/>
              </a:ext>
            </a:extLst>
          </p:cNvPr>
          <p:cNvSpPr txBox="1"/>
          <p:nvPr/>
        </p:nvSpPr>
        <p:spPr>
          <a:xfrm>
            <a:off x="423284" y="2648071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C607007-F262-A79F-624D-05DEB38777B5}"/>
              </a:ext>
            </a:extLst>
          </p:cNvPr>
          <p:cNvSpPr txBox="1"/>
          <p:nvPr/>
        </p:nvSpPr>
        <p:spPr>
          <a:xfrm>
            <a:off x="423284" y="3123559"/>
            <a:ext cx="2372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058E72E-DBA8-3CF9-C4C0-F7B0968CFDAF}"/>
              </a:ext>
            </a:extLst>
          </p:cNvPr>
          <p:cNvSpPr txBox="1"/>
          <p:nvPr/>
        </p:nvSpPr>
        <p:spPr>
          <a:xfrm>
            <a:off x="423284" y="3599047"/>
            <a:ext cx="3683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的垂直平分线，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024868C-1F27-4479-88EE-036E6D2F07C5}"/>
              </a:ext>
            </a:extLst>
          </p:cNvPr>
          <p:cNvSpPr txBox="1"/>
          <p:nvPr/>
        </p:nvSpPr>
        <p:spPr>
          <a:xfrm>
            <a:off x="423284" y="4074535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29FC01C-A682-B8CF-4E1A-8AACDC2BDFA5}"/>
                  </a:ext>
                </a:extLst>
              </p:cNvPr>
              <p:cNvSpPr txBox="1"/>
              <p:nvPr/>
            </p:nvSpPr>
            <p:spPr>
              <a:xfrm>
                <a:off x="423284" y="4178849"/>
                <a:ext cx="55667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𝐹𝐶𝑂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29FC01C-A682-B8CF-4E1A-8AACDC2BDF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284" y="4178849"/>
                <a:ext cx="5566791" cy="1611643"/>
              </a:xfrm>
              <a:prstGeom prst="rect">
                <a:avLst/>
              </a:prstGeom>
              <a:blipFill>
                <a:blip r:embed="rId4"/>
                <a:stretch>
                  <a:fillRect l="-16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EFD7B2F9-51D2-3B88-D7B3-115E99E8F816}"/>
              </a:ext>
            </a:extLst>
          </p:cNvPr>
          <p:cNvSpPr txBox="1"/>
          <p:nvPr/>
        </p:nvSpPr>
        <p:spPr>
          <a:xfrm>
            <a:off x="475825" y="5769591"/>
            <a:ext cx="3898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557FC42-FFED-7398-EE60-94D1B1262225}"/>
              </a:ext>
            </a:extLst>
          </p:cNvPr>
          <p:cNvSpPr txBox="1"/>
          <p:nvPr/>
        </p:nvSpPr>
        <p:spPr>
          <a:xfrm>
            <a:off x="466098" y="6270609"/>
            <a:ext cx="162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3" name="yt_shape_12253"/>
          <p:cNvSpPr txBox="1"/>
          <p:nvPr/>
        </p:nvSpPr>
        <p:spPr>
          <a:xfrm>
            <a:off x="3399877" y="1228161"/>
            <a:ext cx="5392245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2252" name="yt_image_122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99877" y="1277560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5" name="yt_shape_12255"/>
          <p:cNvSpPr txBox="1"/>
          <p:nvPr/>
        </p:nvSpPr>
        <p:spPr>
          <a:xfrm>
            <a:off x="5048228" y="1706586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矩形的折叠问题</a:t>
            </a:r>
          </a:p>
        </p:txBody>
      </p:sp>
      <p:sp>
        <p:nvSpPr>
          <p:cNvPr id="12256" name="yt_shape_12256"/>
          <p:cNvSpPr txBox="1"/>
          <p:nvPr/>
        </p:nvSpPr>
        <p:spPr>
          <a:xfrm>
            <a:off x="569565" y="21858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长方形纸片对边是互相平行的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将其折叠成如图所示的图形，若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58°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60" name="yt_shape_12260"/>
          <p:cNvSpPr txBox="1"/>
          <p:nvPr/>
        </p:nvSpPr>
        <p:spPr>
          <a:xfrm>
            <a:off x="569446" y="497855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57" name="yt_shape_12257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5580" y="3190139"/>
            <a:ext cx="1947084" cy="1947237"/>
            <a:chOff x="0" y="0"/>
            <a:chExt cx="1445895" cy="1630440"/>
          </a:xfrm>
        </p:grpSpPr>
        <p:pic>
          <p:nvPicPr>
            <p:cNvPr id="2" name="yt_image_1225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45895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59" name="yt_shape_12259"/>
            <p:cNvSpPr txBox="1"/>
            <p:nvPr/>
          </p:nvSpPr>
          <p:spPr>
            <a:xfrm>
              <a:off x="113483" y="127044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C2D09CC-AC1E-1D9A-14F4-4EE80F036582}"/>
              </a:ext>
            </a:extLst>
          </p:cNvPr>
          <p:cNvSpPr txBox="1"/>
          <p:nvPr/>
        </p:nvSpPr>
        <p:spPr>
          <a:xfrm>
            <a:off x="2883029" y="2614571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1" name="yt_shape_12261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如图，将矩形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折叠，使顶点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65" name="yt_shape_12265"/>
          <p:cNvSpPr txBox="1"/>
          <p:nvPr/>
        </p:nvSpPr>
        <p:spPr>
          <a:xfrm>
            <a:off x="539881" y="436766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62" name="yt_shape_12262" title="H_158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3508" y="2572099"/>
            <a:ext cx="2383256" cy="2358372"/>
            <a:chOff x="0" y="0"/>
            <a:chExt cx="2029968" cy="2008773"/>
          </a:xfrm>
        </p:grpSpPr>
        <p:pic>
          <p:nvPicPr>
            <p:cNvPr id="2" name="yt_image_1226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29968" cy="1612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64" name="yt_shape_12264"/>
            <p:cNvSpPr txBox="1"/>
            <p:nvPr/>
          </p:nvSpPr>
          <p:spPr>
            <a:xfrm>
              <a:off x="405520" y="164877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66155DC-B5C2-9CA9-0950-1E7CD49C2106}"/>
              </a:ext>
            </a:extLst>
          </p:cNvPr>
          <p:cNvSpPr txBox="1"/>
          <p:nvPr/>
        </p:nvSpPr>
        <p:spPr>
          <a:xfrm>
            <a:off x="4934677" y="162543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6" name="yt_shape_12266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对折至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70" name="yt_shape_12270"/>
          <p:cNvSpPr txBox="1"/>
          <p:nvPr/>
        </p:nvSpPr>
        <p:spPr>
          <a:xfrm>
            <a:off x="539881" y="437338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67" name="yt_shape_12267" title="H_158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5189" y="2534081"/>
            <a:ext cx="1819761" cy="2478555"/>
            <a:chOff x="0" y="0"/>
            <a:chExt cx="1479042" cy="2014488"/>
          </a:xfrm>
        </p:grpSpPr>
        <p:pic>
          <p:nvPicPr>
            <p:cNvPr id="2" name="yt_image_1226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79042" cy="1618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69" name="yt_shape_12269"/>
            <p:cNvSpPr txBox="1"/>
            <p:nvPr/>
          </p:nvSpPr>
          <p:spPr>
            <a:xfrm>
              <a:off x="130057" y="165448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D7D362B-FACE-F33C-9B00-181751E020F8}"/>
              </a:ext>
            </a:extLst>
          </p:cNvPr>
          <p:cNvSpPr txBox="1"/>
          <p:nvPr/>
        </p:nvSpPr>
        <p:spPr>
          <a:xfrm>
            <a:off x="5225189" y="162543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1" name="yt_shape_12271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，将矩形沿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处，则重叠部分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75" name="yt_shape_12275"/>
          <p:cNvSpPr txBox="1"/>
          <p:nvPr/>
        </p:nvSpPr>
        <p:spPr>
          <a:xfrm>
            <a:off x="539881" y="42191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72" name="yt_shape_12272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3912" y="2564904"/>
            <a:ext cx="1842049" cy="2248953"/>
            <a:chOff x="0" y="0"/>
            <a:chExt cx="1523619" cy="1860183"/>
          </a:xfrm>
        </p:grpSpPr>
        <p:pic>
          <p:nvPicPr>
            <p:cNvPr id="2" name="yt_image_1227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3619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74" name="yt_shape_12274"/>
            <p:cNvSpPr txBox="1"/>
            <p:nvPr/>
          </p:nvSpPr>
          <p:spPr>
            <a:xfrm>
              <a:off x="152345" y="150018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CBDCCCE-9696-AB5F-8BB1-D7C12D17E754}"/>
              </a:ext>
            </a:extLst>
          </p:cNvPr>
          <p:cNvSpPr txBox="1"/>
          <p:nvPr/>
        </p:nvSpPr>
        <p:spPr>
          <a:xfrm>
            <a:off x="4072664" y="162543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7" name="yt_shape_12177"/>
          <p:cNvSpPr txBox="1"/>
          <p:nvPr/>
        </p:nvSpPr>
        <p:spPr>
          <a:xfrm>
            <a:off x="539881" y="1146018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176" name="yt_image_12176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46018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79" name="yt_shape_12179"/>
          <p:cNvSpPr txBox="1"/>
          <p:nvPr/>
        </p:nvSpPr>
        <p:spPr>
          <a:xfrm>
            <a:off x="539881" y="1849315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矩形的定义</a:t>
            </a:r>
          </a:p>
        </p:txBody>
      </p:sp>
      <p:sp>
        <p:nvSpPr>
          <p:cNvPr id="12180" name="yt_shape_12180"/>
          <p:cNvSpPr txBox="1"/>
          <p:nvPr/>
        </p:nvSpPr>
        <p:spPr>
          <a:xfrm>
            <a:off x="540001" y="2348880"/>
            <a:ext cx="10236520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的对角线互相平分，要使它变为矩形，需要添加的条件是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84" name="yt_table_1218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531186"/>
              </p:ext>
            </p:extLst>
          </p:nvPr>
        </p:nvGraphicFramePr>
        <p:xfrm>
          <a:off x="539881" y="3455711"/>
          <a:ext cx="5916930" cy="950976"/>
        </p:xfrm>
        <a:graphic>
          <a:graphicData uri="http://schemas.openxmlformats.org/drawingml/2006/table">
            <a:tbl>
              <a:tblPr/>
              <a:tblGrid>
                <a:gridCol w="3424555">
                  <a:extLst>
                    <a:ext uri="{9D8B030D-6E8A-4147-A177-3AD203B41FA5}">
                      <a16:colId xmlns:a16="http://schemas.microsoft.com/office/drawing/2014/main" val="10287"/>
                    </a:ext>
                  </a:extLst>
                </a:gridCol>
                <a:gridCol w="2492375">
                  <a:extLst>
                    <a:ext uri="{9D8B030D-6E8A-4147-A177-3AD203B41FA5}">
                      <a16:colId xmlns:a16="http://schemas.microsoft.com/office/drawing/2014/main" val="10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7"/>
                  </a:ext>
                </a:extLst>
              </a:tr>
            </a:tbl>
          </a:graphicData>
        </a:graphic>
      </p:graphicFrame>
      <p:grpSp>
        <p:nvGrpSpPr>
          <p:cNvPr id="12181" name="yt_shape_12181_skip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54070" y="3018280"/>
            <a:ext cx="2044902" cy="1816744"/>
            <a:chOff x="0" y="0"/>
            <a:chExt cx="1890522" cy="1679589"/>
          </a:xfrm>
        </p:grpSpPr>
        <p:pic>
          <p:nvPicPr>
            <p:cNvPr id="2" name="yt_image_1218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90522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83" name="yt_shape_12183"/>
            <p:cNvSpPr txBox="1"/>
            <p:nvPr/>
          </p:nvSpPr>
          <p:spPr>
            <a:xfrm>
              <a:off x="411980" y="131958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404583">
            <a:extLst>
              <a:ext uri="{FF2B5EF4-FFF2-40B4-BE49-F238E27FC236}">
                <a16:creationId xmlns:a16="http://schemas.microsoft.com/office/drawing/2014/main" id="{588C99C4-05BB-9F38-FB3C-10F9A3243B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888642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1A8A9B0-D91B-8776-0C11-117A914EB326}"/>
              </a:ext>
            </a:extLst>
          </p:cNvPr>
          <p:cNvSpPr txBox="1"/>
          <p:nvPr/>
        </p:nvSpPr>
        <p:spPr>
          <a:xfrm>
            <a:off x="1343472" y="27540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" name="yt_shape_12186"/>
          <p:cNvSpPr txBox="1"/>
          <p:nvPr/>
        </p:nvSpPr>
        <p:spPr>
          <a:xfrm>
            <a:off x="539881" y="1238028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矩形的性质</a:t>
            </a:r>
          </a:p>
        </p:txBody>
      </p:sp>
      <p:sp>
        <p:nvSpPr>
          <p:cNvPr id="12187" name="yt_shape_12187"/>
          <p:cNvSpPr txBox="1"/>
          <p:nvPr/>
        </p:nvSpPr>
        <p:spPr>
          <a:xfrm>
            <a:off x="540000" y="1737593"/>
            <a:ext cx="1128154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娄底市中考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所在的直线上，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91" name="yt_table_1219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961391"/>
              </p:ext>
            </p:extLst>
          </p:nvPr>
        </p:nvGraphicFramePr>
        <p:xfrm>
          <a:off x="539881" y="2719484"/>
          <a:ext cx="5132706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289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2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9"/>
                  </a:ext>
                </a:extLst>
              </a:tr>
            </a:tbl>
          </a:graphicData>
        </a:graphic>
      </p:graphicFrame>
      <p:grpSp>
        <p:nvGrpSpPr>
          <p:cNvPr id="12188" name="yt_shape_12188_skip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71583" y="2348880"/>
            <a:ext cx="2649959" cy="1911378"/>
            <a:chOff x="0" y="0"/>
            <a:chExt cx="2290572" cy="1652157"/>
          </a:xfrm>
        </p:grpSpPr>
        <p:pic>
          <p:nvPicPr>
            <p:cNvPr id="2" name="yt_image_1218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90572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90" name="yt_shape_12190"/>
            <p:cNvSpPr txBox="1"/>
            <p:nvPr/>
          </p:nvSpPr>
          <p:spPr>
            <a:xfrm>
              <a:off x="612005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404764">
            <a:extLst>
              <a:ext uri="{FF2B5EF4-FFF2-40B4-BE49-F238E27FC236}">
                <a16:creationId xmlns:a16="http://schemas.microsoft.com/office/drawing/2014/main" id="{51EEE918-558D-9FD1-E11A-21348EC369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7735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C573F1D-430F-CF16-56BC-4AA19D5C44DC}"/>
              </a:ext>
            </a:extLst>
          </p:cNvPr>
          <p:cNvSpPr txBox="1"/>
          <p:nvPr/>
        </p:nvSpPr>
        <p:spPr>
          <a:xfrm>
            <a:off x="3354757" y="21328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3" name="yt_shape_12193"/>
          <p:cNvSpPr txBox="1"/>
          <p:nvPr/>
        </p:nvSpPr>
        <p:spPr>
          <a:xfrm>
            <a:off x="540000" y="1268413"/>
            <a:ext cx="11388648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怀化市中考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97" name="yt_table_1219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736224"/>
              </p:ext>
            </p:extLst>
          </p:nvPr>
        </p:nvGraphicFramePr>
        <p:xfrm>
          <a:off x="540000" y="2474714"/>
          <a:ext cx="86861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291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292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293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0"/>
                  </a:ext>
                </a:extLst>
              </a:tr>
            </a:tbl>
          </a:graphicData>
        </a:graphic>
      </p:graphicFrame>
      <p:grpSp>
        <p:nvGrpSpPr>
          <p:cNvPr id="12194" name="yt_shape_12194_skip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384" y="1916832"/>
            <a:ext cx="2108974" cy="2079994"/>
            <a:chOff x="0" y="0"/>
            <a:chExt cx="1708785" cy="1685304"/>
          </a:xfrm>
        </p:grpSpPr>
        <p:pic>
          <p:nvPicPr>
            <p:cNvPr id="2" name="yt_image_1219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8785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96" name="yt_shape_12196"/>
            <p:cNvSpPr txBox="1"/>
            <p:nvPr/>
          </p:nvSpPr>
          <p:spPr>
            <a:xfrm>
              <a:off x="321111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7DA073E-5C95-E9D6-6335-ED87D3E206D0}"/>
              </a:ext>
            </a:extLst>
          </p:cNvPr>
          <p:cNvSpPr txBox="1"/>
          <p:nvPr/>
        </p:nvSpPr>
        <p:spPr>
          <a:xfrm>
            <a:off x="4183084" y="17015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9" name="yt_shape_12199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，则图中阴影部分的面积为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03" name="yt_shape_12203"/>
          <p:cNvSpPr txBox="1"/>
          <p:nvPr/>
        </p:nvSpPr>
        <p:spPr>
          <a:xfrm>
            <a:off x="539881" y="38294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00" name="yt_shape_12200" title="H_115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49532" y="2420888"/>
            <a:ext cx="2092935" cy="1931471"/>
            <a:chOff x="0" y="0"/>
            <a:chExt cx="1593342" cy="1470420"/>
          </a:xfrm>
        </p:grpSpPr>
        <p:pic>
          <p:nvPicPr>
            <p:cNvPr id="2" name="yt_image_1220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93342" cy="107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02" name="yt_shape_12202"/>
            <p:cNvSpPr txBox="1"/>
            <p:nvPr/>
          </p:nvSpPr>
          <p:spPr>
            <a:xfrm>
              <a:off x="263390" y="11104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F206917-B357-7278-DE39-029530026D8B}"/>
              </a:ext>
            </a:extLst>
          </p:cNvPr>
          <p:cNvSpPr txBox="1"/>
          <p:nvPr/>
        </p:nvSpPr>
        <p:spPr>
          <a:xfrm>
            <a:off x="7754077" y="162543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4" name="yt_shape_12204"/>
          <p:cNvSpPr txBox="1"/>
          <p:nvPr/>
        </p:nvSpPr>
        <p:spPr>
          <a:xfrm>
            <a:off x="551384" y="1268413"/>
            <a:ext cx="107737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益阳市中考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08" name="yt_shape_12208"/>
          <p:cNvSpPr txBox="1"/>
          <p:nvPr/>
        </p:nvSpPr>
        <p:spPr>
          <a:xfrm>
            <a:off x="580771" y="152656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05" name="yt_shape_12205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15696" y="2024310"/>
            <a:ext cx="2232248" cy="2104919"/>
            <a:chOff x="0" y="0"/>
            <a:chExt cx="1914525" cy="1805319"/>
          </a:xfrm>
        </p:grpSpPr>
        <p:pic>
          <p:nvPicPr>
            <p:cNvPr id="2" name="yt_image_1220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4525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07" name="yt_shape_12207"/>
            <p:cNvSpPr txBox="1"/>
            <p:nvPr/>
          </p:nvSpPr>
          <p:spPr>
            <a:xfrm>
              <a:off x="423981" y="14453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209" name="yt_shape_12209"/>
          <p:cNvSpPr txBox="1"/>
          <p:nvPr/>
        </p:nvSpPr>
        <p:spPr>
          <a:xfrm>
            <a:off x="580771" y="1900002"/>
            <a:ext cx="5025415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是矩形，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是矩形，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00620D-EB27-D576-DE72-746EF9C4357E}"/>
              </a:ext>
            </a:extLst>
          </p:cNvPr>
          <p:cNvSpPr txBox="1"/>
          <p:nvPr/>
        </p:nvSpPr>
        <p:spPr>
          <a:xfrm>
            <a:off x="490760" y="1853197"/>
            <a:ext cx="5156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2A160F-3247-6816-141D-79CE788324D5}"/>
              </a:ext>
            </a:extLst>
          </p:cNvPr>
          <p:cNvSpPr txBox="1"/>
          <p:nvPr/>
        </p:nvSpPr>
        <p:spPr>
          <a:xfrm>
            <a:off x="490760" y="2328684"/>
            <a:ext cx="234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59CE99-FAB4-1B33-62D5-6619CB64EBE4}"/>
              </a:ext>
            </a:extLst>
          </p:cNvPr>
          <p:cNvSpPr txBox="1"/>
          <p:nvPr/>
        </p:nvSpPr>
        <p:spPr>
          <a:xfrm>
            <a:off x="490760" y="2804172"/>
            <a:ext cx="438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ABA3BA-3339-B824-2943-351A429DC23F}"/>
              </a:ext>
            </a:extLst>
          </p:cNvPr>
          <p:cNvSpPr txBox="1"/>
          <p:nvPr/>
        </p:nvSpPr>
        <p:spPr>
          <a:xfrm>
            <a:off x="490760" y="3279660"/>
            <a:ext cx="3372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10C5A22-57C9-D290-1294-F6D5F10FFD42}"/>
              </a:ext>
            </a:extLst>
          </p:cNvPr>
          <p:cNvSpPr txBox="1"/>
          <p:nvPr/>
        </p:nvSpPr>
        <p:spPr>
          <a:xfrm>
            <a:off x="490760" y="3755148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2BA8E87-D516-29F1-DB44-C56881F4BB21}"/>
              </a:ext>
            </a:extLst>
          </p:cNvPr>
          <p:cNvSpPr txBox="1"/>
          <p:nvPr/>
        </p:nvSpPr>
        <p:spPr>
          <a:xfrm>
            <a:off x="490760" y="4230636"/>
            <a:ext cx="2270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0" name="yt_shape_12210"/>
          <p:cNvSpPr txBox="1"/>
          <p:nvPr/>
        </p:nvSpPr>
        <p:spPr>
          <a:xfrm>
            <a:off x="623392" y="1196752"/>
            <a:ext cx="8309967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在矩形的有关折叠问题中忽略了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多种可能性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211" name="yt_shape_12211"/>
              <p:cNvSpPr txBox="1"/>
              <p:nvPr/>
            </p:nvSpPr>
            <p:spPr>
              <a:xfrm>
                <a:off x="623511" y="1659576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边上一点，连接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折叠，使点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落在点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为直角三角形时，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211" name="yt_shape_122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511" y="1659576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646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16" name="yt_shape_12216"/>
          <p:cNvSpPr txBox="1"/>
          <p:nvPr/>
        </p:nvSpPr>
        <p:spPr>
          <a:xfrm>
            <a:off x="623392" y="472300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13" name="yt_shape_12213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9896" y="3140968"/>
            <a:ext cx="2263738" cy="2290786"/>
            <a:chOff x="0" y="0"/>
            <a:chExt cx="1669923" cy="1689876"/>
          </a:xfrm>
        </p:grpSpPr>
        <p:pic>
          <p:nvPicPr>
            <p:cNvPr id="2" name="yt_image_12213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9923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15" name="yt_shape_12215"/>
            <p:cNvSpPr txBox="1"/>
            <p:nvPr/>
          </p:nvSpPr>
          <p:spPr>
            <a:xfrm>
              <a:off x="301680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2D2883-71B8-BCFA-9937-B9A02C1715A7}"/>
                  </a:ext>
                </a:extLst>
              </p:cNvPr>
              <p:cNvSpPr txBox="1"/>
              <p:nvPr/>
            </p:nvSpPr>
            <p:spPr>
              <a:xfrm>
                <a:off x="9439374" y="1916832"/>
                <a:ext cx="10706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2D2883-71B8-BCFA-9937-B9A02C1715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374" y="1916832"/>
                <a:ext cx="1070674" cy="727279"/>
              </a:xfrm>
              <a:prstGeom prst="rect">
                <a:avLst/>
              </a:prstGeom>
              <a:blipFill>
                <a:blip r:embed="rId4"/>
                <a:stretch>
                  <a:fillRect l="-852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8" name="yt_shape_12218"/>
          <p:cNvSpPr txBox="1"/>
          <p:nvPr/>
        </p:nvSpPr>
        <p:spPr>
          <a:xfrm>
            <a:off x="539881" y="1235468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17" name="yt_image_12217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35468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20" name="yt_shape_12220"/>
          <p:cNvSpPr txBox="1"/>
          <p:nvPr/>
        </p:nvSpPr>
        <p:spPr>
          <a:xfrm>
            <a:off x="540001" y="1921623"/>
            <a:ext cx="10812584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是两个矩形，点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24" name="yt_table_1222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085073"/>
              </p:ext>
            </p:extLst>
          </p:nvPr>
        </p:nvGraphicFramePr>
        <p:xfrm>
          <a:off x="539881" y="2881058"/>
          <a:ext cx="4573906" cy="950976"/>
        </p:xfrm>
        <a:graphic>
          <a:graphicData uri="http://schemas.openxmlformats.org/drawingml/2006/table">
            <a:tbl>
              <a:tblPr/>
              <a:tblGrid>
                <a:gridCol w="2600643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  <a:gridCol w="1973263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2"/>
                  </a:ext>
                </a:extLst>
              </a:tr>
            </a:tbl>
          </a:graphicData>
        </a:graphic>
      </p:graphicFrame>
      <p:grpSp>
        <p:nvGrpSpPr>
          <p:cNvPr id="12221" name="yt_shape_12221_skip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2765590"/>
            <a:ext cx="2025372" cy="2132887"/>
            <a:chOff x="0" y="0"/>
            <a:chExt cx="1818513" cy="1915047"/>
          </a:xfrm>
        </p:grpSpPr>
        <p:pic>
          <p:nvPicPr>
            <p:cNvPr id="2" name="yt_image_1222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18513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23" name="yt_shape_12223"/>
            <p:cNvSpPr txBox="1"/>
            <p:nvPr/>
          </p:nvSpPr>
          <p:spPr>
            <a:xfrm>
              <a:off x="375975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957513E-9278-A2A5-7E84-3233E1B966A7}"/>
              </a:ext>
            </a:extLst>
          </p:cNvPr>
          <p:cNvSpPr txBox="1"/>
          <p:nvPr/>
        </p:nvSpPr>
        <p:spPr>
          <a:xfrm>
            <a:off x="8328248" y="236307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" name="yt_shape_12226"/>
          <p:cNvSpPr txBox="1"/>
          <p:nvPr/>
        </p:nvSpPr>
        <p:spPr>
          <a:xfrm>
            <a:off x="540001" y="1268413"/>
            <a:ext cx="11028608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如图，延长矩形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，如果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30" name="yt_shape_12230"/>
          <p:cNvSpPr txBox="1"/>
          <p:nvPr/>
        </p:nvSpPr>
        <p:spPr>
          <a:xfrm>
            <a:off x="539881" y="380853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27" name="yt_shape_12227" title="H_108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63428" y="2432298"/>
            <a:ext cx="3089551" cy="1750973"/>
            <a:chOff x="0" y="0"/>
            <a:chExt cx="2431161" cy="1377837"/>
          </a:xfrm>
        </p:grpSpPr>
        <p:pic>
          <p:nvPicPr>
            <p:cNvPr id="2" name="yt_image_1222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31161" cy="981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29" name="yt_shape_12229"/>
            <p:cNvSpPr txBox="1"/>
            <p:nvPr/>
          </p:nvSpPr>
          <p:spPr>
            <a:xfrm>
              <a:off x="682299" y="10178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817AD3E-AA36-EF25-D39A-0D1862B23C07}"/>
              </a:ext>
            </a:extLst>
          </p:cNvPr>
          <p:cNvSpPr txBox="1"/>
          <p:nvPr/>
        </p:nvSpPr>
        <p:spPr>
          <a:xfrm>
            <a:off x="1943716" y="1686881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1203</Words>
  <Application>Microsoft Office PowerPoint</Application>
  <PresentationFormat>宽屏</PresentationFormat>
  <Paragraphs>128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2023-11-01T13:09:29Z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