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6" r:id="rId5"/>
    <p:sldId id="367" r:id="rId6"/>
    <p:sldId id="368" r:id="rId7"/>
    <p:sldId id="373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7" d="100"/>
          <a:sy n="47" d="100"/>
        </p:scale>
        <p:origin x="72" y="212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29" name="yt_shape_13529"/>
          <p:cNvSpPr txBox="1"/>
          <p:nvPr/>
        </p:nvSpPr>
        <p:spPr>
          <a:xfrm>
            <a:off x="540000" y="1299907"/>
            <a:ext cx="11111999" cy="5354149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【教材母题】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教材第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106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页第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题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如图，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的坐标分别为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，求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的面积</a:t>
            </a:r>
            <a:r>
              <a:rPr lang="en-US" altLang="zh-CN" sz="2400" b="0" i="0" u="none" spc="150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spc="15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spc="150" dirty="0" smtClean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spc="15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spc="150" dirty="0" smtClean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spc="15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spc="150" dirty="0" smtClean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spc="15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spc="150" dirty="0" smtClean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pic>
        <p:nvPicPr>
          <p:cNvPr id="13530" name="yt_image_13530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94258" y="2444230"/>
            <a:ext cx="2524457" cy="209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531" name="yt_image_1353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40949" y="4638251"/>
            <a:ext cx="2431074" cy="1955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D25D794E-0DA5-18C6-2931-E5392F5F8638}"/>
              </a:ext>
            </a:extLst>
          </p:cNvPr>
          <p:cNvSpPr txBox="1"/>
          <p:nvPr/>
        </p:nvSpPr>
        <p:spPr>
          <a:xfrm>
            <a:off x="613816" y="2924944"/>
            <a:ext cx="6114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解：过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的延长线交于点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442DD50-9CDA-12CD-4DBA-B6BE88B790DC}"/>
              </a:ext>
            </a:extLst>
          </p:cNvPr>
          <p:cNvSpPr txBox="1"/>
          <p:nvPr/>
        </p:nvSpPr>
        <p:spPr>
          <a:xfrm>
            <a:off x="613816" y="3400432"/>
            <a:ext cx="75111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3E17C34-6C07-CB74-D76A-6C777D39F8E0}"/>
              </a:ext>
            </a:extLst>
          </p:cNvPr>
          <p:cNvSpPr txBox="1"/>
          <p:nvPr/>
        </p:nvSpPr>
        <p:spPr>
          <a:xfrm>
            <a:off x="613816" y="3875920"/>
            <a:ext cx="4582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6DBD89F-E12C-BD1B-5769-109AE73CD7DA}"/>
                  </a:ext>
                </a:extLst>
              </p:cNvPr>
              <p:cNvSpPr txBox="1"/>
              <p:nvPr/>
            </p:nvSpPr>
            <p:spPr>
              <a:xfrm>
                <a:off x="613816" y="4351408"/>
                <a:ext cx="443458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6DBD89F-E12C-BD1B-5769-109AE73CD7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3816" y="4351408"/>
                <a:ext cx="4434586" cy="726326"/>
              </a:xfrm>
              <a:prstGeom prst="rect">
                <a:avLst/>
              </a:prstGeom>
              <a:blipFill>
                <a:blip r:embed="rId4"/>
                <a:stretch>
                  <a:fillRect l="-2201" r="-2201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36" name="yt_shape_13536"/>
          <p:cNvSpPr txBox="1"/>
          <p:nvPr/>
        </p:nvSpPr>
        <p:spPr>
          <a:xfrm>
            <a:off x="539881" y="1294677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【变式训练】</a:t>
            </a:r>
          </a:p>
        </p:txBody>
      </p:sp>
      <p:sp>
        <p:nvSpPr>
          <p:cNvPr id="13537" name="yt_shape_13537"/>
          <p:cNvSpPr txBox="1"/>
          <p:nvPr/>
        </p:nvSpPr>
        <p:spPr>
          <a:xfrm>
            <a:off x="540000" y="177398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广安武胜县期中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为平行四边形，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541" name="yt_shape_13541"/>
          <p:cNvSpPr txBox="1"/>
          <p:nvPr/>
        </p:nvSpPr>
        <p:spPr>
          <a:xfrm>
            <a:off x="539881" y="492204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538" name="yt_shape_13538" title="H_156.37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71864" y="3135306"/>
            <a:ext cx="2737088" cy="2358915"/>
            <a:chOff x="0" y="0"/>
            <a:chExt cx="2304288" cy="1985913"/>
          </a:xfrm>
        </p:grpSpPr>
        <p:pic>
          <p:nvPicPr>
            <p:cNvPr id="2" name="yt_image_13538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04288" cy="15899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40" name="yt_shape_13540"/>
            <p:cNvSpPr txBox="1"/>
            <p:nvPr/>
          </p:nvSpPr>
          <p:spPr>
            <a:xfrm>
              <a:off x="618863" y="162591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C37F28C-4913-14B9-B556-FCD63D183CA5}"/>
              </a:ext>
            </a:extLst>
          </p:cNvPr>
          <p:cNvSpPr txBox="1"/>
          <p:nvPr/>
        </p:nvSpPr>
        <p:spPr>
          <a:xfrm>
            <a:off x="6993663" y="220266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42" name="yt_shape_13542"/>
          <p:cNvSpPr txBox="1"/>
          <p:nvPr/>
        </p:nvSpPr>
        <p:spPr>
          <a:xfrm>
            <a:off x="473743" y="847090"/>
            <a:ext cx="11244513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如图，在平面直角坐标系中，已知点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，你能求出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的面积吗？</a:t>
            </a:r>
          </a:p>
        </p:txBody>
      </p:sp>
      <p:pic>
        <p:nvPicPr>
          <p:cNvPr id="13543" name="yt_image_13543" title="H_181.2993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71032" y="1350661"/>
            <a:ext cx="2290572" cy="2302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544" name="yt_image_13544" title="H_183.5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20136" y="1490918"/>
            <a:ext cx="2330577" cy="2330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47" name="yt_shape_13547"/>
          <p:cNvSpPr txBox="1"/>
          <p:nvPr/>
        </p:nvSpPr>
        <p:spPr>
          <a:xfrm>
            <a:off x="4577709" y="3511385"/>
            <a:ext cx="10772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题图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EA769B3-1E2C-8A24-EB6A-193C258FF5E1}"/>
              </a:ext>
            </a:extLst>
          </p:cNvPr>
          <p:cNvSpPr txBox="1"/>
          <p:nvPr/>
        </p:nvSpPr>
        <p:spPr>
          <a:xfrm>
            <a:off x="473743" y="3794282"/>
            <a:ext cx="111845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解：过点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分别作平行于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轴的直线，与过点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且平行于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轴的直线交于点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C5F67ED-3C6B-E696-523F-2146755D509E}"/>
              </a:ext>
            </a:extLst>
          </p:cNvPr>
          <p:cNvSpPr txBox="1"/>
          <p:nvPr/>
        </p:nvSpPr>
        <p:spPr>
          <a:xfrm>
            <a:off x="473743" y="4208343"/>
            <a:ext cx="3185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为梯形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277B0D4-3FA4-9B88-B09B-A4F32170714D}"/>
              </a:ext>
            </a:extLst>
          </p:cNvPr>
          <p:cNvSpPr txBox="1"/>
          <p:nvPr/>
        </p:nvSpPr>
        <p:spPr>
          <a:xfrm>
            <a:off x="453411" y="4587315"/>
            <a:ext cx="6317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FD56DF3-9F0A-567C-60A4-D2A8BF428818}"/>
              </a:ext>
            </a:extLst>
          </p:cNvPr>
          <p:cNvSpPr txBox="1"/>
          <p:nvPr/>
        </p:nvSpPr>
        <p:spPr>
          <a:xfrm>
            <a:off x="473743" y="5045063"/>
            <a:ext cx="6045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D4C269A-CA4A-2679-EE68-B741D7E75A02}"/>
                  </a:ext>
                </a:extLst>
              </p:cNvPr>
              <p:cNvSpPr txBox="1"/>
              <p:nvPr/>
            </p:nvSpPr>
            <p:spPr>
              <a:xfrm>
                <a:off x="478679" y="5424035"/>
                <a:ext cx="1058449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en-US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D4C269A-CA4A-2679-EE68-B741D7E75A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679" y="5424035"/>
                <a:ext cx="10584497" cy="765061"/>
              </a:xfrm>
              <a:prstGeom prst="rect">
                <a:avLst/>
              </a:prstGeom>
              <a:blipFill>
                <a:blip r:embed="rId4"/>
                <a:stretch>
                  <a:fillRect l="-922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40B3E654-73F1-883D-5717-A2A41DAEFC49}"/>
                  </a:ext>
                </a:extLst>
              </p:cNvPr>
              <p:cNvSpPr txBox="1"/>
              <p:nvPr/>
            </p:nvSpPr>
            <p:spPr>
              <a:xfrm>
                <a:off x="1550471" y="6071911"/>
                <a:ext cx="8208912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zh-CN" altLang="zh-CN" sz="2400" dirty="0" smtClean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>
                      <m:rPr>
                        <m:nor/>
                      </m:rPr>
                      <a:rPr lang="en-US" altLang="zh-CN" sz="2400" dirty="0">
                        <a:solidFill>
                          <a:srgbClr val="FF0000"/>
                        </a:solidFill>
                        <a:latin typeface="宋体" pitchFamily="24"/>
                        <a:ea typeface="宋体" pitchFamily="24"/>
                      </a:rPr>
                      <m:t>×</m:t>
                    </m:r>
                    <m:r>
                      <m:rPr>
                        <m:nor/>
                      </m:rPr>
                      <a:rPr lang="zh-CN" altLang="zh-CN" sz="2400" dirty="0">
                        <a:solidFill>
                          <a:srgbClr val="FF0000"/>
                        </a:solidFill>
                        <a:latin typeface="宋体" pitchFamily="24"/>
                        <a:ea typeface="宋体" pitchFamily="24"/>
                      </a:rPr>
                      <m:t>（</m:t>
                    </m:r>
                    <m:r>
                      <m:rPr>
                        <m:nor/>
                      </m:rPr>
                      <a:rPr lang="en-US" altLang="zh-CN" sz="2400" dirty="0">
                        <a:solidFill>
                          <a:srgbClr val="FF0000"/>
                        </a:solidFill>
                        <a:latin typeface="Times New Roman" pitchFamily="24"/>
                        <a:ea typeface="Times New Roman" pitchFamily="24"/>
                      </a:rPr>
                      <m:t>4</m:t>
                    </m:r>
                    <m:r>
                      <m:rPr>
                        <m:nor/>
                      </m:rPr>
                      <a:rPr lang="zh-CN" altLang="zh-CN" sz="2400" dirty="0">
                        <a:solidFill>
                          <a:srgbClr val="FF0000"/>
                        </a:solidFill>
                        <a:latin typeface="宋体" pitchFamily="24"/>
                        <a:ea typeface="宋体" pitchFamily="24"/>
                      </a:rPr>
                      <m:t>＋</m:t>
                    </m:r>
                    <m:r>
                      <m:rPr>
                        <m:nor/>
                      </m:rPr>
                      <a:rPr lang="en-US" altLang="zh-CN" sz="2400" dirty="0">
                        <a:solidFill>
                          <a:srgbClr val="FF0000"/>
                        </a:solidFill>
                        <a:latin typeface="Times New Roman" pitchFamily="24"/>
                        <a:ea typeface="Times New Roman" pitchFamily="24"/>
                      </a:rPr>
                      <m:t>6</m:t>
                    </m:r>
                    <m:r>
                      <m:rPr>
                        <m:nor/>
                      </m:rPr>
                      <a:rPr lang="zh-CN" altLang="zh-CN" sz="2400" dirty="0">
                        <a:solidFill>
                          <a:srgbClr val="FF0000"/>
                        </a:solidFill>
                        <a:latin typeface="宋体" pitchFamily="24"/>
                        <a:ea typeface="宋体" pitchFamily="24"/>
                      </a:rPr>
                      <m:t>）</m:t>
                    </m:r>
                    <m:r>
                      <m:rPr>
                        <m:nor/>
                      </m:rPr>
                      <a:rPr lang="en-US" altLang="zh-CN" sz="2400" dirty="0">
                        <a:solidFill>
                          <a:srgbClr val="FF0000"/>
                        </a:solidFill>
                        <a:latin typeface="宋体" pitchFamily="24"/>
                        <a:ea typeface="宋体" pitchFamily="24"/>
                      </a:rPr>
                      <m:t>×</m:t>
                    </m:r>
                    <m:r>
                      <m:rPr>
                        <m:nor/>
                      </m:rPr>
                      <a:rPr lang="en-US" altLang="zh-CN" sz="2400" dirty="0">
                        <a:solidFill>
                          <a:srgbClr val="FF0000"/>
                        </a:solidFill>
                        <a:latin typeface="Times New Roman" pitchFamily="24"/>
                        <a:ea typeface="Times New Roman" pitchFamily="24"/>
                      </a:rPr>
                      <m:t>5</m:t>
                    </m:r>
                    <m:r>
                      <m:rPr>
                        <m:nor/>
                      </m:rPr>
                      <a:rPr lang="zh-CN" altLang="zh-CN" sz="2400" dirty="0">
                        <a:solidFill>
                          <a:srgbClr val="FF0000"/>
                        </a:solidFill>
                        <a:latin typeface="宋体" pitchFamily="24"/>
                        <a:ea typeface="宋体" pitchFamily="24"/>
                      </a:rPr>
                      <m:t>－</m:t>
                    </m:r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>
                      <m:rPr>
                        <m:nor/>
                      </m:rPr>
                      <a:rPr lang="en-US" altLang="zh-CN" sz="2400" dirty="0">
                        <a:solidFill>
                          <a:srgbClr val="FF0000"/>
                        </a:solidFill>
                        <a:latin typeface="宋体" pitchFamily="24"/>
                        <a:ea typeface="宋体" pitchFamily="24"/>
                      </a:rPr>
                      <m:t>×</m:t>
                    </m:r>
                    <m:r>
                      <m:rPr>
                        <m:nor/>
                      </m:rPr>
                      <a:rPr lang="en-US" altLang="zh-CN" sz="2400" dirty="0">
                        <a:solidFill>
                          <a:srgbClr val="FF0000"/>
                        </a:solidFill>
                        <a:latin typeface="Times New Roman" pitchFamily="24"/>
                        <a:ea typeface="Times New Roman" pitchFamily="24"/>
                      </a:rPr>
                      <m:t>4</m:t>
                    </m:r>
                    <m:r>
                      <m:rPr>
                        <m:nor/>
                      </m:rPr>
                      <a:rPr lang="en-US" altLang="zh-CN" sz="2400" dirty="0">
                        <a:solidFill>
                          <a:srgbClr val="FF0000"/>
                        </a:solidFill>
                        <a:latin typeface="宋体" pitchFamily="24"/>
                        <a:ea typeface="宋体" pitchFamily="24"/>
                      </a:rPr>
                      <m:t>×</m:t>
                    </m:r>
                    <m:r>
                      <m:rPr>
                        <m:nor/>
                      </m:rPr>
                      <a:rPr lang="en-US" altLang="zh-CN" sz="2400" dirty="0">
                        <a:solidFill>
                          <a:srgbClr val="FF0000"/>
                        </a:solidFill>
                        <a:latin typeface="Times New Roman" pitchFamily="24"/>
                        <a:ea typeface="Times New Roman" pitchFamily="24"/>
                      </a:rPr>
                      <m:t>4</m:t>
                    </m:r>
                    <m:r>
                      <m:rPr>
                        <m:nor/>
                      </m:rPr>
                      <a:rPr lang="zh-CN" altLang="zh-CN" sz="2400" dirty="0">
                        <a:solidFill>
                          <a:srgbClr val="FF0000"/>
                        </a:solidFill>
                        <a:latin typeface="宋体" pitchFamily="24"/>
                        <a:ea typeface="宋体" pitchFamily="24"/>
                      </a:rPr>
                      <m:t>－</m:t>
                    </m:r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14.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40B3E654-73F1-883D-5717-A2A41DAEFC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0471" y="6071911"/>
                <a:ext cx="8208912" cy="726326"/>
              </a:xfrm>
              <a:prstGeom prst="rect">
                <a:avLst/>
              </a:prstGeom>
              <a:blipFill>
                <a:blip r:embed="rId5"/>
                <a:stretch>
                  <a:fillRect l="-1114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50" name="yt_shape_13550"/>
          <p:cNvSpPr txBox="1"/>
          <p:nvPr/>
        </p:nvSpPr>
        <p:spPr>
          <a:xfrm>
            <a:off x="540000" y="98072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如图，在平面直角坐标系中，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试用平移的知识求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点坐标，并求该四边形的面积，</a:t>
            </a:r>
          </a:p>
        </p:txBody>
      </p:sp>
      <p:sp>
        <p:nvSpPr>
          <p:cNvPr id="13554" name="yt_shape_13554"/>
          <p:cNvSpPr txBox="1"/>
          <p:nvPr/>
        </p:nvSpPr>
        <p:spPr>
          <a:xfrm>
            <a:off x="539881" y="443618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551" name="yt_shape_13551" title="H_180.5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31904" y="1973055"/>
            <a:ext cx="1728192" cy="2227067"/>
            <a:chOff x="0" y="0"/>
            <a:chExt cx="1779651" cy="2293380"/>
          </a:xfrm>
        </p:grpSpPr>
        <p:pic>
          <p:nvPicPr>
            <p:cNvPr id="2" name="yt_image_13551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79651" cy="18973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53" name="yt_shape_13553"/>
            <p:cNvSpPr txBox="1"/>
            <p:nvPr/>
          </p:nvSpPr>
          <p:spPr>
            <a:xfrm>
              <a:off x="356544" y="193338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3556"/>
              <p:cNvSpPr txBox="1"/>
              <p:nvPr/>
            </p:nvSpPr>
            <p:spPr>
              <a:xfrm>
                <a:off x="629892" y="4246928"/>
                <a:ext cx="10017166" cy="255941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解：把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点向左平移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个单位，再向下平移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个单位可得到原点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OA//BC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OC//AB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可由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向左平移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个单位，再向下平移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个单位得到，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向左平移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个单位，再向下平移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个单位，得到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的面积为：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7" name="yt_shape_135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892" y="4246928"/>
                <a:ext cx="10017166" cy="2559419"/>
              </a:xfrm>
              <a:prstGeom prst="rect">
                <a:avLst/>
              </a:prstGeom>
              <a:blipFill>
                <a:blip r:embed="rId3"/>
                <a:stretch>
                  <a:fillRect l="-1825" t="-2143" r="-912" b="-30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7174167A-54BF-052F-45ED-68634764F022}"/>
              </a:ext>
            </a:extLst>
          </p:cNvPr>
          <p:cNvSpPr txBox="1"/>
          <p:nvPr/>
        </p:nvSpPr>
        <p:spPr>
          <a:xfrm>
            <a:off x="539881" y="4200122"/>
            <a:ext cx="9806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解：把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点向左平移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个单位，再向下平移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个单位可得到原点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ED18652-35A4-822F-9DA5-1579FE29C0BC}"/>
              </a:ext>
            </a:extLst>
          </p:cNvPr>
          <p:cNvSpPr txBox="1"/>
          <p:nvPr/>
        </p:nvSpPr>
        <p:spPr>
          <a:xfrm>
            <a:off x="539881" y="4675610"/>
            <a:ext cx="3021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OA//BC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OC//AB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B5DD742-41E3-DB89-B141-F5333A1D277E}"/>
              </a:ext>
            </a:extLst>
          </p:cNvPr>
          <p:cNvSpPr txBox="1"/>
          <p:nvPr/>
        </p:nvSpPr>
        <p:spPr>
          <a:xfrm>
            <a:off x="539881" y="5151098"/>
            <a:ext cx="7985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可由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向左平移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个单位，再向下平移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个单位得到，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87AD6EF-3B3E-7CCC-1BAC-854E87DFA0D1}"/>
              </a:ext>
            </a:extLst>
          </p:cNvPr>
          <p:cNvSpPr txBox="1"/>
          <p:nvPr/>
        </p:nvSpPr>
        <p:spPr>
          <a:xfrm>
            <a:off x="539881" y="5626586"/>
            <a:ext cx="9789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向左平移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个单位，再向下平移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个单位，得到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0E55D7DC-0204-B77B-057F-7663580783B3}"/>
                  </a:ext>
                </a:extLst>
              </p:cNvPr>
              <p:cNvSpPr txBox="1"/>
              <p:nvPr/>
            </p:nvSpPr>
            <p:spPr>
              <a:xfrm>
                <a:off x="539881" y="6102074"/>
                <a:ext cx="1010037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四边形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OABC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的面积为：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0E55D7DC-0204-B77B-057F-7663580783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1" y="6102074"/>
                <a:ext cx="10100373" cy="726326"/>
              </a:xfrm>
              <a:prstGeom prst="rect">
                <a:avLst/>
              </a:prstGeom>
              <a:blipFill>
                <a:blip r:embed="rId4"/>
                <a:stretch>
                  <a:fillRect l="-966" r="-1027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58" name="yt_shape_13558"/>
          <p:cNvSpPr txBox="1"/>
          <p:nvPr/>
        </p:nvSpPr>
        <p:spPr>
          <a:xfrm>
            <a:off x="540000" y="1276065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【拓展训练】</a:t>
            </a:r>
          </a:p>
        </p:txBody>
      </p:sp>
      <p:sp>
        <p:nvSpPr>
          <p:cNvPr id="13559" name="yt_shape_13559"/>
          <p:cNvSpPr txBox="1"/>
          <p:nvPr/>
        </p:nvSpPr>
        <p:spPr>
          <a:xfrm>
            <a:off x="540119" y="175536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北海市中考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如图，在直角坐标平面内，已知点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的对称点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563" name="yt_shape_13563"/>
          <p:cNvSpPr txBox="1"/>
          <p:nvPr/>
        </p:nvSpPr>
        <p:spPr>
          <a:xfrm>
            <a:off x="540000" y="513997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560" name="yt_shape_13560" title="H_175.0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055925" y="2917465"/>
            <a:ext cx="2599182" cy="2222514"/>
            <a:chOff x="0" y="0"/>
            <a:chExt cx="2599182" cy="2222514"/>
          </a:xfrm>
        </p:grpSpPr>
        <p:pic>
          <p:nvPicPr>
            <p:cNvPr id="2" name="yt_image_13560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599182" cy="18265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62" name="yt_shape_13562"/>
            <p:cNvSpPr txBox="1"/>
            <p:nvPr/>
          </p:nvSpPr>
          <p:spPr>
            <a:xfrm>
              <a:off x="766310" y="186251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3564" name="yt_shape_13564"/>
          <p:cNvSpPr txBox="1"/>
          <p:nvPr/>
        </p:nvSpPr>
        <p:spPr>
          <a:xfrm>
            <a:off x="767408" y="2917465"/>
            <a:ext cx="28212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的坐标；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4DBF4EB-BBFC-3FD8-7302-5D6B55F2F3B3}"/>
              </a:ext>
            </a:extLst>
          </p:cNvPr>
          <p:cNvSpPr txBox="1"/>
          <p:nvPr/>
        </p:nvSpPr>
        <p:spPr>
          <a:xfrm>
            <a:off x="523625" y="3475994"/>
            <a:ext cx="5885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5A58984-DC4E-6087-2F75-3C0460473DC0}"/>
              </a:ext>
            </a:extLst>
          </p:cNvPr>
          <p:cNvSpPr txBox="1"/>
          <p:nvPr/>
        </p:nvSpPr>
        <p:spPr>
          <a:xfrm>
            <a:off x="523625" y="3951482"/>
            <a:ext cx="13897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011294C-B3F8-AA24-A5E7-A619649CC908}"/>
              </a:ext>
            </a:extLst>
          </p:cNvPr>
          <p:cNvSpPr txBox="1"/>
          <p:nvPr/>
        </p:nvSpPr>
        <p:spPr>
          <a:xfrm>
            <a:off x="523625" y="4426970"/>
            <a:ext cx="4412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关于点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的对称点，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D0DB88C-74C4-8C9A-71E0-C25655A42CC5}"/>
              </a:ext>
            </a:extLst>
          </p:cNvPr>
          <p:cNvSpPr txBox="1"/>
          <p:nvPr/>
        </p:nvSpPr>
        <p:spPr>
          <a:xfrm>
            <a:off x="523625" y="4902458"/>
            <a:ext cx="57156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，则点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65" name="yt_shape_13565"/>
          <p:cNvSpPr txBox="1"/>
          <p:nvPr/>
        </p:nvSpPr>
        <p:spPr>
          <a:xfrm>
            <a:off x="540119" y="137610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轴上，过点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的对称点是点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，那么当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时，求点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566" name="yt_shape_13566"/>
          <p:cNvSpPr txBox="1"/>
          <p:nvPr/>
        </p:nvSpPr>
        <p:spPr>
          <a:xfrm>
            <a:off x="540000" y="2335541"/>
            <a:ext cx="5761193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关于点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的对称点，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，则点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的坐标为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；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567" name="yt_shape_13567"/>
              <p:cNvSpPr txBox="1"/>
              <p:nvPr/>
            </p:nvSpPr>
            <p:spPr>
              <a:xfrm>
                <a:off x="496118" y="2410583"/>
                <a:ext cx="7223131" cy="1586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如图，由题意知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3567" name="yt_shape_135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118" y="2410583"/>
                <a:ext cx="7223131" cy="1586653"/>
              </a:xfrm>
              <a:prstGeom prst="rect">
                <a:avLst/>
              </a:prstGeom>
              <a:blipFill>
                <a:blip r:embed="rId2"/>
                <a:stretch>
                  <a:fillRect l="-2532" r="-253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9FB55DE-3E3A-89FF-39DE-2D40F77198DE}"/>
                  </a:ext>
                </a:extLst>
              </p:cNvPr>
              <p:cNvSpPr txBox="1"/>
              <p:nvPr/>
            </p:nvSpPr>
            <p:spPr>
              <a:xfrm>
                <a:off x="406107" y="2363777"/>
                <a:ext cx="723176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如图，由题意知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9FB55DE-3E3A-89FF-39DE-2D40F77198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107" y="2363777"/>
                <a:ext cx="7231762" cy="765061"/>
              </a:xfrm>
              <a:prstGeom prst="rect">
                <a:avLst/>
              </a:prstGeom>
              <a:blipFill>
                <a:blip r:embed="rId3"/>
                <a:stretch>
                  <a:fillRect l="-1349" r="-1349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AE8D9728-0504-29CE-8D94-E74003C8384F}"/>
              </a:ext>
            </a:extLst>
          </p:cNvPr>
          <p:cNvSpPr txBox="1"/>
          <p:nvPr/>
        </p:nvSpPr>
        <p:spPr>
          <a:xfrm>
            <a:off x="406107" y="3035226"/>
            <a:ext cx="312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2A0ACEB-1CB5-30FC-EFE5-1E400CD1799C}"/>
              </a:ext>
            </a:extLst>
          </p:cNvPr>
          <p:cNvSpPr txBox="1"/>
          <p:nvPr/>
        </p:nvSpPr>
        <p:spPr>
          <a:xfrm>
            <a:off x="406107" y="3510714"/>
            <a:ext cx="5318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12" name="yt_shape_13560" title="H_175.0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052936" y="2564904"/>
            <a:ext cx="2599182" cy="2222514"/>
            <a:chOff x="0" y="0"/>
            <a:chExt cx="2599182" cy="2222514"/>
          </a:xfrm>
        </p:grpSpPr>
        <p:pic>
          <p:nvPicPr>
            <p:cNvPr id="13" name="yt_image_13560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599182" cy="18265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yt_shape_13562"/>
            <p:cNvSpPr txBox="1"/>
            <p:nvPr/>
          </p:nvSpPr>
          <p:spPr>
            <a:xfrm>
              <a:off x="766310" y="186251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903</Words>
  <Application>Microsoft Office PowerPoint</Application>
  <PresentationFormat>宽屏</PresentationFormat>
  <Paragraphs>61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44</cp:revision>
  <dcterms:created xsi:type="dcterms:W3CDTF">2023-05-05T05:33:04Z</dcterms:created>
  <dcterms:modified xsi:type="dcterms:W3CDTF">2023-11-02T00:47:32Z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