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1" r:id="rId7"/>
    <p:sldId id="372" r:id="rId8"/>
    <p:sldId id="374" r:id="rId9"/>
    <p:sldId id="376" r:id="rId10"/>
    <p:sldId id="378" r:id="rId11"/>
    <p:sldId id="379" r:id="rId12"/>
    <p:sldId id="380" r:id="rId13"/>
    <p:sldId id="381" r:id="rId14"/>
    <p:sldId id="383" r:id="rId15"/>
    <p:sldId id="384" r:id="rId16"/>
    <p:sldId id="385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292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8" name="yt_shape_10798"/>
          <p:cNvSpPr txBox="1"/>
          <p:nvPr/>
        </p:nvSpPr>
        <p:spPr>
          <a:xfrm>
            <a:off x="623392" y="125071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97" name="yt_image_10797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125071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0" name="yt_shape_10800"/>
          <p:cNvSpPr txBox="1"/>
          <p:nvPr/>
        </p:nvSpPr>
        <p:spPr>
          <a:xfrm>
            <a:off x="623392" y="1948300"/>
            <a:ext cx="1046440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三角形的三个内角平分线相交于一点，这一点到三角形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三边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到三角形三条边距离相等的点是三角形的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三个内角平分线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A849C4-86BB-27EE-DF40-24EEADCBF75A}"/>
              </a:ext>
            </a:extLst>
          </p:cNvPr>
          <p:cNvSpPr txBox="1"/>
          <p:nvPr/>
        </p:nvSpPr>
        <p:spPr>
          <a:xfrm>
            <a:off x="8381981" y="19014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BEFBF6-4D17-95D8-399C-258792800E3D}"/>
              </a:ext>
            </a:extLst>
          </p:cNvPr>
          <p:cNvSpPr txBox="1"/>
          <p:nvPr/>
        </p:nvSpPr>
        <p:spPr>
          <a:xfrm>
            <a:off x="6553181" y="2376983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三个内角平分线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9" name="yt_shape_10859"/>
          <p:cNvSpPr txBox="1"/>
          <p:nvPr/>
        </p:nvSpPr>
        <p:spPr>
          <a:xfrm>
            <a:off x="551384" y="1245834"/>
            <a:ext cx="69666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玉高附中单元卷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中：</a:t>
            </a:r>
          </a:p>
        </p:txBody>
      </p:sp>
      <p:sp>
        <p:nvSpPr>
          <p:cNvPr id="10863" name="yt_shape_10863"/>
          <p:cNvSpPr txBox="1"/>
          <p:nvPr/>
        </p:nvSpPr>
        <p:spPr>
          <a:xfrm>
            <a:off x="551384" y="373467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60" name="yt_shape_10860" title="H_142.26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155056" y="1923764"/>
            <a:ext cx="2057400" cy="1806787"/>
            <a:chOff x="0" y="0"/>
            <a:chExt cx="2057400" cy="1806787"/>
          </a:xfrm>
        </p:grpSpPr>
        <p:pic>
          <p:nvPicPr>
            <p:cNvPr id="2" name="yt_image_1086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7400" cy="14107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62" name="yt_shape_10862"/>
            <p:cNvSpPr txBox="1"/>
            <p:nvPr/>
          </p:nvSpPr>
          <p:spPr>
            <a:xfrm>
              <a:off x="495419" y="14467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864" name="yt_shape_10864"/>
          <p:cNvSpPr txBox="1"/>
          <p:nvPr/>
        </p:nvSpPr>
        <p:spPr>
          <a:xfrm>
            <a:off x="551503" y="41081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的垂线，并在这条垂线上通过作图找出点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两边的距离都相等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要求：用尺规作图，保留作图痕迹，不必写作法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pic>
        <p:nvPicPr>
          <p:cNvPr id="8" name="yt_image_10867" title="H_110.9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8332" y="2186573"/>
            <a:ext cx="2433447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6DB5821-19A2-C3AE-74ED-14AEFA51E173}"/>
              </a:ext>
            </a:extLst>
          </p:cNvPr>
          <p:cNvSpPr txBox="1"/>
          <p:nvPr/>
        </p:nvSpPr>
        <p:spPr>
          <a:xfrm>
            <a:off x="551384" y="5067552"/>
            <a:ext cx="6826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为所作的垂线，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为所作的点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865"/>
          <p:cNvSpPr txBox="1"/>
          <p:nvPr/>
        </p:nvSpPr>
        <p:spPr>
          <a:xfrm>
            <a:off x="520968" y="5687111"/>
            <a:ext cx="671177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为所作的垂线，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为所作的点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63E773C-E427-007D-0D91-0C61AA20E82E}"/>
              </a:ext>
            </a:extLst>
          </p:cNvPr>
          <p:cNvSpPr txBox="1"/>
          <p:nvPr/>
        </p:nvSpPr>
        <p:spPr>
          <a:xfrm>
            <a:off x="5225207" y="564030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1" name="yt_shape_10871"/>
          <p:cNvSpPr txBox="1"/>
          <p:nvPr/>
        </p:nvSpPr>
        <p:spPr>
          <a:xfrm>
            <a:off x="3359696" y="1219014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870" name="yt_image_1087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9696" y="1268413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3" name="yt_shape_10873"/>
          <p:cNvSpPr txBox="1"/>
          <p:nvPr/>
        </p:nvSpPr>
        <p:spPr>
          <a:xfrm>
            <a:off x="4238606" y="1697439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与角平分线有关的面积问题</a:t>
            </a:r>
          </a:p>
        </p:txBody>
      </p:sp>
      <p:sp>
        <p:nvSpPr>
          <p:cNvPr id="10874" name="yt_shape_10874"/>
          <p:cNvSpPr txBox="1"/>
          <p:nvPr/>
        </p:nvSpPr>
        <p:spPr>
          <a:xfrm>
            <a:off x="1332412" y="2176647"/>
            <a:ext cx="9527175" cy="406032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just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模型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是它的角平分线，则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just" eaLnBrk="1" latinLnBrk="0" hangingPunct="0">
              <a:lnSpc>
                <a:spcPct val="100000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just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just" eaLnBrk="1" latinLnBrk="0" hangingPunct="0">
              <a:lnSpc>
                <a:spcPct val="100000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just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just" eaLnBrk="1" latinLnBrk="0" hangingPunct="0">
              <a:lnSpc>
                <a:spcPct val="100000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just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just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模型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2]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当点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在角平分线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上的任何位置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不与点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重合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，都有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0875" name="yt_image_1087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9292" y="2894632"/>
            <a:ext cx="4131945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8" name="yt_shape_10878"/>
          <p:cNvSpPr txBox="1"/>
          <p:nvPr/>
        </p:nvSpPr>
        <p:spPr>
          <a:xfrm>
            <a:off x="539881" y="1244923"/>
            <a:ext cx="1436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</p:txBody>
      </p:sp>
      <p:sp>
        <p:nvSpPr>
          <p:cNvPr id="10879" name="yt_shape_10879"/>
          <p:cNvSpPr txBox="1"/>
          <p:nvPr/>
        </p:nvSpPr>
        <p:spPr>
          <a:xfrm>
            <a:off x="540000" y="17242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，其三条角平分线的交点为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883" name="yt_shape_10883"/>
          <p:cNvSpPr txBox="1"/>
          <p:nvPr/>
        </p:nvSpPr>
        <p:spPr>
          <a:xfrm>
            <a:off x="539881" y="46483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80" name="yt_shape_10880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21520" y="3099573"/>
            <a:ext cx="3348959" cy="2134936"/>
            <a:chOff x="0" y="0"/>
            <a:chExt cx="2763774" cy="1761885"/>
          </a:xfrm>
        </p:grpSpPr>
        <p:pic>
          <p:nvPicPr>
            <p:cNvPr id="2" name="yt_image_1088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63774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82" name="yt_shape_10882"/>
            <p:cNvSpPr txBox="1"/>
            <p:nvPr/>
          </p:nvSpPr>
          <p:spPr>
            <a:xfrm>
              <a:off x="772423" y="140188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8916933-E6C2-191E-C25A-50C7A9FE9B21}"/>
              </a:ext>
            </a:extLst>
          </p:cNvPr>
          <p:cNvSpPr txBox="1"/>
          <p:nvPr/>
        </p:nvSpPr>
        <p:spPr>
          <a:xfrm>
            <a:off x="6293577" y="2152908"/>
            <a:ext cx="155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4" name="yt_shape_10884"/>
          <p:cNvSpPr txBox="1"/>
          <p:nvPr/>
        </p:nvSpPr>
        <p:spPr>
          <a:xfrm>
            <a:off x="540000" y="12957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888" name="yt_shape_10888"/>
          <p:cNvSpPr txBox="1"/>
          <p:nvPr/>
        </p:nvSpPr>
        <p:spPr>
          <a:xfrm>
            <a:off x="539881" y="40712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85" name="yt_shape_10885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99933" y="2564904"/>
            <a:ext cx="2792134" cy="1986379"/>
            <a:chOff x="0" y="0"/>
            <a:chExt cx="2267712" cy="1613295"/>
          </a:xfrm>
        </p:grpSpPr>
        <p:pic>
          <p:nvPicPr>
            <p:cNvPr id="2" name="yt_image_1088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67712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87" name="yt_shape_10887"/>
            <p:cNvSpPr txBox="1"/>
            <p:nvPr/>
          </p:nvSpPr>
          <p:spPr>
            <a:xfrm>
              <a:off x="524392" y="125329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48F226-2E09-DA75-FC22-6C4F608976D3}"/>
              </a:ext>
            </a:extLst>
          </p:cNvPr>
          <p:cNvSpPr txBox="1"/>
          <p:nvPr/>
        </p:nvSpPr>
        <p:spPr>
          <a:xfrm>
            <a:off x="2820127" y="172442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9" name="yt_shape_10889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893" name="yt_shape_10893"/>
          <p:cNvSpPr txBox="1"/>
          <p:nvPr/>
        </p:nvSpPr>
        <p:spPr>
          <a:xfrm>
            <a:off x="539881" y="44393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90" name="yt_shape_10890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8730" y="2643760"/>
            <a:ext cx="2054539" cy="2381770"/>
            <a:chOff x="0" y="0"/>
            <a:chExt cx="1732788" cy="2008773"/>
          </a:xfrm>
        </p:grpSpPr>
        <p:pic>
          <p:nvPicPr>
            <p:cNvPr id="2" name="yt_image_1089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2788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92" name="yt_shape_10892"/>
            <p:cNvSpPr txBox="1"/>
            <p:nvPr/>
          </p:nvSpPr>
          <p:spPr>
            <a:xfrm>
              <a:off x="256930" y="164877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24FCE38-74E9-098F-E018-0E4DBBF71BE7}"/>
              </a:ext>
            </a:extLst>
          </p:cNvPr>
          <p:cNvSpPr txBox="1"/>
          <p:nvPr/>
        </p:nvSpPr>
        <p:spPr>
          <a:xfrm>
            <a:off x="6609488" y="169709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4" name="yt_shape_10894"/>
          <p:cNvSpPr txBox="1"/>
          <p:nvPr/>
        </p:nvSpPr>
        <p:spPr>
          <a:xfrm>
            <a:off x="540000" y="12397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的内角平分线的交点，已知点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898" name="yt_shape_10898"/>
          <p:cNvSpPr txBox="1"/>
          <p:nvPr/>
        </p:nvSpPr>
        <p:spPr>
          <a:xfrm>
            <a:off x="539881" y="444835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95" name="yt_shape_10895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8685" y="2420888"/>
            <a:ext cx="1914629" cy="2569760"/>
            <a:chOff x="0" y="0"/>
            <a:chExt cx="1524762" cy="2046492"/>
          </a:xfrm>
        </p:grpSpPr>
        <p:pic>
          <p:nvPicPr>
            <p:cNvPr id="2" name="yt_image_1089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4762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97" name="yt_shape_10897"/>
            <p:cNvSpPr txBox="1"/>
            <p:nvPr/>
          </p:nvSpPr>
          <p:spPr>
            <a:xfrm>
              <a:off x="152917" y="16864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49F0545-59C6-85EF-88BA-3B729DCBF098}"/>
              </a:ext>
            </a:extLst>
          </p:cNvPr>
          <p:cNvSpPr txBox="1"/>
          <p:nvPr/>
        </p:nvSpPr>
        <p:spPr>
          <a:xfrm>
            <a:off x="4377464" y="166840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" name="yt_shape_10803"/>
          <p:cNvSpPr txBox="1"/>
          <p:nvPr/>
        </p:nvSpPr>
        <p:spPr>
          <a:xfrm>
            <a:off x="539881" y="1074010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02" name="yt_image_10802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7401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5" name="yt_shape_10805"/>
          <p:cNvSpPr txBox="1"/>
          <p:nvPr/>
        </p:nvSpPr>
        <p:spPr>
          <a:xfrm>
            <a:off x="539881" y="1777307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角平分线性质和判定的综合运用</a:t>
            </a:r>
          </a:p>
        </p:txBody>
      </p:sp>
      <p:sp>
        <p:nvSpPr>
          <p:cNvPr id="10806" name="yt_shape_10806"/>
          <p:cNvSpPr txBox="1"/>
          <p:nvPr/>
        </p:nvSpPr>
        <p:spPr>
          <a:xfrm>
            <a:off x="540000" y="227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邵阳实验中学月考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上求一点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，使它到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的距离相等，则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0" name="yt_table_1081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292482"/>
              </p:ext>
            </p:extLst>
          </p:nvPr>
        </p:nvGraphicFramePr>
        <p:xfrm>
          <a:off x="539881" y="3236307"/>
          <a:ext cx="4741863" cy="1901952"/>
        </p:xfrm>
        <a:graphic>
          <a:graphicData uri="http://schemas.openxmlformats.org/drawingml/2006/table">
            <a:tbl>
              <a:tblPr/>
              <a:tblGrid>
                <a:gridCol w="4741863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</a:tbl>
          </a:graphicData>
        </a:graphic>
      </p:graphicFrame>
      <p:grpSp>
        <p:nvGrpSpPr>
          <p:cNvPr id="10807" name="yt_shape_10807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4688" y="3236307"/>
            <a:ext cx="1895094" cy="1838466"/>
            <a:chOff x="0" y="0"/>
            <a:chExt cx="1895094" cy="1838466"/>
          </a:xfrm>
        </p:grpSpPr>
        <p:pic>
          <p:nvPicPr>
            <p:cNvPr id="2" name="yt_image_1080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5094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09" name="yt_shape_10809"/>
            <p:cNvSpPr txBox="1"/>
            <p:nvPr/>
          </p:nvSpPr>
          <p:spPr>
            <a:xfrm>
              <a:off x="414266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49738">
            <a:extLst>
              <a:ext uri="{FF2B5EF4-FFF2-40B4-BE49-F238E27FC236}">
                <a16:creationId xmlns:a16="http://schemas.microsoft.com/office/drawing/2014/main" id="{BF726C17-EAFB-2155-6393-8DF441CD04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81663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BD98714-35E2-566D-1B74-CEE0A461CA5C}"/>
              </a:ext>
            </a:extLst>
          </p:cNvPr>
          <p:cNvSpPr txBox="1"/>
          <p:nvPr/>
        </p:nvSpPr>
        <p:spPr>
          <a:xfrm>
            <a:off x="1669189" y="270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2" name="yt_shape_10812"/>
          <p:cNvSpPr txBox="1"/>
          <p:nvPr/>
        </p:nvSpPr>
        <p:spPr>
          <a:xfrm>
            <a:off x="540000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的三条角平分线的交点，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分别是垂足，且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到三边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的距离分别等于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6" name="yt_table_1081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803759"/>
              </p:ext>
            </p:extLst>
          </p:nvPr>
        </p:nvGraphicFramePr>
        <p:xfrm>
          <a:off x="539881" y="2636318"/>
          <a:ext cx="7056756" cy="950976"/>
        </p:xfrm>
        <a:graphic>
          <a:graphicData uri="http://schemas.openxmlformats.org/drawingml/2006/table">
            <a:tbl>
              <a:tblPr/>
              <a:tblGrid>
                <a:gridCol w="3994468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3062288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</a:tbl>
          </a:graphicData>
        </a:graphic>
      </p:graphicFrame>
      <p:grpSp>
        <p:nvGrpSpPr>
          <p:cNvPr id="10813" name="yt_shape_10813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14730" y="2636318"/>
            <a:ext cx="2335149" cy="1873834"/>
            <a:chOff x="0" y="0"/>
            <a:chExt cx="2335149" cy="1873834"/>
          </a:xfrm>
        </p:grpSpPr>
        <p:pic>
          <p:nvPicPr>
            <p:cNvPr id="2" name="yt_image_1081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35149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15" name="yt_shape_10815"/>
            <p:cNvSpPr txBox="1"/>
            <p:nvPr/>
          </p:nvSpPr>
          <p:spPr>
            <a:xfrm>
              <a:off x="634293" y="144531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0DAEF8B-A99A-A998-48CC-EF69DBB1BFDF}"/>
              </a:ext>
            </a:extLst>
          </p:cNvPr>
          <p:cNvSpPr txBox="1"/>
          <p:nvPr/>
        </p:nvSpPr>
        <p:spPr>
          <a:xfrm>
            <a:off x="8219213" y="21009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8" name="yt_shape_10818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p:sp>
        <p:nvSpPr>
          <p:cNvPr id="10822" name="yt_shape_10822"/>
          <p:cNvSpPr txBox="1"/>
          <p:nvPr/>
        </p:nvSpPr>
        <p:spPr>
          <a:xfrm>
            <a:off x="539881" y="41262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19" name="yt_shape_10819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7017" y="2634345"/>
            <a:ext cx="1997964" cy="1695591"/>
            <a:chOff x="0" y="0"/>
            <a:chExt cx="1997964" cy="1695591"/>
          </a:xfrm>
        </p:grpSpPr>
        <p:pic>
          <p:nvPicPr>
            <p:cNvPr id="2" name="yt_image_1081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7964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21" name="yt_shape_10821"/>
            <p:cNvSpPr txBox="1"/>
            <p:nvPr/>
          </p:nvSpPr>
          <p:spPr>
            <a:xfrm>
              <a:off x="465701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D398BAB-B156-8126-4BF1-878CC63E411B}"/>
              </a:ext>
            </a:extLst>
          </p:cNvPr>
          <p:cNvSpPr txBox="1"/>
          <p:nvPr/>
        </p:nvSpPr>
        <p:spPr>
          <a:xfrm>
            <a:off x="4817202" y="169709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" name="yt_shape_10823"/>
          <p:cNvSpPr txBox="1"/>
          <p:nvPr/>
        </p:nvSpPr>
        <p:spPr>
          <a:xfrm>
            <a:off x="540000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分别是垂足，求证：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827" name="yt_shape_10827"/>
          <p:cNvSpPr txBox="1"/>
          <p:nvPr/>
        </p:nvSpPr>
        <p:spPr>
          <a:xfrm>
            <a:off x="539881" y="423393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24" name="yt_shape_10824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6466" y="2376204"/>
            <a:ext cx="1655064" cy="2019060"/>
            <a:chOff x="0" y="0"/>
            <a:chExt cx="1655064" cy="2019060"/>
          </a:xfrm>
        </p:grpSpPr>
        <p:pic>
          <p:nvPicPr>
            <p:cNvPr id="2" name="yt_image_10824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5064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26" name="yt_shape_10826"/>
            <p:cNvSpPr txBox="1"/>
            <p:nvPr/>
          </p:nvSpPr>
          <p:spPr>
            <a:xfrm>
              <a:off x="294251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828"/>
              <p:cNvSpPr txBox="1"/>
              <p:nvPr/>
            </p:nvSpPr>
            <p:spPr>
              <a:xfrm>
                <a:off x="497379" y="2002509"/>
                <a:ext cx="4376198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8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002509"/>
                <a:ext cx="4376198" cy="5322291"/>
              </a:xfrm>
              <a:prstGeom prst="rect">
                <a:avLst/>
              </a:prstGeom>
              <a:blipFill>
                <a:blip r:embed="rId3"/>
                <a:stretch>
                  <a:fillRect l="-4324" t="-915" r="-3487" b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A0048C4-999B-A567-74F9-15F8EC44F92F}"/>
              </a:ext>
            </a:extLst>
          </p:cNvPr>
          <p:cNvSpPr txBox="1"/>
          <p:nvPr/>
        </p:nvSpPr>
        <p:spPr>
          <a:xfrm>
            <a:off x="407368" y="1955703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D7F26D-235D-C62F-D4AF-7F3EE880B80B}"/>
              </a:ext>
            </a:extLst>
          </p:cNvPr>
          <p:cNvSpPr txBox="1"/>
          <p:nvPr/>
        </p:nvSpPr>
        <p:spPr>
          <a:xfrm>
            <a:off x="407368" y="2332912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070BC9-5926-A427-12FB-B611CD5A2334}"/>
              </a:ext>
            </a:extLst>
          </p:cNvPr>
          <p:cNvSpPr txBox="1"/>
          <p:nvPr/>
        </p:nvSpPr>
        <p:spPr>
          <a:xfrm>
            <a:off x="407368" y="2754009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D8561E6-C87A-BAFA-8423-90A1117ADE94}"/>
                  </a:ext>
                </a:extLst>
              </p:cNvPr>
              <p:cNvSpPr txBox="1"/>
              <p:nvPr/>
            </p:nvSpPr>
            <p:spPr>
              <a:xfrm>
                <a:off x="449627" y="2859873"/>
                <a:ext cx="256959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D8561E6-C87A-BAFA-8423-90A1117AD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27" y="2859873"/>
                <a:ext cx="2569592" cy="1611643"/>
              </a:xfrm>
              <a:prstGeom prst="rect">
                <a:avLst/>
              </a:prstGeom>
              <a:blipFill>
                <a:blip r:embed="rId4"/>
                <a:stretch>
                  <a:fillRect l="-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E3443E7-FB9C-A971-4F54-FB2B591BCB25}"/>
              </a:ext>
            </a:extLst>
          </p:cNvPr>
          <p:cNvSpPr txBox="1"/>
          <p:nvPr/>
        </p:nvSpPr>
        <p:spPr>
          <a:xfrm>
            <a:off x="407368" y="4379104"/>
            <a:ext cx="384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5A980A-1268-6299-AD26-E7AF899659DE}"/>
              </a:ext>
            </a:extLst>
          </p:cNvPr>
          <p:cNvSpPr txBox="1"/>
          <p:nvPr/>
        </p:nvSpPr>
        <p:spPr>
          <a:xfrm>
            <a:off x="395811" y="4853392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CEFB265-0EB6-5182-4EE5-8D3A49D5FD1D}"/>
              </a:ext>
            </a:extLst>
          </p:cNvPr>
          <p:cNvSpPr txBox="1"/>
          <p:nvPr/>
        </p:nvSpPr>
        <p:spPr>
          <a:xfrm>
            <a:off x="419687" y="5330080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83C43BD-609D-6FC6-81CC-6FE0D81E7378}"/>
              </a:ext>
            </a:extLst>
          </p:cNvPr>
          <p:cNvSpPr txBox="1"/>
          <p:nvPr/>
        </p:nvSpPr>
        <p:spPr>
          <a:xfrm>
            <a:off x="395811" y="5821099"/>
            <a:ext cx="336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14C725-FF10-90E6-0A32-8C7A16223C24}"/>
              </a:ext>
            </a:extLst>
          </p:cNvPr>
          <p:cNvSpPr txBox="1"/>
          <p:nvPr/>
        </p:nvSpPr>
        <p:spPr>
          <a:xfrm>
            <a:off x="407368" y="6295387"/>
            <a:ext cx="1694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0" name="yt_shape_10830"/>
          <p:cNvSpPr txBox="1"/>
          <p:nvPr/>
        </p:nvSpPr>
        <p:spPr>
          <a:xfrm>
            <a:off x="540119" y="1245887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角平分线尺规作图</a:t>
            </a:r>
          </a:p>
        </p:txBody>
      </p:sp>
      <p:sp>
        <p:nvSpPr>
          <p:cNvPr id="10831" name="yt_shape_10831"/>
          <p:cNvSpPr txBox="1"/>
          <p:nvPr/>
        </p:nvSpPr>
        <p:spPr>
          <a:xfrm>
            <a:off x="540119" y="17454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如图所示，七年级和八年级有两个班的学生在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处参加植树活动，要在道路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的交叉区域内设一个茶水供应点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两条道路的距离相等，而且要使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，请你用尺规作图的方法找出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不写作法，但保留作图痕迹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834" name="yt_shape_10834"/>
          <p:cNvSpPr txBox="1"/>
          <p:nvPr/>
        </p:nvSpPr>
        <p:spPr>
          <a:xfrm>
            <a:off x="540119" y="3337382"/>
            <a:ext cx="3979744" cy="151285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00" b="0" i="0" u="none" spc="-840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00" b="0" i="0" u="none" spc="14752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7050" b="0" i="0" u="none" spc="12419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0832" name="yt_image_10832" title="H_131.9421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7568" y="3744663"/>
            <a:ext cx="2139696" cy="167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33" name="yt_image_10833" title="H_110.9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5223" y="4080671"/>
            <a:ext cx="1799082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6" name="yt_shape_10836"/>
          <p:cNvSpPr txBox="1"/>
          <p:nvPr/>
        </p:nvSpPr>
        <p:spPr>
          <a:xfrm>
            <a:off x="1606285" y="5363488"/>
            <a:ext cx="334226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3" name="yt_shape_1698822149987" title="H_28.801733">
            <a:extLst>
              <a:ext uri="{FF2B5EF4-FFF2-40B4-BE49-F238E27FC236}">
                <a16:creationId xmlns:a16="http://schemas.microsoft.com/office/drawing/2014/main" id="{81B6B0A6-BD73-4AEC-44C2-0C8540139D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8521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AB687F-0A35-D631-45D3-508981E40146}"/>
              </a:ext>
            </a:extLst>
          </p:cNvPr>
          <p:cNvSpPr txBox="1"/>
          <p:nvPr/>
        </p:nvSpPr>
        <p:spPr>
          <a:xfrm>
            <a:off x="462556" y="3177171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8" name="yt_shape_10838"/>
          <p:cNvSpPr txBox="1"/>
          <p:nvPr/>
        </p:nvSpPr>
        <p:spPr>
          <a:xfrm>
            <a:off x="539881" y="1149497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考虑问题不全而出错</a:t>
            </a:r>
          </a:p>
        </p:txBody>
      </p:sp>
      <p:sp>
        <p:nvSpPr>
          <p:cNvPr id="10839" name="yt_shape_10839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表示三条相互交叉的公路，现要建一个货物中转站，要求它到三条公路的距离相等，则可供选择的地址有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43" name="yt_table_108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90199"/>
              </p:ext>
            </p:extLst>
          </p:nvPr>
        </p:nvGraphicFramePr>
        <p:xfrm>
          <a:off x="539881" y="2588235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</a:tbl>
          </a:graphicData>
        </a:graphic>
      </p:graphicFrame>
      <p:grpSp>
        <p:nvGrpSpPr>
          <p:cNvPr id="10840" name="yt_shape_10840_skip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2537447"/>
            <a:ext cx="1881268" cy="2143122"/>
            <a:chOff x="0" y="0"/>
            <a:chExt cx="1416177" cy="1613295"/>
          </a:xfrm>
        </p:grpSpPr>
        <p:pic>
          <p:nvPicPr>
            <p:cNvPr id="2" name="yt_image_1084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6177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42" name="yt_shape_10842"/>
            <p:cNvSpPr txBox="1"/>
            <p:nvPr/>
          </p:nvSpPr>
          <p:spPr>
            <a:xfrm>
              <a:off x="174807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57EA842-BC73-D672-E294-76E87714DCE8}"/>
              </a:ext>
            </a:extLst>
          </p:cNvPr>
          <p:cNvSpPr txBox="1"/>
          <p:nvPr/>
        </p:nvSpPr>
        <p:spPr>
          <a:xfrm>
            <a:off x="7155588" y="20574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6" name="yt_shape_10846"/>
          <p:cNvSpPr txBox="1"/>
          <p:nvPr/>
        </p:nvSpPr>
        <p:spPr>
          <a:xfrm>
            <a:off x="539881" y="108666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45" name="yt_image_1084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8" name="yt_shape_10848"/>
          <p:cNvSpPr txBox="1"/>
          <p:nvPr/>
        </p:nvSpPr>
        <p:spPr>
          <a:xfrm>
            <a:off x="540000" y="1772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西大附中月考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52" name="yt_table_1085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183069"/>
              </p:ext>
            </p:extLst>
          </p:nvPr>
        </p:nvGraphicFramePr>
        <p:xfrm>
          <a:off x="539881" y="2732251"/>
          <a:ext cx="4097338" cy="1901952"/>
        </p:xfrm>
        <a:graphic>
          <a:graphicData uri="http://schemas.openxmlformats.org/drawingml/2006/table">
            <a:tbl>
              <a:tblPr/>
              <a:tblGrid>
                <a:gridCol w="4097338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的平分线上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</a:tbl>
          </a:graphicData>
        </a:graphic>
      </p:graphicFrame>
      <p:grpSp>
        <p:nvGrpSpPr>
          <p:cNvPr id="10849" name="yt_shape_10849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732250"/>
            <a:ext cx="2025324" cy="2144953"/>
            <a:chOff x="0" y="0"/>
            <a:chExt cx="1595628" cy="1689876"/>
          </a:xfrm>
        </p:grpSpPr>
        <p:pic>
          <p:nvPicPr>
            <p:cNvPr id="2" name="yt_image_1084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562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51" name="yt_shape_10851"/>
            <p:cNvSpPr txBox="1"/>
            <p:nvPr/>
          </p:nvSpPr>
          <p:spPr>
            <a:xfrm>
              <a:off x="264533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57775F-D394-FC62-0494-1A46C766A580}"/>
              </a:ext>
            </a:extLst>
          </p:cNvPr>
          <p:cNvSpPr txBox="1"/>
          <p:nvPr/>
        </p:nvSpPr>
        <p:spPr>
          <a:xfrm>
            <a:off x="6132033" y="22014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" name="yt_shape_10854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内一点，且点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858" name="yt_shape_10858"/>
          <p:cNvSpPr txBox="1"/>
          <p:nvPr/>
        </p:nvSpPr>
        <p:spPr>
          <a:xfrm>
            <a:off x="539881" y="433419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55" name="yt_shape_10855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0755" y="2348880"/>
            <a:ext cx="2380665" cy="2488948"/>
            <a:chOff x="0" y="0"/>
            <a:chExt cx="1820799" cy="1903617"/>
          </a:xfrm>
        </p:grpSpPr>
        <p:pic>
          <p:nvPicPr>
            <p:cNvPr id="2" name="yt_image_1085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0799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57" name="yt_shape_10857"/>
            <p:cNvSpPr txBox="1"/>
            <p:nvPr/>
          </p:nvSpPr>
          <p:spPr>
            <a:xfrm>
              <a:off x="377118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3629A9D-F502-E2AD-BE9A-BA5D7C5622BE}"/>
              </a:ext>
            </a:extLst>
          </p:cNvPr>
          <p:cNvSpPr txBox="1"/>
          <p:nvPr/>
        </p:nvSpPr>
        <p:spPr>
          <a:xfrm>
            <a:off x="5126764" y="1697095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1264</Words>
  <Application>Microsoft Office PowerPoint</Application>
  <PresentationFormat>宽屏</PresentationFormat>
  <Paragraphs>105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2023-11-02T04:04:33Z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