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4" r:id="rId4"/>
    <p:sldId id="367" r:id="rId5"/>
    <p:sldId id="387" r:id="rId6"/>
    <p:sldId id="369" r:id="rId7"/>
    <p:sldId id="374" r:id="rId8"/>
    <p:sldId id="376" r:id="rId9"/>
    <p:sldId id="378" r:id="rId10"/>
    <p:sldId id="381" r:id="rId11"/>
    <p:sldId id="382" r:id="rId12"/>
    <p:sldId id="389" r:id="rId13"/>
    <p:sldId id="383" r:id="rId14"/>
    <p:sldId id="384" r:id="rId15"/>
    <p:sldId id="390" r:id="rId16"/>
    <p:sldId id="386" r:id="rId17"/>
    <p:sldId id="256" r:id="rId18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99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55" d="100"/>
          <a:sy n="55" d="100"/>
        </p:scale>
        <p:origin x="292" y="32"/>
      </p:cViewPr>
      <p:guideLst>
        <p:guide orient="horz" pos="799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slide" Target="slides/slide16.xml"/><Relationship Id="rId3" Type="http://schemas.openxmlformats.org/officeDocument/2006/relationships/slide" Target="slides/slide1.xml"/><Relationship Id="rId21" Type="http://schemas.openxmlformats.org/officeDocument/2006/relationships/theme" Target="theme/them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slide" Target="slides/slide15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viewProps" Target="view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Relationship Id="rId22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bin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bin"/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3.png"/><Relationship Id="rId4" Type="http://schemas.openxmlformats.org/officeDocument/2006/relationships/image" Target="../media/image22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bin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bin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10.bin"/><Relationship Id="rId4" Type="http://schemas.openxmlformats.org/officeDocument/2006/relationships/image" Target="../media/image9.bin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png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5.bin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14" name="yt_shape_14014"/>
          <p:cNvSpPr txBox="1"/>
          <p:nvPr/>
        </p:nvSpPr>
        <p:spPr>
          <a:xfrm>
            <a:off x="479376" y="1219249"/>
            <a:ext cx="4128631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382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4013" name="yt_image_14013" title="H_50.9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9376" y="1219249"/>
            <a:ext cx="408622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016" name="yt_shape_14016"/>
          <p:cNvSpPr txBox="1"/>
          <p:nvPr/>
        </p:nvSpPr>
        <p:spPr>
          <a:xfrm>
            <a:off x="479376" y="1916832"/>
            <a:ext cx="9334287" cy="1388778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正比例函数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的图象是经过原点的一条直线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，图象经过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一、三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象限，且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的增大而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增大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，图象经过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二、四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象限，且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的增大而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减小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D281031-04EF-B2AF-A59A-A04D3DB594E4}"/>
              </a:ext>
            </a:extLst>
          </p:cNvPr>
          <p:cNvSpPr txBox="1"/>
          <p:nvPr/>
        </p:nvSpPr>
        <p:spPr>
          <a:xfrm>
            <a:off x="3877103" y="2345514"/>
            <a:ext cx="1399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一、三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F9EEDFA-5C21-E0ED-57FA-2692F46A09C7}"/>
              </a:ext>
            </a:extLst>
          </p:cNvPr>
          <p:cNvSpPr txBox="1"/>
          <p:nvPr/>
        </p:nvSpPr>
        <p:spPr>
          <a:xfrm>
            <a:off x="8414177" y="2345514"/>
            <a:ext cx="1094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增大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BA443E0-B5EE-7A7E-2247-ABD062EFDF3F}"/>
              </a:ext>
            </a:extLst>
          </p:cNvPr>
          <p:cNvSpPr txBox="1"/>
          <p:nvPr/>
        </p:nvSpPr>
        <p:spPr>
          <a:xfrm>
            <a:off x="3877103" y="2821002"/>
            <a:ext cx="1399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二、四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93A8A7AD-7CC6-F549-6E11-7886950F2B8D}"/>
              </a:ext>
            </a:extLst>
          </p:cNvPr>
          <p:cNvSpPr txBox="1"/>
          <p:nvPr/>
        </p:nvSpPr>
        <p:spPr>
          <a:xfrm>
            <a:off x="8414177" y="2821002"/>
            <a:ext cx="10944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减小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80" name="yt_shape_14080"/>
          <p:cNvSpPr txBox="1"/>
          <p:nvPr/>
        </p:nvSpPr>
        <p:spPr>
          <a:xfrm>
            <a:off x="551384" y="1260063"/>
            <a:ext cx="5693866" cy="96026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已知正比例函数图象经过点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求此正比例函数的表达式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；</a:t>
            </a:r>
            <a:r>
              <a:rPr lang="en-US" altLang="zh-CN" sz="2400" b="0" i="0" u="none" dirty="0" smtClean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1C3DBCAB-A7C0-0773-A05F-955878ED73C1}"/>
              </a:ext>
            </a:extLst>
          </p:cNvPr>
          <p:cNvSpPr txBox="1"/>
          <p:nvPr/>
        </p:nvSpPr>
        <p:spPr>
          <a:xfrm>
            <a:off x="544182" y="2134727"/>
            <a:ext cx="4294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设函数的表达式为：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A1E306F7-A423-3FC5-6C76-047C28AA2B92}"/>
              </a:ext>
            </a:extLst>
          </p:cNvPr>
          <p:cNvSpPr txBox="1"/>
          <p:nvPr/>
        </p:nvSpPr>
        <p:spPr>
          <a:xfrm>
            <a:off x="544182" y="2610215"/>
            <a:ext cx="39789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，则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DAA4A777-06F8-4880-580E-400653CBAEA0}"/>
              </a:ext>
            </a:extLst>
          </p:cNvPr>
          <p:cNvSpPr txBox="1"/>
          <p:nvPr/>
        </p:nvSpPr>
        <p:spPr>
          <a:xfrm>
            <a:off x="544182" y="3085703"/>
            <a:ext cx="3837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故正比例函数的表达式为：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0EBB831F-23AE-600B-8A55-EC848E7D50A5}"/>
              </a:ext>
            </a:extLst>
          </p:cNvPr>
          <p:cNvSpPr txBox="1"/>
          <p:nvPr/>
        </p:nvSpPr>
        <p:spPr>
          <a:xfrm>
            <a:off x="544182" y="3561191"/>
            <a:ext cx="1288162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528529" y="4079174"/>
            <a:ext cx="3724096" cy="5724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（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画出这个函数图象；</a:t>
            </a:r>
            <a:endParaRPr lang="zh-CN" altLang="zh-CN" sz="2400" dirty="0">
              <a:solidFill>
                <a:srgbClr val="000000"/>
              </a:solidFill>
              <a:latin typeface="Times New Roman" pitchFamily="24"/>
              <a:ea typeface="宋体" pitchFamily="24"/>
            </a:endParaRPr>
          </a:p>
        </p:txBody>
      </p:sp>
      <p:pic>
        <p:nvPicPr>
          <p:cNvPr id="9" name="yt_image_14088" title="H_130.41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735960" y="3654803"/>
            <a:ext cx="2160240" cy="234999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0" name="文本框 9">
            <a:extLst>
              <a:ext uri="{FF2B5EF4-FFF2-40B4-BE49-F238E27FC236}">
                <a16:creationId xmlns:a16="http://schemas.microsoft.com/office/drawing/2014/main" id="{D112776B-3496-B356-CFCF-30E61724D022}"/>
              </a:ext>
            </a:extLst>
          </p:cNvPr>
          <p:cNvSpPr txBox="1"/>
          <p:nvPr/>
        </p:nvSpPr>
        <p:spPr>
          <a:xfrm>
            <a:off x="408801" y="4572048"/>
            <a:ext cx="2847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图象如图所示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10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87" name="yt_shape_14087"/>
          <p:cNvSpPr txBox="1"/>
          <p:nvPr/>
        </p:nvSpPr>
        <p:spPr>
          <a:xfrm>
            <a:off x="540000" y="908720"/>
            <a:ext cx="2693045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图象如图所示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</p:txBody>
      </p:sp>
      <p:sp>
        <p:nvSpPr>
          <p:cNvPr id="14089" name="yt_shape_14089"/>
          <p:cNvSpPr txBox="1"/>
          <p:nvPr/>
        </p:nvSpPr>
        <p:spPr>
          <a:xfrm>
            <a:off x="5126304" y="1540387"/>
            <a:ext cx="1537729" cy="149483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8300" b="0" i="0" u="none" spc="-8300">
                <a:solidFill>
                  <a:srgbClr val="1EE3CF"/>
                </a:solidFill>
                <a:effectLst/>
                <a:latin typeface="Times New Roman" pitchFamily="83"/>
                <a:ea typeface="宋体" pitchFamily="83"/>
              </a:rPr>
              <a:t> </a:t>
            </a:r>
            <a:r>
              <a:rPr lang="en-US" altLang="zh-CN" sz="8300" b="0" i="0" u="none" spc="9916">
                <a:solidFill>
                  <a:srgbClr val="1EE3CF"/>
                </a:solidFill>
                <a:effectLst/>
                <a:latin typeface="Times New Roman" pitchFamily="83"/>
                <a:ea typeface="宋体" pitchFamily="83"/>
              </a:rPr>
              <a:t> 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B6C78E3-D34E-9AD9-2139-32E4E1C54545}"/>
              </a:ext>
            </a:extLst>
          </p:cNvPr>
          <p:cNvSpPr txBox="1"/>
          <p:nvPr/>
        </p:nvSpPr>
        <p:spPr>
          <a:xfrm>
            <a:off x="448814" y="1627212"/>
            <a:ext cx="3990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将点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代入，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BC80596-49E9-273B-B9CC-361391B23468}"/>
              </a:ext>
            </a:extLst>
          </p:cNvPr>
          <p:cNvSpPr txBox="1"/>
          <p:nvPr/>
        </p:nvSpPr>
        <p:spPr>
          <a:xfrm>
            <a:off x="448814" y="2102700"/>
            <a:ext cx="3532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左边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，右边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D4AEFF50-8DED-D87D-44CD-2AFDFCD7B151}"/>
              </a:ext>
            </a:extLst>
          </p:cNvPr>
          <p:cNvSpPr txBox="1"/>
          <p:nvPr/>
        </p:nvSpPr>
        <p:spPr>
          <a:xfrm>
            <a:off x="448814" y="2578188"/>
            <a:ext cx="200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左边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≠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右边，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F183A7DD-3947-0D22-E99A-6C71F8E020A8}"/>
              </a:ext>
            </a:extLst>
          </p:cNvPr>
          <p:cNvSpPr txBox="1"/>
          <p:nvPr/>
        </p:nvSpPr>
        <p:spPr>
          <a:xfrm>
            <a:off x="448814" y="3053676"/>
            <a:ext cx="4828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故点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不在此函数图象上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DC178E0E-7B9E-0766-3B20-E29B382E4334}"/>
              </a:ext>
            </a:extLst>
          </p:cNvPr>
          <p:cNvSpPr txBox="1"/>
          <p:nvPr/>
        </p:nvSpPr>
        <p:spPr>
          <a:xfrm>
            <a:off x="448814" y="4070519"/>
            <a:ext cx="58601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把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代入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03EA4775-70A7-874E-2C2B-BFC54E34D8C2}"/>
              </a:ext>
            </a:extLst>
          </p:cNvPr>
          <p:cNvSpPr txBox="1"/>
          <p:nvPr/>
        </p:nvSpPr>
        <p:spPr>
          <a:xfrm>
            <a:off x="448814" y="4546007"/>
            <a:ext cx="1780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解得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39873A51-9B85-62F0-B007-77A2A751A6BF}"/>
              </a:ext>
            </a:extLst>
          </p:cNvPr>
          <p:cNvSpPr txBox="1"/>
          <p:nvPr/>
        </p:nvSpPr>
        <p:spPr>
          <a:xfrm>
            <a:off x="448814" y="5021495"/>
            <a:ext cx="37948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故点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的坐标是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449989" y="1106364"/>
            <a:ext cx="6096000" cy="520848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（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点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（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，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－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是否在此函数图象上</a:t>
            </a:r>
            <a:r>
              <a:rPr lang="zh-CN" altLang="zh-CN" sz="2400" dirty="0" smtClean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？</a:t>
            </a:r>
          </a:p>
        </p:txBody>
      </p:sp>
      <p:sp>
        <p:nvSpPr>
          <p:cNvPr id="13" name="矩形 12"/>
          <p:cNvSpPr/>
          <p:nvPr/>
        </p:nvSpPr>
        <p:spPr>
          <a:xfrm>
            <a:off x="540000" y="3556068"/>
            <a:ext cx="8096591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（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若这个图象还经过点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（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，求点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的坐标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.</a:t>
            </a:r>
            <a:endParaRPr lang="en-US" altLang="zh-CN" sz="2400" dirty="0">
              <a:solidFill>
                <a:srgbClr val="000000"/>
              </a:solidFill>
              <a:latin typeface="Times New Roman" pitchFamily="24"/>
              <a:ea typeface="Times New Roman" pitchFamily="2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98" name="yt_shape_14098"/>
          <p:cNvSpPr txBox="1"/>
          <p:nvPr/>
        </p:nvSpPr>
        <p:spPr>
          <a:xfrm>
            <a:off x="540000" y="1124744"/>
            <a:ext cx="11111999" cy="192052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的底边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8cm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，当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边上的高从小到大变化时，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的面积也随之变化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写出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的面积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cm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随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边上的高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而变化的函数表达式，并指出它是什么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函数；</a:t>
            </a:r>
            <a:endParaRPr lang="zh-CN" altLang="zh-CN" sz="100" b="0" i="0" u="none" dirty="0">
              <a:noFill/>
              <a:effectLst/>
              <a:latin typeface="Times New Roman"/>
              <a:ea typeface="宋体"/>
            </a:endParaRPr>
          </a:p>
        </p:txBody>
      </p:sp>
      <p:pic>
        <p:nvPicPr>
          <p:cNvPr id="3" name="图片 2">
            <a:extLst>
              <a:ext uri="{FF2B5EF4-FFF2-40B4-BE49-F238E27FC236}">
                <a16:creationId xmlns:a16="http://schemas.microsoft.com/office/drawing/2014/main" id="{22969108-27B3-300B-909E-818BF7E76053}"/>
              </a:ext>
            </a:extLst>
          </p:cNvPr>
          <p:cNvPicPr>
            <a:picLocks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103993" y="3618143"/>
            <a:ext cx="1853091" cy="2457575"/>
          </a:xfrm>
          <a:prstGeom prst="rect">
            <a:avLst/>
          </a:prstGeom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7D8A2875-A874-0C14-6415-DE9424E14E40}"/>
                  </a:ext>
                </a:extLst>
              </p:cNvPr>
              <p:cNvSpPr txBox="1"/>
              <p:nvPr/>
            </p:nvSpPr>
            <p:spPr>
              <a:xfrm>
                <a:off x="449870" y="2805564"/>
                <a:ext cx="4150423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 algn="just"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·8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，即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7D8A2875-A874-0C14-6415-DE9424E14E4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870" y="2805564"/>
                <a:ext cx="4150423" cy="765061"/>
              </a:xfrm>
              <a:prstGeom prst="rect">
                <a:avLst/>
              </a:prstGeom>
              <a:blipFill>
                <a:blip r:embed="rId3"/>
                <a:stretch>
                  <a:fillRect l="-2349" r="-2203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4" name="文本框 3">
            <a:extLst>
              <a:ext uri="{FF2B5EF4-FFF2-40B4-BE49-F238E27FC236}">
                <a16:creationId xmlns:a16="http://schemas.microsoft.com/office/drawing/2014/main" id="{E53B3195-3D44-77AF-2E6F-7CABFF9642EC}"/>
              </a:ext>
            </a:extLst>
          </p:cNvPr>
          <p:cNvSpPr txBox="1"/>
          <p:nvPr/>
        </p:nvSpPr>
        <p:spPr>
          <a:xfrm>
            <a:off x="449870" y="3477013"/>
            <a:ext cx="2618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它是正比例函数；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69720A8-CE7B-6969-0CE7-75FDA5A9575B}"/>
              </a:ext>
            </a:extLst>
          </p:cNvPr>
          <p:cNvSpPr txBox="1"/>
          <p:nvPr/>
        </p:nvSpPr>
        <p:spPr>
          <a:xfrm>
            <a:off x="449870" y="4475093"/>
            <a:ext cx="2466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如图所示；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2556918-4A35-5445-45C1-9A71B5F4D618}"/>
              </a:ext>
            </a:extLst>
          </p:cNvPr>
          <p:cNvSpPr txBox="1"/>
          <p:nvPr/>
        </p:nvSpPr>
        <p:spPr>
          <a:xfrm>
            <a:off x="473312" y="5633526"/>
            <a:ext cx="41837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28.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67714" y="3900625"/>
            <a:ext cx="6096000" cy="572464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algn="just" hangingPunct="0">
              <a:lnSpc>
                <a:spcPct val="129999"/>
              </a:lnSpc>
            </a:pP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（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画出这个函数的图象</a:t>
            </a:r>
            <a:r>
              <a:rPr lang="zh-CN" altLang="zh-CN" sz="2400" dirty="0" smtClean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；</a:t>
            </a:r>
            <a:endParaRPr lang="zh-CN" altLang="zh-CN" sz="2400" dirty="0">
              <a:solidFill>
                <a:srgbClr val="000000"/>
              </a:solidFill>
              <a:latin typeface="Times New Roman" pitchFamily="24"/>
              <a:ea typeface="宋体" pitchFamily="24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67714" y="5061938"/>
            <a:ext cx="3919663" cy="5724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algn="just" hangingPunct="0">
              <a:lnSpc>
                <a:spcPct val="129999"/>
              </a:lnSpc>
            </a:pP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（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当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＝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7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时，求出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的值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.</a:t>
            </a:r>
            <a:endParaRPr lang="en-US" altLang="zh-CN" sz="2400" dirty="0">
              <a:solidFill>
                <a:srgbClr val="000000"/>
              </a:solidFill>
              <a:latin typeface="Times New Roman" pitchFamily="24"/>
              <a:ea typeface="Times New Roman" pitchFamily="2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03" name="yt_shape_14103"/>
          <p:cNvSpPr txBox="1"/>
          <p:nvPr/>
        </p:nvSpPr>
        <p:spPr>
          <a:xfrm>
            <a:off x="539881" y="931217"/>
            <a:ext cx="4128631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382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4102" name="yt_image_14102">
            <a:extLst>
              <a:ext uri="">
                <a16:creationId xmlns:a14="http://schemas.microsoft.com/office/drawing/2010/main" xmlns:a16="http://schemas.microsoft.com/office/drawing/2014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881" y="931217"/>
            <a:ext cx="408622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105" name="yt_shape_14105"/>
          <p:cNvSpPr txBox="1"/>
          <p:nvPr/>
        </p:nvSpPr>
        <p:spPr>
          <a:xfrm>
            <a:off x="540000" y="16288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推理能力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如图，已知正比例函数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经过点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在第四象限，过点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AH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⊥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轴，垂足为点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的横坐标为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，且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AOH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的面积为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</a:p>
        </p:txBody>
      </p:sp>
      <p:sp>
        <p:nvSpPr>
          <p:cNvPr id="14109" name="yt_shape_14109"/>
          <p:cNvSpPr txBox="1"/>
          <p:nvPr/>
        </p:nvSpPr>
        <p:spPr>
          <a:xfrm>
            <a:off x="539881" y="4915134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106" name="yt_shape_14106" title="H_167.26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552265" y="2712105"/>
            <a:ext cx="1864616" cy="2347770"/>
            <a:chOff x="0" y="0"/>
            <a:chExt cx="1687068" cy="2124216"/>
          </a:xfrm>
        </p:grpSpPr>
        <p:pic>
          <p:nvPicPr>
            <p:cNvPr id="2" name="yt_image_14106">
              <a:extLst>
                <a:ext uri="">
  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687068" cy="17282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108" name="yt_shape_14108"/>
            <p:cNvSpPr txBox="1"/>
            <p:nvPr/>
          </p:nvSpPr>
          <p:spPr>
            <a:xfrm>
              <a:off x="234070" y="1764216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14110" name="yt_shape_14110"/>
          <p:cNvSpPr txBox="1"/>
          <p:nvPr/>
        </p:nvSpPr>
        <p:spPr>
          <a:xfrm>
            <a:off x="407249" y="2588092"/>
            <a:ext cx="415498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求正比例函数的表达式；</a:t>
            </a:r>
          </a:p>
        </p:txBody>
      </p:sp>
      <p:sp>
        <p:nvSpPr>
          <p:cNvPr id="10" name="文本框 9">
            <a:extLst>
              <a:ext uri="{FF2B5EF4-FFF2-40B4-BE49-F238E27FC236}">
                <a16:creationId xmlns:a16="http://schemas.microsoft.com/office/drawing/2014/main" id="{594EFBCF-87ED-E394-175C-3F0797326374}"/>
              </a:ext>
            </a:extLst>
          </p:cNvPr>
          <p:cNvSpPr txBox="1"/>
          <p:nvPr/>
        </p:nvSpPr>
        <p:spPr>
          <a:xfrm>
            <a:off x="381710" y="3067252"/>
            <a:ext cx="90700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的横坐标为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，且在第四象限，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AOH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的面积为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1" name="文本框 10">
            <a:extLst>
              <a:ext uri="{FF2B5EF4-FFF2-40B4-BE49-F238E27FC236}">
                <a16:creationId xmlns:a16="http://schemas.microsoft.com/office/drawing/2014/main" id="{E14D762F-81B9-D39A-C367-0CCA04818F07}"/>
              </a:ext>
            </a:extLst>
          </p:cNvPr>
          <p:cNvSpPr txBox="1"/>
          <p:nvPr/>
        </p:nvSpPr>
        <p:spPr>
          <a:xfrm>
            <a:off x="381710" y="3542740"/>
            <a:ext cx="32614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的纵坐标为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48F5E43D-0488-B0F2-0A70-3487C88FCF7E}"/>
              </a:ext>
            </a:extLst>
          </p:cNvPr>
          <p:cNvSpPr txBox="1"/>
          <p:nvPr/>
        </p:nvSpPr>
        <p:spPr>
          <a:xfrm>
            <a:off x="381710" y="4018228"/>
            <a:ext cx="37948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的坐标为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BDA4570E-EDA1-7B56-E504-C072A2575C33}"/>
              </a:ext>
            </a:extLst>
          </p:cNvPr>
          <p:cNvSpPr txBox="1"/>
          <p:nvPr/>
        </p:nvSpPr>
        <p:spPr>
          <a:xfrm>
            <a:off x="381710" y="4493717"/>
            <a:ext cx="50378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正比例函数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的图象经过点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3023FF3D-CCA6-EC13-E0A1-10C99A8D9A64}"/>
                  </a:ext>
                </a:extLst>
              </p:cNvPr>
              <p:cNvSpPr txBox="1"/>
              <p:nvPr/>
            </p:nvSpPr>
            <p:spPr>
              <a:xfrm>
                <a:off x="381710" y="4969204"/>
                <a:ext cx="3169349" cy="768490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k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2.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解得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k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4" name="文本框 13">
                <a:extLst>
                  <a:ext uri="{FF2B5EF4-FFF2-40B4-BE49-F238E27FC236}">
                    <a16:creationId xmlns:a16="http://schemas.microsoft.com/office/drawing/2014/main" id="{3023FF3D-CCA6-EC13-E0A1-10C99A8D9A64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1710" y="4969204"/>
                <a:ext cx="3169349" cy="768490"/>
              </a:xfrm>
              <a:prstGeom prst="rect">
                <a:avLst/>
              </a:prstGeom>
              <a:blipFill>
                <a:blip r:embed="rId4"/>
                <a:stretch>
                  <a:fillRect l="-3077" r="-3077" b="-238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7D536E52-1C43-171F-FB10-49FEB7B016F2}"/>
                  </a:ext>
                </a:extLst>
              </p:cNvPr>
              <p:cNvSpPr txBox="1"/>
              <p:nvPr/>
            </p:nvSpPr>
            <p:spPr>
              <a:xfrm>
                <a:off x="381710" y="5644082"/>
                <a:ext cx="4617148" cy="729565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正比例函数的表达式是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15" name="文本框 14">
                <a:extLst>
                  <a:ext uri="{FF2B5EF4-FFF2-40B4-BE49-F238E27FC236}">
                    <a16:creationId xmlns:a16="http://schemas.microsoft.com/office/drawing/2014/main" id="{7D536E52-1C43-171F-FB10-49FEB7B016F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1710" y="5644082"/>
                <a:ext cx="4617148" cy="729565"/>
              </a:xfrm>
              <a:prstGeom prst="rect">
                <a:avLst/>
              </a:prstGeom>
              <a:blipFill>
                <a:blip r:embed="rId5"/>
                <a:stretch>
                  <a:fillRect l="-2114" r="-2114" b="-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build="allAtOnce"/>
      <p:bldP spid="11" grpId="0" build="allAtOnce"/>
      <p:bldP spid="12" grpId="0" build="allAtOnce"/>
      <p:bldP spid="13" grpId="0" build="allAtOnce"/>
      <p:bldP spid="14" grpId="0" build="allAtOnce"/>
      <p:bldP spid="15" grpId="0" build="allAtOnce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12" name="yt_shape_14112"/>
          <p:cNvSpPr txBox="1"/>
          <p:nvPr/>
        </p:nvSpPr>
        <p:spPr>
          <a:xfrm>
            <a:off x="540000" y="126841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轴上能否找到一点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，使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AOP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的面积为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？若存在，求点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的坐标；若不存在，请说明理由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endParaRPr lang="zh-CN" altLang="zh-CN" sz="100" b="0" i="0" u="none" dirty="0">
              <a:noFill/>
              <a:effectLst/>
              <a:latin typeface="Times New Roman"/>
              <a:ea typeface="宋体"/>
            </a:endParaRPr>
          </a:p>
        </p:txBody>
      </p:sp>
      <p:grpSp>
        <p:nvGrpSpPr>
          <p:cNvPr id="9" name="yt_shape_14106" title="H_167.26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696400" y="2384198"/>
            <a:ext cx="1864616" cy="2347770"/>
            <a:chOff x="0" y="0"/>
            <a:chExt cx="1687068" cy="2124216"/>
          </a:xfrm>
        </p:grpSpPr>
        <p:pic>
          <p:nvPicPr>
            <p:cNvPr id="10" name="yt_image_14106">
              <a:extLst>
                <a:ext uri="">
  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687068" cy="1728216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1" name="yt_shape_14108"/>
            <p:cNvSpPr txBox="1"/>
            <p:nvPr/>
          </p:nvSpPr>
          <p:spPr>
            <a:xfrm>
              <a:off x="234070" y="1764216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12" name="yt_shape_14114"/>
          <p:cNvSpPr txBox="1"/>
          <p:nvPr/>
        </p:nvSpPr>
        <p:spPr>
          <a:xfrm>
            <a:off x="540000" y="2420541"/>
            <a:ext cx="8342027" cy="186891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存在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∵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在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轴上，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AOP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的面积为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的坐标为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OP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点</a:t>
            </a:r>
            <a:r>
              <a:rPr lang="en-US" altLang="zh-CN" sz="2400" b="0" i="1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的坐标为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或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（－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C48AE6A9-5454-0A4D-B6EC-B37FE46B2378}"/>
              </a:ext>
            </a:extLst>
          </p:cNvPr>
          <p:cNvSpPr txBox="1"/>
          <p:nvPr/>
        </p:nvSpPr>
        <p:spPr>
          <a:xfrm>
            <a:off x="449989" y="2373735"/>
            <a:ext cx="1627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存在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4" name="文本框 13">
            <a:extLst>
              <a:ext uri="{FF2B5EF4-FFF2-40B4-BE49-F238E27FC236}">
                <a16:creationId xmlns:a16="http://schemas.microsoft.com/office/drawing/2014/main" id="{83FCC9D2-A4C7-DB0D-46CF-1B801BF8234F}"/>
              </a:ext>
            </a:extLst>
          </p:cNvPr>
          <p:cNvSpPr txBox="1"/>
          <p:nvPr/>
        </p:nvSpPr>
        <p:spPr>
          <a:xfrm>
            <a:off x="449989" y="2849223"/>
            <a:ext cx="84414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在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轴上，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AOP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的面积为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的坐标为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5" name="文本框 14">
            <a:extLst>
              <a:ext uri="{FF2B5EF4-FFF2-40B4-BE49-F238E27FC236}">
                <a16:creationId xmlns:a16="http://schemas.microsoft.com/office/drawing/2014/main" id="{89B35D92-D4CC-0FDD-527C-69DDA56BD871}"/>
              </a:ext>
            </a:extLst>
          </p:cNvPr>
          <p:cNvSpPr txBox="1"/>
          <p:nvPr/>
        </p:nvSpPr>
        <p:spPr>
          <a:xfrm>
            <a:off x="449989" y="3324712"/>
            <a:ext cx="14246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OP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16" name="文本框 15">
            <a:extLst>
              <a:ext uri="{FF2B5EF4-FFF2-40B4-BE49-F238E27FC236}">
                <a16:creationId xmlns:a16="http://schemas.microsoft.com/office/drawing/2014/main" id="{588508F7-DEE4-BAFD-12DA-3F074F478132}"/>
              </a:ext>
            </a:extLst>
          </p:cNvPr>
          <p:cNvSpPr txBox="1"/>
          <p:nvPr/>
        </p:nvSpPr>
        <p:spPr>
          <a:xfrm>
            <a:off x="449989" y="3800199"/>
            <a:ext cx="53188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点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的坐标为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或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build="allAtOnce"/>
      <p:bldP spid="14" grpId="0" build="allAtOnce"/>
      <p:bldP spid="15" grpId="0" build="allAtOnce"/>
      <p:bldP spid="16" grpId="0" build="allAtOnce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16" name="yt_shape_14116"/>
          <p:cNvSpPr txBox="1"/>
          <p:nvPr/>
        </p:nvSpPr>
        <p:spPr>
          <a:xfrm>
            <a:off x="5406686" y="3171314"/>
            <a:ext cx="1279068" cy="28815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600" b="0" i="0" u="none" spc="9574">
                <a:solidFill>
                  <a:srgbClr val="1EE3CF"/>
                </a:solidFill>
                <a:effectLst/>
                <a:latin typeface="Times New Roman" pitchFamily="16"/>
                <a:ea typeface="宋体" pitchFamily="16"/>
              </a:rPr>
              <a:t> </a:t>
            </a:r>
          </a:p>
        </p:txBody>
      </p:sp>
      <p:pic>
        <p:nvPicPr>
          <p:cNvPr id="14115" name="yt_image_14115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055440" y="1268413"/>
            <a:ext cx="1266444" cy="323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118" name="yt_shape_14118"/>
          <p:cNvSpPr txBox="1"/>
          <p:nvPr/>
        </p:nvSpPr>
        <p:spPr>
          <a:xfrm>
            <a:off x="1286991" y="1848357"/>
            <a:ext cx="961801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ctr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掌握正比例函数的图象和性质，是解决正比例函数相关问题的基础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Times New Roman" pitchFamily="24"/>
              <a:ea typeface="Times New Roman" pitchFamily="24"/>
              <a:hlinkClick r:id="" action="ppaction://macro?name={&quot;type&quot;:&quot;ImageText&quot;,&quot;item&quot;:&quot;RunBorder&quot;,&quot;fontColor&quot;:&quot;000000&quot;,&quot;borderColor&quot;:&quot;000000&quot;}"/>
            </a:endParaRPr>
          </a:p>
        </p:txBody>
      </p:sp>
      <p:sp>
        <p:nvSpPr>
          <p:cNvPr id="2" name="yt_shape_矩形_2">
            <a:extLst>
              <a:ext uri="{FF2B5EF4-FFF2-40B4-BE49-F238E27FC236}">
                <a16:creationId xmlns:a16="http://schemas.microsoft.com/office/drawing/2014/main" id="{0348997C-72A4-2469-3A32-423E98A307FA}"/>
              </a:ext>
            </a:extLst>
          </p:cNvPr>
          <p:cNvSpPr/>
          <p:nvPr/>
        </p:nvSpPr>
        <p:spPr>
          <a:xfrm>
            <a:off x="1333469" y="1911857"/>
            <a:ext cx="9525063" cy="360871"/>
          </a:xfrm>
          <a:prstGeom prst="rect">
            <a:avLst/>
          </a:prstGeom>
          <a:noFill/>
          <a:ln w="12700" cap="flat" cmpd="sng" algn="ctr">
            <a:solidFill>
              <a:srgbClr val="000000"/>
            </a:solidFill>
            <a:prstDash val="solid"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0" name="yt_shape_14020"/>
          <p:cNvSpPr txBox="1"/>
          <p:nvPr/>
        </p:nvSpPr>
        <p:spPr>
          <a:xfrm>
            <a:off x="540000" y="1075994"/>
            <a:ext cx="4147097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526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4019" name="yt_image_14019" title="H_51.39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p14="http://schemas.microsoft.com/office/powerpoint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1075994"/>
            <a:ext cx="4104513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022" name="yt_shape_14022"/>
          <p:cNvSpPr txBox="1"/>
          <p:nvPr/>
        </p:nvSpPr>
        <p:spPr>
          <a:xfrm>
            <a:off x="540000" y="1779291"/>
            <a:ext cx="5062283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正比例函数的图象及画法</a:t>
            </a:r>
          </a:p>
        </p:txBody>
      </p:sp>
      <p:sp>
        <p:nvSpPr>
          <p:cNvPr id="14023" name="yt_shape_14023"/>
          <p:cNvSpPr txBox="1"/>
          <p:nvPr/>
        </p:nvSpPr>
        <p:spPr>
          <a:xfrm>
            <a:off x="540000" y="2278856"/>
            <a:ext cx="547906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正比例函数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的大致图象是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pic>
        <p:nvPicPr>
          <p:cNvPr id="14024" name="yt_image_14024" title="H_126.54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p14="http://schemas.microsoft.com/office/powerpoint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22566" y="2726849"/>
            <a:ext cx="5497149" cy="177148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026" name="yt_shape_14026"/>
          <p:cNvSpPr txBox="1"/>
          <p:nvPr/>
        </p:nvSpPr>
        <p:spPr>
          <a:xfrm>
            <a:off x="540000" y="4568014"/>
            <a:ext cx="6710170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下列四点中，在函数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的图象上的是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4027" name="yt_table_14027" title="H_86.21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261047929"/>
                  </p:ext>
                </p:extLst>
              </p:nvPr>
            </p:nvGraphicFramePr>
            <p:xfrm>
              <a:off x="636614" y="5085997"/>
              <a:ext cx="6199823" cy="1187069"/>
            </p:xfrm>
            <a:graphic>
              <a:graphicData uri="http://schemas.openxmlformats.org/drawingml/2006/table">
                <a:tbl>
                  <a:tblPr/>
                  <a:tblGrid>
                    <a:gridCol w="3108643">
                      <a:extLst>
                        <a:ext uri="{9D8B030D-6E8A-4147-A177-3AD203B41FA5}">
                          <a16:colId xmlns:a16="http://schemas.microsoft.com/office/drawing/2014/main" val="10513"/>
                        </a:ext>
                      </a:extLst>
                    </a:gridCol>
                    <a:gridCol w="3091180">
                      <a:extLst>
                        <a:ext uri="{9D8B030D-6E8A-4147-A177-3AD203B41FA5}">
                          <a16:colId xmlns:a16="http://schemas.microsoft.com/office/drawing/2014/main" val="10514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75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dPr>
                                <m:e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  <m:r>
                                    <m:rPr>
                                      <m:nor/>
                                    </m:rPr>
                                    <a:rPr lang="zh-CN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Times New Roman" panose="02040503050406030204" pitchFamily="48" charset="0"/>
                                      <a:ea typeface="宋体" panose="02040503050406030204" pitchFamily="48" charset="0"/>
                                    </a:rPr>
                                    <m:t>，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f>
                                    <m:f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1</m:t>
                                      </m:r>
                                    </m:num>
                                    <m:den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3</m:t>
                                      </m:r>
                                    </m:den>
                                  </m:f>
                                </m:e>
                              </m:d>
                            </m:oMath>
                          </a14:m>
                          <a:endParaRPr lang="en-US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 dirty="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14:m>
                            <m:oMath xmlns:m="http://schemas.openxmlformats.org/officeDocument/2006/math">
                              <m:d>
                                <m:d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dPr>
                                <m:e>
                                  <m:f>
                                    <m:fPr>
                                      <m:ctrlPr>
                                        <a:rPr lang="en-US" altLang="zh-CN" sz="2400" b="0" i="1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18" charset="0"/>
                                          <a:ea typeface="Cambria Math" panose="02040503050406030204" pitchFamily="48" charset="0"/>
                                        </a:rPr>
                                      </m:ctrlPr>
                                    </m:fPr>
                                    <m:num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1</m:t>
                                      </m:r>
                                    </m:num>
                                    <m:den>
                                      <m:r>
                                        <a:rPr lang="en-US" altLang="zh-CN" sz="2400" b="0" i="0">
                                          <a:solidFill>
                                            <a:srgbClr val="010000"/>
                                          </a:solidFill>
                                          <a:effectLst/>
                                          <a:latin typeface="Cambria Math" panose="02040503050406030204" pitchFamily="48" charset="0"/>
                                          <a:ea typeface="Cambria Math" panose="02040503050406030204" pitchFamily="48" charset="0"/>
                                        </a:rPr>
                                        <m:t>3</m:t>
                                      </m:r>
                                    </m:den>
                                  </m:f>
                                  <m:r>
                                    <m:rPr>
                                      <m:nor/>
                                    </m:rPr>
                                    <a:rPr lang="zh-CN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Times New Roman" panose="02040503050406030204" pitchFamily="48" charset="0"/>
                                      <a:ea typeface="宋体" panose="02040503050406030204" pitchFamily="48" charset="0"/>
                                    </a:rPr>
                                    <m:t>，</m:t>
                                  </m:r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−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e>
                              </m:d>
                            </m:oMath>
                          </a14:m>
                          <a:endParaRPr lang="en-US" altLang="zh-CN" sz="2400" b="0" i="0" u="none" dirty="0">
                            <a:solidFill>
                              <a:srgbClr val="000000"/>
                            </a:solidFill>
                            <a:effectLst/>
                            <a:latin typeface="Times New Roman" pitchFamily="24"/>
                            <a:ea typeface="Times New Roman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76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4027" name="yt_table_14027" title="H_86.21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1261047929"/>
                  </p:ext>
                </p:extLst>
              </p:nvPr>
            </p:nvGraphicFramePr>
            <p:xfrm>
              <a:off x="636614" y="5085997"/>
              <a:ext cx="6199823" cy="1187069"/>
            </p:xfrm>
            <a:graphic>
              <a:graphicData uri="http://schemas.openxmlformats.org/drawingml/2006/table">
                <a:tbl>
                  <a:tblPr/>
                  <a:tblGrid>
                    <a:gridCol w="3108643">
                      <a:extLst>
                        <a:ext uri="{9D8B030D-6E8A-4147-A177-3AD203B41FA5}">
                          <a16:colId xmlns:a16="http://schemas.microsoft.com/office/drawing/2014/main" val="10513"/>
                        </a:ext>
                      </a:extLst>
                    </a:gridCol>
                    <a:gridCol w="3091180">
                      <a:extLst>
                        <a:ext uri="{9D8B030D-6E8A-4147-A177-3AD203B41FA5}">
                          <a16:colId xmlns:a16="http://schemas.microsoft.com/office/drawing/2014/main" val="10514"/>
                        </a:ext>
                      </a:extLst>
                    </a:gridCol>
                  </a:tblGrid>
                  <a:tr h="475488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（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宋体" pitchFamily="24"/>
                            </a:rPr>
                            <a:t>，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3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）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75"/>
                      </a:ext>
                    </a:extLst>
                  </a:tr>
                  <a:tr h="711581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t="-74359" r="-99608" b="-9402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4"/>
                          <a:stretch>
                            <a:fillRect l="-100394" t="-74359" b="-9402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76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698822775481" title="H_28.801733">
            <a:extLst>
              <a:ext uri="{FF2B5EF4-FFF2-40B4-BE49-F238E27FC236}">
                <a16:creationId xmlns:a16="http://schemas.microsoft.com/office/drawing/2014/main" id="{C8D1E01F-0BC8-618D-B258-BE825C871BEE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818618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7DEB4D84-4483-9EB7-22A4-E37C78F7D519}"/>
              </a:ext>
            </a:extLst>
          </p:cNvPr>
          <p:cNvSpPr txBox="1"/>
          <p:nvPr/>
        </p:nvSpPr>
        <p:spPr>
          <a:xfrm>
            <a:off x="5215664" y="223205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27D0D44F-A9D1-6A81-1610-458C80153AF9}"/>
              </a:ext>
            </a:extLst>
          </p:cNvPr>
          <p:cNvSpPr txBox="1"/>
          <p:nvPr/>
        </p:nvSpPr>
        <p:spPr>
          <a:xfrm>
            <a:off x="6434864" y="4521208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28" name="yt_shape_14028"/>
          <p:cNvSpPr txBox="1"/>
          <p:nvPr/>
        </p:nvSpPr>
        <p:spPr>
          <a:xfrm>
            <a:off x="540000" y="1268413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【变式题】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已知正比例函数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的图象经过点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，则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若一个正比例函数的图象经过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两点，则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en-US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endParaRPr lang="en-US" altLang="zh-CN" sz="2400" b="0" i="0" u="none" dirty="0">
              <a:solidFill>
                <a:srgbClr val="000000"/>
              </a:solidFill>
              <a:effectLst/>
              <a:latin typeface="Times New Roman" pitchFamily="24"/>
              <a:ea typeface="Times New Roman" pitchFamily="24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850FAA4D-C99E-F2D8-3276-40A7855216C6}"/>
              </a:ext>
            </a:extLst>
          </p:cNvPr>
          <p:cNvSpPr txBox="1"/>
          <p:nvPr/>
        </p:nvSpPr>
        <p:spPr>
          <a:xfrm>
            <a:off x="9981338" y="1221607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2F66E156-118A-1E13-FDBF-7DF127F06DC5}"/>
              </a:ext>
            </a:extLst>
          </p:cNvPr>
          <p:cNvSpPr txBox="1"/>
          <p:nvPr/>
        </p:nvSpPr>
        <p:spPr>
          <a:xfrm>
            <a:off x="1059589" y="2172583"/>
            <a:ext cx="6372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4034" name="yt_shape_14034"/>
              <p:cNvSpPr txBox="1"/>
              <p:nvPr/>
            </p:nvSpPr>
            <p:spPr>
              <a:xfrm>
                <a:off x="540000" y="1725931"/>
                <a:ext cx="3521798" cy="109004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；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解：列表：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</p:txBody>
          </p:sp>
        </mc:Choice>
        <mc:Fallback xmlns:p14="http://schemas.microsoft.com/office/powerpoint/2010/main" xmlns:a16="http://schemas.microsoft.com/office/drawing/2014/main" xmlns="">
          <p:sp>
            <p:nvSpPr>
              <p:cNvPr id="14034" name="yt_shape_14034" descr="{&quot;rangeId&quot;:23}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000" y="1725931"/>
                <a:ext cx="3521798" cy="1090042"/>
              </a:xfrm>
              <a:prstGeom prst="rect">
                <a:avLst/>
              </a:prstGeom>
              <a:blipFill>
                <a:blip r:embed="rId2"/>
                <a:stretch>
                  <a:fillRect l="-5373" r="-4333" b="-16201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4037" name="yt_table_14037" title="H_138.83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014835503"/>
                  </p:ext>
                </p:extLst>
              </p:nvPr>
            </p:nvGraphicFramePr>
            <p:xfrm>
              <a:off x="540001" y="3030800"/>
              <a:ext cx="5339974" cy="1896745"/>
            </p:xfrm>
            <a:graphic>
              <a:graphicData uri="http://schemas.openxmlformats.org/drawingml/2006/table">
                <a:tbl>
                  <a:tblPr>
                    <a:tableStyleId>{5940675A-B579-460E-94D1-54222C63F5DA}</a:tableStyleId>
                  </a:tblPr>
                  <a:tblGrid>
                    <a:gridCol w="2966946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186514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186514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467999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1" u="none" dirty="0">
                              <a:solidFill>
                                <a:srgbClr val="FF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FF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FF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FF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FF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FF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FF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FF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FF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FF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FF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FF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FF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FF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FF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467999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1" u="none">
                              <a:solidFill>
                                <a:srgbClr val="FF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FF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1" u="none">
                              <a:solidFill>
                                <a:srgbClr val="FF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FF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FF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FF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FF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FF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FF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FF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FF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FF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FF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FF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FF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FF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FF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467999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1" u="none">
                              <a:solidFill>
                                <a:srgbClr val="FF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FF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＝－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FF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FF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FF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2400" b="0" i="1" u="none">
                              <a:solidFill>
                                <a:srgbClr val="FF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FF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FF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FF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FF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FF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FF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FF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FF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FF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 dirty="0">
                              <a:solidFill>
                                <a:srgbClr val="FF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 dirty="0">
                              <a:solidFill>
                                <a:srgbClr val="FF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FF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FF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FF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FF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4037" name="yt_table_14037" title="H_138.83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014835503"/>
                  </p:ext>
                </p:extLst>
              </p:nvPr>
            </p:nvGraphicFramePr>
            <p:xfrm>
              <a:off x="540001" y="3030800"/>
              <a:ext cx="5339974" cy="1896745"/>
            </p:xfrm>
            <a:graphic>
              <a:graphicData uri="http://schemas.openxmlformats.org/drawingml/2006/table">
                <a:tbl>
                  <a:tblPr>
                    <a:tableStyleId>{5940675A-B579-460E-94D1-54222C63F5DA}</a:tableStyleId>
                  </a:tblPr>
                  <a:tblGrid>
                    <a:gridCol w="2966946">
                      <a:extLst>
                        <a:ext uri="{9D8B030D-6E8A-4147-A177-3AD203B41FA5}">
                          <a16:colId xmlns:a16="http://schemas.microsoft.com/office/drawing/2014/main" val="20000"/>
                        </a:ext>
                      </a:extLst>
                    </a:gridCol>
                    <a:gridCol w="1186514">
                      <a:extLst>
                        <a:ext uri="{9D8B030D-6E8A-4147-A177-3AD203B41FA5}">
                          <a16:colId xmlns:a16="http://schemas.microsoft.com/office/drawing/2014/main" val="20001"/>
                        </a:ext>
                      </a:extLst>
                    </a:gridCol>
                    <a:gridCol w="1186514">
                      <a:extLst>
                        <a:ext uri="{9D8B030D-6E8A-4147-A177-3AD203B41FA5}">
                          <a16:colId xmlns:a16="http://schemas.microsoft.com/office/drawing/2014/main" val="20002"/>
                        </a:ext>
                      </a:extLst>
                    </a:gridCol>
                  </a:tblGrid>
                  <a:tr h="566928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1" u="none" dirty="0">
                              <a:solidFill>
                                <a:srgbClr val="FF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FF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FF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FF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FF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FF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FF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FF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FF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FF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FF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FF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FF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FF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FF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0"/>
                      </a:ext>
                    </a:extLst>
                  </a:tr>
                  <a:tr h="566928"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1" u="none">
                              <a:solidFill>
                                <a:srgbClr val="FF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FF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1" u="none">
                              <a:solidFill>
                                <a:srgbClr val="FF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FF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FF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FF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FF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FF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FF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FF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FF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FF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FF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FF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FF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FF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FF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1"/>
                      </a:ext>
                    </a:extLst>
                  </a:tr>
                  <a:tr h="762889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anchor="ctr">
                        <a:lnL w="9522" cap="flat" cmpd="sng" algn="ctr">
                          <a:solidFill>
                            <a:srgbClr val="FF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FF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FF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FF0000"/>
                          </a:solidFill>
                          <a:prstDash val="solid"/>
                          <a:round/>
                        </a:lnB>
                        <a:blipFill>
                          <a:blip r:embed="rId3"/>
                          <a:stretch>
                            <a:fillRect l="-205" t="-150400" r="-80493" b="-240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FF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0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FF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FF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FF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FF0000"/>
                          </a:solidFill>
                          <a:prstDash val="solid"/>
                          <a:round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algn="ctr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zh-CN" altLang="zh-CN" sz="2400" b="0" i="0" u="none" dirty="0">
                              <a:solidFill>
                                <a:srgbClr val="FF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－</a:t>
                          </a:r>
                          <a:r>
                            <a:rPr lang="en-US" altLang="zh-CN" sz="2400" b="0" i="0" u="none" dirty="0">
                              <a:solidFill>
                                <a:srgbClr val="FF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</a:t>
                          </a:r>
                        </a:p>
                      </a:txBody>
                      <a:tcPr anchor="ctr">
                        <a:lnL w="9522" cap="flat" cmpd="sng" algn="ctr">
                          <a:solidFill>
                            <a:srgbClr val="FF0000"/>
                          </a:solidFill>
                          <a:prstDash val="solid"/>
                          <a:round/>
                        </a:lnL>
                        <a:lnR w="9522" cap="flat" cmpd="sng" algn="ctr">
                          <a:solidFill>
                            <a:srgbClr val="FF0000"/>
                          </a:solidFill>
                          <a:prstDash val="solid"/>
                          <a:round/>
                        </a:lnR>
                        <a:lnT w="9522" cap="flat" cmpd="sng" algn="ctr">
                          <a:solidFill>
                            <a:srgbClr val="FF0000"/>
                          </a:solidFill>
                          <a:prstDash val="solid"/>
                          <a:round/>
                        </a:lnT>
                        <a:lnB w="9522" cap="flat" cmpd="sng" algn="ctr">
                          <a:solidFill>
                            <a:srgbClr val="FF0000"/>
                          </a:solidFill>
                          <a:prstDash val="solid"/>
                          <a:round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002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4039" name="yt_shape_14039"/>
          <p:cNvSpPr txBox="1"/>
          <p:nvPr/>
        </p:nvSpPr>
        <p:spPr>
          <a:xfrm>
            <a:off x="540000" y="5063553"/>
            <a:ext cx="253915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描点、连线，如图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>
                <a:noFill/>
                <a:effectLst/>
                <a:latin typeface="Times New Roman"/>
                <a:ea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711416EB-99DB-8494-8977-292FEE3B77F8}"/>
              </a:ext>
            </a:extLst>
          </p:cNvPr>
          <p:cNvSpPr txBox="1"/>
          <p:nvPr/>
        </p:nvSpPr>
        <p:spPr>
          <a:xfrm>
            <a:off x="449989" y="2350574"/>
            <a:ext cx="1704086" cy="50166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解：列表：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C9150BD7-6CEA-43BD-4119-4558AD4D2F79}"/>
              </a:ext>
            </a:extLst>
          </p:cNvPr>
          <p:cNvSpPr txBox="1"/>
          <p:nvPr/>
        </p:nvSpPr>
        <p:spPr>
          <a:xfrm>
            <a:off x="449989" y="5016747"/>
            <a:ext cx="26946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描点、连线，如图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449989" y="1176437"/>
            <a:ext cx="8889335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3.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用你认为最简单的方法画出下列正比例函数的图象：</a:t>
            </a:r>
            <a:endParaRPr lang="zh-CN" altLang="zh-CN" sz="2400" dirty="0">
              <a:solidFill>
                <a:srgbClr val="000000"/>
              </a:solidFill>
              <a:latin typeface="Times New Roman" pitchFamily="24"/>
              <a:ea typeface="宋体" pitchFamily="24"/>
            </a:endParaRPr>
          </a:p>
        </p:txBody>
      </p:sp>
      <p:pic>
        <p:nvPicPr>
          <p:cNvPr id="9" name="yt_image_14031" title="H_208.21686">
            <a:extLst>
              <a:ext uri="">
                <a16:creationId xmlns:a14="http://schemas.microsoft.com/office/drawing/2010/main" xmlns:mc="http://schemas.openxmlformats.org/markup-compatibility/2006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8760296" y="1454209"/>
            <a:ext cx="2619756" cy="264435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" name="yt_image_14040" title="H_196.47">
            <a:extLst>
              <a:ext uri="">
                <a16:creationId xmlns:a14="http://schemas.microsoft.com/office/drawing/2010/main" xmlns:mc="http://schemas.openxmlformats.org/markup-compatibility/2006" xmlns:p14="http://schemas.microsoft.com/office/powerpoint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 cstate="print"/>
          <a:srcRect/>
          <a:stretch>
            <a:fillRect/>
          </a:stretch>
        </p:blipFill>
        <p:spPr bwMode="auto">
          <a:xfrm>
            <a:off x="8328248" y="4098563"/>
            <a:ext cx="3292983" cy="24951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0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40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43" name="yt_shape_14043"/>
          <p:cNvSpPr txBox="1"/>
          <p:nvPr/>
        </p:nvSpPr>
        <p:spPr>
          <a:xfrm>
            <a:off x="540000" y="1322725"/>
            <a:ext cx="4138954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正比例函数的性质</a:t>
            </a:r>
          </a:p>
        </p:txBody>
      </p:sp>
      <p:sp>
        <p:nvSpPr>
          <p:cNvPr id="14044" name="yt_shape_14044"/>
          <p:cNvSpPr txBox="1"/>
          <p:nvPr/>
        </p:nvSpPr>
        <p:spPr>
          <a:xfrm>
            <a:off x="540000" y="1822290"/>
            <a:ext cx="672780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张家界市模拟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的图象经过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045" name="yt_table_14045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88095793"/>
              </p:ext>
            </p:extLst>
          </p:nvPr>
        </p:nvGraphicFramePr>
        <p:xfrm>
          <a:off x="540000" y="2301593"/>
          <a:ext cx="7538086" cy="950976"/>
        </p:xfrm>
        <a:graphic>
          <a:graphicData uri="http://schemas.openxmlformats.org/drawingml/2006/table">
            <a:tbl>
              <a:tblPr/>
              <a:tblGrid>
                <a:gridCol w="4828223">
                  <a:extLst>
                    <a:ext uri="{9D8B030D-6E8A-4147-A177-3AD203B41FA5}">
                      <a16:colId xmlns:a16="http://schemas.microsoft.com/office/drawing/2014/main" val="10501"/>
                    </a:ext>
                  </a:extLst>
                </a:gridCol>
                <a:gridCol w="2709863">
                  <a:extLst>
                    <a:ext uri="{9D8B030D-6E8A-4147-A177-3AD203B41FA5}">
                      <a16:colId xmlns:a16="http://schemas.microsoft.com/office/drawing/2014/main" val="1050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第一、三象限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第二、四象限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69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第一、二象限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第三、四象限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70"/>
                  </a:ext>
                </a:extLst>
              </a:tr>
            </a:tbl>
          </a:graphicData>
        </a:graphic>
      </p:graphicFrame>
      <p:sp>
        <p:nvSpPr>
          <p:cNvPr id="14047" name="yt_shape_14047"/>
          <p:cNvSpPr txBox="1"/>
          <p:nvPr/>
        </p:nvSpPr>
        <p:spPr>
          <a:xfrm>
            <a:off x="540000" y="3303147"/>
            <a:ext cx="1103667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的图象经过第一、三象限，那么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的取值范围是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048" name="yt_table_14048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73167425"/>
              </p:ext>
            </p:extLst>
          </p:nvPr>
        </p:nvGraphicFramePr>
        <p:xfrm>
          <a:off x="540000" y="3782450"/>
          <a:ext cx="8724266" cy="475488"/>
        </p:xfrm>
        <a:graphic>
          <a:graphicData uri="http://schemas.openxmlformats.org/drawingml/2006/table">
            <a:tbl>
              <a:tblPr/>
              <a:tblGrid>
                <a:gridCol w="2422843">
                  <a:extLst>
                    <a:ext uri="{9D8B030D-6E8A-4147-A177-3AD203B41FA5}">
                      <a16:colId xmlns:a16="http://schemas.microsoft.com/office/drawing/2014/main" val="10503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504"/>
                    </a:ext>
                  </a:extLst>
                </a:gridCol>
                <a:gridCol w="2405380">
                  <a:extLst>
                    <a:ext uri="{9D8B030D-6E8A-4147-A177-3AD203B41FA5}">
                      <a16:colId xmlns:a16="http://schemas.microsoft.com/office/drawing/2014/main" val="10505"/>
                    </a:ext>
                  </a:extLst>
                </a:gridCol>
                <a:gridCol w="1490663">
                  <a:extLst>
                    <a:ext uri="{9D8B030D-6E8A-4147-A177-3AD203B41FA5}">
                      <a16:colId xmlns:a16="http://schemas.microsoft.com/office/drawing/2014/main" val="10506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71"/>
                  </a:ext>
                </a:extLst>
              </a:tr>
            </a:tbl>
          </a:graphicData>
        </a:graphic>
      </p:graphicFrame>
      <mc:AlternateContent xmlns:mc="http://schemas.openxmlformats.org/markup-compatibility/2006">
        <mc:Choice xmlns:a14="http://schemas.microsoft.com/office/drawing/2010/main" Requires="a14">
          <p:sp>
            <p:nvSpPr>
              <p:cNvPr id="14050" name="yt_shape_14050"/>
              <p:cNvSpPr txBox="1"/>
              <p:nvPr/>
            </p:nvSpPr>
            <p:spPr>
              <a:xfrm>
                <a:off x="540119" y="4308621"/>
                <a:ext cx="10956481" cy="115813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6.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在平面直角坐标系中，设点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P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在正比例函数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的图象上，则点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Q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a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位于第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楷体" pitchFamily="24"/>
                  </a:rPr>
                  <a:t>四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宋体" pitchFamily="24"/>
                  </a:rPr>
                  <a:t>⁠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象限</a:t>
                </a:r>
                <a:r>
                  <a:rPr lang="en-US" altLang="zh-CN" sz="2400" b="0" i="0" u="none" dirty="0" smtClean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endParaRPr lang="en-US" altLang="zh-CN" sz="2400" b="0" i="0" u="none" dirty="0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endParaRPr>
              </a:p>
            </p:txBody>
          </p:sp>
        </mc:Choice>
        <mc:Fallback>
          <p:sp>
            <p:nvSpPr>
              <p:cNvPr id="14050" name="yt_shape_14050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4308621"/>
                <a:ext cx="10956481" cy="1158138"/>
              </a:xfrm>
              <a:prstGeom prst="rect">
                <a:avLst/>
              </a:prstGeom>
              <a:blipFill>
                <a:blip r:embed="rId2"/>
                <a:stretch>
                  <a:fillRect l="-1725" r="-1503" b="-11053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pic>
        <p:nvPicPr>
          <p:cNvPr id="3" name="yt_shape_1698822775693" title="H_28.801733">
            <a:extLst>
              <a:ext uri="{FF2B5EF4-FFF2-40B4-BE49-F238E27FC236}">
                <a16:creationId xmlns:a16="http://schemas.microsoft.com/office/drawing/2014/main" id="{F89E0D53-B519-DA65-750E-051C56E604D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362052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10016A7B-D2DE-D76C-5807-06587881979B}"/>
              </a:ext>
            </a:extLst>
          </p:cNvPr>
          <p:cNvSpPr txBox="1"/>
          <p:nvPr/>
        </p:nvSpPr>
        <p:spPr>
          <a:xfrm>
            <a:off x="6434864" y="177548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2A663DB-A363-8709-69BB-3897CA66BC8B}"/>
              </a:ext>
            </a:extLst>
          </p:cNvPr>
          <p:cNvSpPr txBox="1"/>
          <p:nvPr/>
        </p:nvSpPr>
        <p:spPr>
          <a:xfrm>
            <a:off x="10549664" y="3256341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5720EF74-5375-EAA3-CB68-C04F8BEAD611}"/>
              </a:ext>
            </a:extLst>
          </p:cNvPr>
          <p:cNvSpPr txBox="1"/>
          <p:nvPr/>
        </p:nvSpPr>
        <p:spPr>
          <a:xfrm>
            <a:off x="2736108" y="4933264"/>
            <a:ext cx="7896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四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53" name="yt_shape_14053"/>
          <p:cNvSpPr txBox="1"/>
          <p:nvPr/>
        </p:nvSpPr>
        <p:spPr>
          <a:xfrm>
            <a:off x="440881" y="1717368"/>
            <a:ext cx="6796732" cy="1868910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为何值时，函数图象经过第一、三象限；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 smtClean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：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由题意得，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＞－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；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由题意得，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；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把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代入得，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848F5FC-F58C-1202-9E94-B6EA2091C5E0}"/>
              </a:ext>
            </a:extLst>
          </p:cNvPr>
          <p:cNvSpPr txBox="1"/>
          <p:nvPr/>
        </p:nvSpPr>
        <p:spPr>
          <a:xfrm>
            <a:off x="383704" y="2142909"/>
            <a:ext cx="62602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由题意得，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；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0277C2E-3D83-3CFE-DD23-4877BFB1E5B5}"/>
              </a:ext>
            </a:extLst>
          </p:cNvPr>
          <p:cNvSpPr txBox="1"/>
          <p:nvPr/>
        </p:nvSpPr>
        <p:spPr>
          <a:xfrm>
            <a:off x="373017" y="3125335"/>
            <a:ext cx="565061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由题意得，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；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77D4F078-2EB8-56C5-D4F6-BBEF931916B5}"/>
              </a:ext>
            </a:extLst>
          </p:cNvPr>
          <p:cNvSpPr txBox="1"/>
          <p:nvPr/>
        </p:nvSpPr>
        <p:spPr>
          <a:xfrm>
            <a:off x="383704" y="4158497"/>
            <a:ext cx="69110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把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代入得，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矩形 5"/>
          <p:cNvSpPr/>
          <p:nvPr/>
        </p:nvSpPr>
        <p:spPr>
          <a:xfrm>
            <a:off x="445271" y="1196752"/>
            <a:ext cx="5527475" cy="5724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7.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已知正比例函数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＝（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3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＋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，求：</a:t>
            </a:r>
            <a:endParaRPr lang="zh-CN" altLang="zh-CN" sz="2400" dirty="0">
              <a:solidFill>
                <a:srgbClr val="000000"/>
              </a:solidFill>
              <a:latin typeface="Times New Roman" pitchFamily="24"/>
              <a:ea typeface="宋体" pitchFamily="24"/>
            </a:endParaRPr>
          </a:p>
        </p:txBody>
      </p:sp>
      <p:sp>
        <p:nvSpPr>
          <p:cNvPr id="8" name="矩形 7"/>
          <p:cNvSpPr/>
          <p:nvPr/>
        </p:nvSpPr>
        <p:spPr>
          <a:xfrm>
            <a:off x="383704" y="2619288"/>
            <a:ext cx="8448600" cy="52084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（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为何值时，函数图象经过第二、四象限</a:t>
            </a:r>
            <a:r>
              <a:rPr lang="zh-CN" altLang="zh-CN" sz="2400" dirty="0" smtClean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；</a:t>
            </a:r>
            <a:endParaRPr lang="zh-CN" altLang="zh-CN" sz="2400" dirty="0">
              <a:solidFill>
                <a:srgbClr val="000000"/>
              </a:solidFill>
              <a:latin typeface="Times New Roman" pitchFamily="24"/>
              <a:ea typeface="宋体" pitchFamily="24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387862" y="3643376"/>
            <a:ext cx="7872536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（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为何值时，点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（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在该函数的图象上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.</a:t>
            </a:r>
            <a:endParaRPr lang="en-US" altLang="zh-CN" sz="2400" dirty="0">
              <a:solidFill>
                <a:srgbClr val="000000"/>
              </a:solidFill>
              <a:latin typeface="Times New Roman" pitchFamily="24"/>
              <a:ea typeface="Times New Roman" pitchFamily="2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59" name="yt_shape_14059"/>
          <p:cNvSpPr txBox="1"/>
          <p:nvPr/>
        </p:nvSpPr>
        <p:spPr>
          <a:xfrm>
            <a:off x="479376" y="1248378"/>
            <a:ext cx="677108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</a:rPr>
              <a:t>【易错点】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</a:rPr>
              <a:t>不能正确运用正比例函数性质而出错</a:t>
            </a:r>
          </a:p>
        </p:txBody>
      </p:sp>
      <p:sp>
        <p:nvSpPr>
          <p:cNvPr id="14060" name="yt_shape_14060"/>
          <p:cNvSpPr txBox="1"/>
          <p:nvPr/>
        </p:nvSpPr>
        <p:spPr>
          <a:xfrm>
            <a:off x="479495" y="1727681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已知正比例函数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的图象经过第一、三象限，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三点在函数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的图象上，且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、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en-US" altLang="zh-CN" sz="2400" b="0" i="0" u="none" baseline="-25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的大小关系为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555369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4061" name="yt_table_14061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09598110"/>
              </p:ext>
            </p:extLst>
          </p:nvPr>
        </p:nvGraphicFramePr>
        <p:xfrm>
          <a:off x="479376" y="3167247"/>
          <a:ext cx="5281930" cy="950976"/>
        </p:xfrm>
        <a:graphic>
          <a:graphicData uri="http://schemas.openxmlformats.org/drawingml/2006/table">
            <a:tbl>
              <a:tblPr/>
              <a:tblGrid>
                <a:gridCol w="3107055">
                  <a:extLst>
                    <a:ext uri="{9D8B030D-6E8A-4147-A177-3AD203B41FA5}">
                      <a16:colId xmlns:a16="http://schemas.microsoft.com/office/drawing/2014/main" val="10507"/>
                    </a:ext>
                  </a:extLst>
                </a:gridCol>
                <a:gridCol w="2174875">
                  <a:extLst>
                    <a:ext uri="{9D8B030D-6E8A-4147-A177-3AD203B41FA5}">
                      <a16:colId xmlns:a16="http://schemas.microsoft.com/office/drawing/2014/main" val="10508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7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73"/>
                  </a:ext>
                </a:extLst>
              </a:tr>
            </a:tbl>
          </a:graphicData>
        </a:graphic>
      </p:graphicFrame>
      <p:sp>
        <p:nvSpPr>
          <p:cNvPr id="2" name="文本框 1">
            <a:extLst>
              <a:ext uri="{FF2B5EF4-FFF2-40B4-BE49-F238E27FC236}">
                <a16:creationId xmlns:a16="http://schemas.microsoft.com/office/drawing/2014/main" id="{F47F5C3F-AF92-0484-BF92-0D4A7CEB8862}"/>
              </a:ext>
            </a:extLst>
          </p:cNvPr>
          <p:cNvSpPr txBox="1"/>
          <p:nvPr/>
        </p:nvSpPr>
        <p:spPr>
          <a:xfrm>
            <a:off x="1913484" y="2631851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64" name="yt_shape_14064"/>
          <p:cNvSpPr txBox="1"/>
          <p:nvPr/>
        </p:nvSpPr>
        <p:spPr>
          <a:xfrm>
            <a:off x="540000" y="900000"/>
            <a:ext cx="3953198" cy="56733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150" b="0" i="0" u="none" spc="-31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150" b="0" i="0" u="none" spc="30039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4063" name="yt_image_14063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:m="http://schemas.openxmlformats.org/officeDocument/2006/math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3912489" cy="635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mc:AlternateContent xmlns:mc="http://schemas.openxmlformats.org/markup-compatibility/2006">
        <mc:Choice xmlns:a14="http://schemas.microsoft.com/office/drawing/2010/main" Requires="a14">
          <p:sp>
            <p:nvSpPr>
              <p:cNvPr id="14066" name="yt_shape_14066"/>
              <p:cNvSpPr txBox="1"/>
              <p:nvPr/>
            </p:nvSpPr>
            <p:spPr>
              <a:xfrm>
                <a:off x="540119" y="1586155"/>
                <a:ext cx="11111999" cy="1108958"/>
              </a:xfrm>
              <a:prstGeom prst="rect">
                <a:avLst/>
              </a:prstGeom>
            </p:spPr>
            <p:txBody>
              <a:bodyPr vert="horz" wrap="square" lIns="0" tIns="0" rIns="0" bIns="0" rtlCol="0">
                <a:spAutoFit/>
              </a:bodyPr>
              <a:lstStyle/>
              <a:p>
                <a:pPr algn="just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9.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黑体" pitchFamily="24"/>
                  </a:rPr>
                  <a:t>岳阳九中月考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已知点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（－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5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都在直线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＝－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>
                            <a:solidFill>
                              <a:srgbClr val="01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3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上，那么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与</a:t>
                </a:r>
                <a:r>
                  <a:rPr lang="en-US" altLang="zh-CN" sz="2400" b="0" i="1" u="none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en-US" altLang="zh-CN" sz="2400" b="0" i="0" u="none" baseline="-2500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大小关系是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</a:rPr>
                  <a:t>　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D</a:t>
                </a:r>
                <a:r>
                  <a:rPr lang="zh-CN" altLang="zh-CN" sz="1200" b="0" i="0" u="none">
                    <a:solidFill>
                      <a:srgbClr val="000000"/>
                    </a:solidFill>
                    <a:effectLst/>
                    <a:latin typeface="Times New Roman" pitchFamily="12"/>
                    <a:ea typeface="宋体" pitchFamily="12"/>
                  </a:rPr>
                  <a:t>　</a:t>
                </a:r>
                <a:r>
                  <a:rPr lang="zh-CN" altLang="zh-CN" sz="2400" b="0" i="0" u="none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</a:p>
            </p:txBody>
          </p:sp>
        </mc:Choice>
        <mc:Fallback>
          <p:sp>
            <p:nvSpPr>
              <p:cNvPr id="14066" name="yt_shape_1406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40119" y="1586155"/>
                <a:ext cx="11111999" cy="1108958"/>
              </a:xfrm>
              <a:prstGeom prst="rect">
                <a:avLst/>
              </a:prstGeom>
              <a:blipFill>
                <a:blip r:embed="rId3"/>
                <a:stretch>
                  <a:fillRect l="-1701" r="-1153" b="-1648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graphicFrame>
        <p:nvGraphicFramePr>
          <p:cNvPr id="14068" name="yt_table_14068" title="H_37.44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439241719"/>
              </p:ext>
            </p:extLst>
          </p:nvPr>
        </p:nvGraphicFramePr>
        <p:xfrm>
          <a:off x="540000" y="2745901"/>
          <a:ext cx="9295766" cy="475488"/>
        </p:xfrm>
        <a:graphic>
          <a:graphicData uri="http://schemas.openxmlformats.org/drawingml/2006/table">
            <a:tbl>
              <a:tblPr/>
              <a:tblGrid>
                <a:gridCol w="2565718">
                  <a:extLst>
                    <a:ext uri="{9D8B030D-6E8A-4147-A177-3AD203B41FA5}">
                      <a16:colId xmlns:a16="http://schemas.microsoft.com/office/drawing/2014/main" val="10509"/>
                    </a:ext>
                  </a:extLst>
                </a:gridCol>
                <a:gridCol w="2548255">
                  <a:extLst>
                    <a:ext uri="{9D8B030D-6E8A-4147-A177-3AD203B41FA5}">
                      <a16:colId xmlns:a16="http://schemas.microsoft.com/office/drawing/2014/main" val="10510"/>
                    </a:ext>
                  </a:extLst>
                </a:gridCol>
                <a:gridCol w="2548255">
                  <a:extLst>
                    <a:ext uri="{9D8B030D-6E8A-4147-A177-3AD203B41FA5}">
                      <a16:colId xmlns:a16="http://schemas.microsoft.com/office/drawing/2014/main" val="10511"/>
                    </a:ext>
                  </a:extLst>
                </a:gridCol>
                <a:gridCol w="1633538">
                  <a:extLst>
                    <a:ext uri="{9D8B030D-6E8A-4147-A177-3AD203B41FA5}">
                      <a16:colId xmlns:a16="http://schemas.microsoft.com/office/drawing/2014/main" val="1051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≤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≥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＜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en-US" altLang="zh-CN" sz="2400" b="0" i="0" u="none" baseline="-2500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74"/>
                  </a:ext>
                </a:extLst>
              </a:tr>
            </a:tbl>
          </a:graphicData>
        </a:graphic>
      </p:graphicFrame>
      <p:sp>
        <p:nvSpPr>
          <p:cNvPr id="14070" name="yt_shape_14070"/>
          <p:cNvSpPr txBox="1"/>
          <p:nvPr/>
        </p:nvSpPr>
        <p:spPr>
          <a:xfrm>
            <a:off x="540119" y="327207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某种型号汽油的数量与相应金额的关系如图所示，则这种汽油的单价是每升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6.15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4074" name="yt_shape_14074"/>
          <p:cNvSpPr txBox="1"/>
          <p:nvPr/>
        </p:nvSpPr>
        <p:spPr>
          <a:xfrm>
            <a:off x="540000" y="6096736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071" name="yt_shape_14071" title="H_130.90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242757" y="4251884"/>
            <a:ext cx="1706486" cy="2031105"/>
            <a:chOff x="0" y="0"/>
            <a:chExt cx="1396746" cy="1662444"/>
          </a:xfrm>
        </p:grpSpPr>
        <p:pic>
          <p:nvPicPr>
            <p:cNvPr id="2" name="yt_image_14071">
              <a:extLst>
                <a:ext uri="">
                  <a16:creationId xmlns:a14="http://schemas.microsoft.com/office/drawing/2010/main" xmlns:a16="http://schemas.microsoft.com/office/drawing/2014/main" xmlns:p14="http://schemas.microsoft.com/office/powerpoint/2010/main" xmlns:m="http://schemas.openxmlformats.org/officeDocument/2006/math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4" cstate="print"/>
            <a:srcRect/>
            <a:stretch>
              <a:fillRect/>
            </a:stretch>
          </p:blipFill>
          <p:spPr bwMode="auto">
            <a:xfrm>
              <a:off x="0" y="0"/>
              <a:ext cx="1396746" cy="1266444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073" name="yt_shape_14073"/>
            <p:cNvSpPr txBox="1"/>
            <p:nvPr/>
          </p:nvSpPr>
          <p:spPr>
            <a:xfrm>
              <a:off x="88909" y="1302444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D612E494-CF51-C4ED-BE2A-47E7227674F6}"/>
              </a:ext>
            </a:extLst>
          </p:cNvPr>
          <p:cNvSpPr txBox="1"/>
          <p:nvPr/>
        </p:nvSpPr>
        <p:spPr>
          <a:xfrm>
            <a:off x="2431308" y="2213211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A438CD0-BFB6-45EB-AA59-7AFEBCB9F27A}"/>
              </a:ext>
            </a:extLst>
          </p:cNvPr>
          <p:cNvSpPr txBox="1"/>
          <p:nvPr/>
        </p:nvSpPr>
        <p:spPr>
          <a:xfrm>
            <a:off x="1059708" y="3700754"/>
            <a:ext cx="1018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6.15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75" name="yt_shape_14075"/>
          <p:cNvSpPr txBox="1"/>
          <p:nvPr/>
        </p:nvSpPr>
        <p:spPr>
          <a:xfrm>
            <a:off x="540000" y="126384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如图，三个正比例函数的图象分别对应表达式：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②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③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，将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按从小到大的顺序排列为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连接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4079" name="yt_shape_14079"/>
          <p:cNvSpPr txBox="1"/>
          <p:nvPr/>
        </p:nvSpPr>
        <p:spPr>
          <a:xfrm>
            <a:off x="539881" y="4346773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4076" name="yt_shape_14076" title="H_151.2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166942" y="2641978"/>
            <a:ext cx="1858115" cy="2349497"/>
            <a:chOff x="0" y="0"/>
            <a:chExt cx="1519047" cy="1920762"/>
          </a:xfrm>
        </p:grpSpPr>
        <p:pic>
          <p:nvPicPr>
            <p:cNvPr id="2" name="yt_image_14076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519047" cy="152476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4078" name="yt_shape_14078"/>
            <p:cNvSpPr txBox="1"/>
            <p:nvPr/>
          </p:nvSpPr>
          <p:spPr>
            <a:xfrm>
              <a:off x="150059" y="1560762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16D5FC05-421C-8B11-77E1-E0706831C161}"/>
              </a:ext>
            </a:extLst>
          </p:cNvPr>
          <p:cNvSpPr txBox="1"/>
          <p:nvPr/>
        </p:nvSpPr>
        <p:spPr>
          <a:xfrm>
            <a:off x="5156927" y="1692530"/>
            <a:ext cx="15342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a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</TotalTime>
  <Words>1413</Words>
  <Application>Microsoft Office PowerPoint</Application>
  <PresentationFormat>宽屏</PresentationFormat>
  <Paragraphs>136</Paragraphs>
  <Slides>16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16</vt:i4>
      </vt:variant>
    </vt:vector>
  </HeadingPairs>
  <TitlesOfParts>
    <vt:vector size="30" baseType="lpstr">
      <vt:lpstr>Finished</vt:lpstr>
      <vt:lpstr>等线</vt:lpstr>
      <vt:lpstr>等线 Light</vt:lpstr>
      <vt:lpstr>黑体</vt:lpstr>
      <vt:lpstr>楷体</vt:lpstr>
      <vt:lpstr>宋体</vt:lpstr>
      <vt:lpstr>微软雅黑</vt:lpstr>
      <vt:lpstr>Arial</vt:lpstr>
      <vt:lpstr>Calibri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阳鑫</cp:lastModifiedBy>
  <cp:revision>47</cp:revision>
  <dcterms:created xsi:type="dcterms:W3CDTF">2023-05-05T05:33:04Z</dcterms:created>
  <dcterms:modified xsi:type="dcterms:W3CDTF">2023-11-02T01:35:15Z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