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78" r:id="rId6"/>
    <p:sldId id="367" r:id="rId7"/>
    <p:sldId id="379" r:id="rId8"/>
    <p:sldId id="369" r:id="rId9"/>
    <p:sldId id="371" r:id="rId10"/>
    <p:sldId id="373" r:id="rId11"/>
    <p:sldId id="374" r:id="rId12"/>
    <p:sldId id="380" r:id="rId13"/>
    <p:sldId id="375" r:id="rId14"/>
    <p:sldId id="381" r:id="rId15"/>
    <p:sldId id="37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bin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4" name="yt_shape_14404"/>
          <p:cNvSpPr txBox="1"/>
          <p:nvPr/>
        </p:nvSpPr>
        <p:spPr>
          <a:xfrm>
            <a:off x="665957" y="12854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03" name="yt_image_14403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7" y="12854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6" name="yt_shape_14406"/>
          <p:cNvSpPr txBox="1"/>
          <p:nvPr/>
        </p:nvSpPr>
        <p:spPr>
          <a:xfrm>
            <a:off x="666076" y="1983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用函数知识解决实际问题的途径是建立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函数模型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，利用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待定系数法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函数表达式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，再利用表达式解决实际问题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833BDA-E7DF-9FA1-A260-BA5A8B53F9DE}"/>
              </a:ext>
            </a:extLst>
          </p:cNvPr>
          <p:cNvSpPr txBox="1"/>
          <p:nvPr/>
        </p:nvSpPr>
        <p:spPr>
          <a:xfrm>
            <a:off x="6672064" y="19362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函数模型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A112D7-387D-E56E-3D04-7BDACC936197}"/>
              </a:ext>
            </a:extLst>
          </p:cNvPr>
          <p:cNvSpPr txBox="1"/>
          <p:nvPr/>
        </p:nvSpPr>
        <p:spPr>
          <a:xfrm>
            <a:off x="9415264" y="193621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待定系数法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BC1056-A8E8-089F-AF93-968D03CCE909}"/>
              </a:ext>
            </a:extLst>
          </p:cNvPr>
          <p:cNvSpPr txBox="1"/>
          <p:nvPr/>
        </p:nvSpPr>
        <p:spPr>
          <a:xfrm>
            <a:off x="1490465" y="241170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函数表达式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4" name="yt_shape_14464"/>
          <p:cNvSpPr txBox="1"/>
          <p:nvPr/>
        </p:nvSpPr>
        <p:spPr>
          <a:xfrm>
            <a:off x="540000" y="126841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低碳生活，绿色出行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的理念已深入人心，现在越来越多的人选择骑自行车上下班或外出旅游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周末，小红到郊外游玩，她从家出发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后到达甲地，玩了一段时间后按原速前往乙地，刚到达乙地，就接到了妈妈的电话，于是她快速返回家中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小红从家出发到返回家中，离家距离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变化的函数图象大致如图所示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68" name="yt_shape_14468"/>
          <p:cNvSpPr txBox="1"/>
          <p:nvPr/>
        </p:nvSpPr>
        <p:spPr>
          <a:xfrm>
            <a:off x="539881" y="60054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65" name="yt_shape_14465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6133" y="3437373"/>
            <a:ext cx="2419731" cy="2134503"/>
            <a:chOff x="0" y="0"/>
            <a:chExt cx="2419731" cy="2134503"/>
          </a:xfrm>
        </p:grpSpPr>
        <p:pic>
          <p:nvPicPr>
            <p:cNvPr id="2" name="yt_image_1446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19731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67" name="yt_shape_14467"/>
            <p:cNvSpPr txBox="1"/>
            <p:nvPr/>
          </p:nvSpPr>
          <p:spPr>
            <a:xfrm>
              <a:off x="676584" y="17745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469" name="yt_shape_14469"/>
          <p:cNvSpPr txBox="1"/>
          <p:nvPr/>
        </p:nvSpPr>
        <p:spPr>
          <a:xfrm>
            <a:off x="539881" y="5738237"/>
            <a:ext cx="72487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小红从甲地到乙地骑车的速度为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01AB0E-2290-56AD-02D9-F7C8E427F41E}"/>
              </a:ext>
            </a:extLst>
          </p:cNvPr>
          <p:cNvSpPr txBox="1"/>
          <p:nvPr/>
        </p:nvSpPr>
        <p:spPr>
          <a:xfrm>
            <a:off x="539881" y="6149391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0" name="yt_shape_14470"/>
          <p:cNvSpPr txBox="1"/>
          <p:nvPr/>
        </p:nvSpPr>
        <p:spPr>
          <a:xfrm>
            <a:off x="540000" y="1268413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时，求出距离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的函数表达式，并求乙地离小红家多少千米？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时，设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，把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代入，得到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乙地离小红家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30km.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DA957F-B95C-E2BA-8546-08872480DD38}"/>
              </a:ext>
            </a:extLst>
          </p:cNvPr>
          <p:cNvSpPr txBox="1"/>
          <p:nvPr/>
        </p:nvSpPr>
        <p:spPr>
          <a:xfrm>
            <a:off x="479257" y="2191043"/>
            <a:ext cx="1110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2C7AC7-D2E3-F119-EF66-D42D1F237034}"/>
              </a:ext>
            </a:extLst>
          </p:cNvPr>
          <p:cNvSpPr txBox="1"/>
          <p:nvPr/>
        </p:nvSpPr>
        <p:spPr>
          <a:xfrm>
            <a:off x="479257" y="2666531"/>
            <a:ext cx="576064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得到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57F7EF-7CDB-A562-CEBB-A8903D119534}"/>
              </a:ext>
            </a:extLst>
          </p:cNvPr>
          <p:cNvSpPr txBox="1"/>
          <p:nvPr/>
        </p:nvSpPr>
        <p:spPr>
          <a:xfrm>
            <a:off x="479257" y="3142019"/>
            <a:ext cx="205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1232B4-0962-4BC4-895A-687DBAAD4D47}"/>
              </a:ext>
            </a:extLst>
          </p:cNvPr>
          <p:cNvSpPr txBox="1"/>
          <p:nvPr/>
        </p:nvSpPr>
        <p:spPr>
          <a:xfrm>
            <a:off x="479257" y="3617507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8605AB-3173-D26C-CC99-C33034888893}"/>
              </a:ext>
            </a:extLst>
          </p:cNvPr>
          <p:cNvSpPr txBox="1"/>
          <p:nvPr/>
        </p:nvSpPr>
        <p:spPr>
          <a:xfrm>
            <a:off x="479257" y="4092995"/>
            <a:ext cx="308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乙地离小红家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30km.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9" name="yt_shape_14465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3831" y="2168379"/>
            <a:ext cx="2419731" cy="2134503"/>
            <a:chOff x="0" y="0"/>
            <a:chExt cx="2419731" cy="2134503"/>
          </a:xfrm>
        </p:grpSpPr>
        <p:pic>
          <p:nvPicPr>
            <p:cNvPr id="10" name="yt_image_1446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19731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4467"/>
            <p:cNvSpPr txBox="1"/>
            <p:nvPr/>
          </p:nvSpPr>
          <p:spPr>
            <a:xfrm>
              <a:off x="676584" y="17745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4" name="yt_shape_14474"/>
          <p:cNvSpPr txBox="1"/>
          <p:nvPr/>
        </p:nvSpPr>
        <p:spPr>
          <a:xfrm>
            <a:off x="539881" y="105401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73" name="yt_image_1447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5401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6" name="yt_shape_14476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甲、乙两车从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城出发前往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城，在整个行程中，两车离开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的对应关系如图所示：</a:t>
            </a:r>
          </a:p>
        </p:txBody>
      </p:sp>
      <p:sp>
        <p:nvSpPr>
          <p:cNvPr id="14480" name="yt_shape_14480"/>
          <p:cNvSpPr txBox="1"/>
          <p:nvPr/>
        </p:nvSpPr>
        <p:spPr>
          <a:xfrm>
            <a:off x="539881" y="51128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77" name="yt_shape_14477" title="H_177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84835" y="2761268"/>
            <a:ext cx="3022092" cy="2249946"/>
            <a:chOff x="0" y="0"/>
            <a:chExt cx="3022092" cy="2249946"/>
          </a:xfrm>
        </p:grpSpPr>
        <p:pic>
          <p:nvPicPr>
            <p:cNvPr id="2" name="yt_image_14477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22092" cy="18539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79" name="yt_shape_14479"/>
            <p:cNvSpPr txBox="1"/>
            <p:nvPr/>
          </p:nvSpPr>
          <p:spPr>
            <a:xfrm>
              <a:off x="977765" y="18899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481" name="yt_shape_14481"/>
          <p:cNvSpPr txBox="1"/>
          <p:nvPr/>
        </p:nvSpPr>
        <p:spPr>
          <a:xfrm>
            <a:off x="539881" y="5116218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两城之间距离是多少千米？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56E254-1140-4533-9C5E-86756600B5A5}"/>
              </a:ext>
            </a:extLst>
          </p:cNvPr>
          <p:cNvSpPr txBox="1"/>
          <p:nvPr/>
        </p:nvSpPr>
        <p:spPr>
          <a:xfrm>
            <a:off x="539881" y="5607244"/>
            <a:ext cx="7028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由图象可知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两城之间距离是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85" name="yt_shape_14485"/>
              <p:cNvSpPr txBox="1"/>
              <p:nvPr/>
            </p:nvSpPr>
            <p:spPr>
              <a:xfrm>
                <a:off x="562785" y="1759188"/>
                <a:ext cx="9393597" cy="34451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由图象可知，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乙的速度为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设乙车出发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小时追上甲车，由题意，得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答：乙车出发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小时追上甲车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甲车出发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小时，两车相距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85" name="yt_shape_144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785" y="1759188"/>
                <a:ext cx="9393597" cy="3445110"/>
              </a:xfrm>
              <a:prstGeom prst="rect">
                <a:avLst/>
              </a:prstGeom>
              <a:blipFill>
                <a:blip r:embed="rId2"/>
                <a:stretch>
                  <a:fillRect l="-1947" t="-1593" r="-1103" b="-1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6404C82-4D73-26AD-A4B4-892B903CE884}"/>
              </a:ext>
            </a:extLst>
          </p:cNvPr>
          <p:cNvSpPr txBox="1"/>
          <p:nvPr/>
        </p:nvSpPr>
        <p:spPr>
          <a:xfrm>
            <a:off x="472774" y="171238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由图象可知，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50EBD5-BF89-F91C-F4FF-53F0DE5448E2}"/>
                  </a:ext>
                </a:extLst>
              </p:cNvPr>
              <p:cNvSpPr txBox="1"/>
              <p:nvPr/>
            </p:nvSpPr>
            <p:spPr>
              <a:xfrm>
                <a:off x="472774" y="2187870"/>
                <a:ext cx="49171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甲的速度为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50EBD5-BF89-F91C-F4FF-53F0DE544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74" y="2187870"/>
                <a:ext cx="4917186" cy="769062"/>
              </a:xfrm>
              <a:prstGeom prst="rect">
                <a:avLst/>
              </a:prstGeom>
              <a:blipFill>
                <a:blip r:embed="rId3"/>
                <a:stretch>
                  <a:fillRect l="-1985" r="-198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4CE7E9-85ED-B651-EB9D-A191441013B4}"/>
                  </a:ext>
                </a:extLst>
              </p:cNvPr>
              <p:cNvSpPr txBox="1"/>
              <p:nvPr/>
            </p:nvSpPr>
            <p:spPr>
              <a:xfrm>
                <a:off x="472774" y="2863320"/>
                <a:ext cx="48409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乙的速度为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4CE7E9-85ED-B651-EB9D-A191441013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74" y="2863320"/>
                <a:ext cx="4840986" cy="768490"/>
              </a:xfrm>
              <a:prstGeom prst="rect">
                <a:avLst/>
              </a:prstGeom>
              <a:blipFill>
                <a:blip r:embed="rId4"/>
                <a:stretch>
                  <a:fillRect l="-2015" r="-201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62FD086-68D4-1C02-9B1D-6EFA28E1DAC0}"/>
              </a:ext>
            </a:extLst>
          </p:cNvPr>
          <p:cNvSpPr txBox="1"/>
          <p:nvPr/>
        </p:nvSpPr>
        <p:spPr>
          <a:xfrm>
            <a:off x="472774" y="3538198"/>
            <a:ext cx="9482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设乙车出发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小时追上甲车，由题意，得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05061D-6CC3-500F-2E57-01395FB2BD62}"/>
              </a:ext>
            </a:extLst>
          </p:cNvPr>
          <p:cNvSpPr txBox="1"/>
          <p:nvPr/>
        </p:nvSpPr>
        <p:spPr>
          <a:xfrm>
            <a:off x="472774" y="401368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答：乙车出发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小时追上甲车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9405B9-1D81-5B34-696D-9BBEA2D1DBDD}"/>
                  </a:ext>
                </a:extLst>
              </p:cNvPr>
              <p:cNvSpPr txBox="1"/>
              <p:nvPr/>
            </p:nvSpPr>
            <p:spPr>
              <a:xfrm>
                <a:off x="479376" y="4839698"/>
                <a:ext cx="87192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甲车出发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小时，两车相距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9405B9-1D81-5B34-696D-9BBEA2D1D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39698"/>
                <a:ext cx="8719248" cy="728612"/>
              </a:xfrm>
              <a:prstGeom prst="rect">
                <a:avLst/>
              </a:prstGeom>
              <a:blipFill>
                <a:blip r:embed="rId5"/>
                <a:stretch>
                  <a:fillRect l="-1119" r="-111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482"/>
          <p:cNvSpPr txBox="1"/>
          <p:nvPr/>
        </p:nvSpPr>
        <p:spPr>
          <a:xfrm>
            <a:off x="479376" y="1291689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求乙车出发多长时间追上甲车？</a:t>
            </a:r>
          </a:p>
        </p:txBody>
      </p:sp>
      <p:sp>
        <p:nvSpPr>
          <p:cNvPr id="10" name="yt_shape_14483"/>
          <p:cNvSpPr txBox="1"/>
          <p:nvPr/>
        </p:nvSpPr>
        <p:spPr>
          <a:xfrm>
            <a:off x="472774" y="4471310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直接写出甲车出发多长时间，两车相距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1" name="yt_shape_14477" title="H_177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968208" y="1268760"/>
            <a:ext cx="3022092" cy="2249946"/>
            <a:chOff x="0" y="0"/>
            <a:chExt cx="3022092" cy="2249946"/>
          </a:xfrm>
        </p:grpSpPr>
        <p:pic>
          <p:nvPicPr>
            <p:cNvPr id="12" name="yt_image_14477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3022092" cy="18539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4479"/>
            <p:cNvSpPr txBox="1"/>
            <p:nvPr/>
          </p:nvSpPr>
          <p:spPr>
            <a:xfrm>
              <a:off x="977765" y="18899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1" name="yt_shape_14491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490" name="yt_image_1449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108" y="1340768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3" name="yt_shape_14493"/>
          <p:cNvSpPr txBox="1"/>
          <p:nvPr/>
        </p:nvSpPr>
        <p:spPr>
          <a:xfrm>
            <a:off x="941736" y="1916832"/>
            <a:ext cx="10308528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分段函数中，自变量在不同的取值范围内，函数的表达式不同，因此，要注意根据自变量或函数的取值确定某段函数来解决问题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8" name="yt_shape_14408"/>
          <p:cNvSpPr txBox="1"/>
          <p:nvPr/>
        </p:nvSpPr>
        <p:spPr>
          <a:xfrm>
            <a:off x="540000" y="1070428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07" name="yt_image_1440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042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0" name="yt_shape_14410"/>
          <p:cNvSpPr txBox="1"/>
          <p:nvPr/>
        </p:nvSpPr>
        <p:spPr>
          <a:xfrm>
            <a:off x="540000" y="1773725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利用一次函数解决分段函数问题</a:t>
            </a:r>
          </a:p>
        </p:txBody>
      </p:sp>
      <p:sp>
        <p:nvSpPr>
          <p:cNvPr id="14411" name="yt_shape_14411"/>
          <p:cNvSpPr txBox="1"/>
          <p:nvPr/>
        </p:nvSpPr>
        <p:spPr>
          <a:xfrm>
            <a:off x="540119" y="227329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一辆汽车在行驶过程中，路程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之间的函数关系如图所示，当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15" name="yt_shape_14415"/>
          <p:cNvSpPr txBox="1"/>
          <p:nvPr/>
        </p:nvSpPr>
        <p:spPr>
          <a:xfrm>
            <a:off x="540000" y="58249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12" name="yt_shape_14412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9801" y="3690934"/>
            <a:ext cx="2392398" cy="2282351"/>
            <a:chOff x="0" y="0"/>
            <a:chExt cx="2001393" cy="1909332"/>
          </a:xfrm>
        </p:grpSpPr>
        <p:pic>
          <p:nvPicPr>
            <p:cNvPr id="2" name="yt_image_1441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1393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4" name="yt_shape_14414"/>
            <p:cNvSpPr txBox="1"/>
            <p:nvPr/>
          </p:nvSpPr>
          <p:spPr>
            <a:xfrm>
              <a:off x="467415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848241">
            <a:extLst>
              <a:ext uri="{FF2B5EF4-FFF2-40B4-BE49-F238E27FC236}">
                <a16:creationId xmlns:a16="http://schemas.microsoft.com/office/drawing/2014/main" id="{1C87F182-70E1-69A6-AEDC-30957FFF43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305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3023C53-C286-B645-549D-EC16A2CCEBB5}"/>
              </a:ext>
            </a:extLst>
          </p:cNvPr>
          <p:cNvSpPr txBox="1"/>
          <p:nvPr/>
        </p:nvSpPr>
        <p:spPr>
          <a:xfrm>
            <a:off x="1364508" y="3149713"/>
            <a:ext cx="212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6" name="yt_shape_14416"/>
          <p:cNvSpPr txBox="1"/>
          <p:nvPr/>
        </p:nvSpPr>
        <p:spPr>
          <a:xfrm>
            <a:off x="551384" y="1196752"/>
            <a:ext cx="107369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年企业用水量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与应交的水费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20" name="yt_shape_14420"/>
          <p:cNvSpPr txBox="1"/>
          <p:nvPr/>
        </p:nvSpPr>
        <p:spPr>
          <a:xfrm>
            <a:off x="551384" y="40132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17" name="yt_shape_14417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68008" y="1969884"/>
            <a:ext cx="2320290" cy="2134503"/>
            <a:chOff x="0" y="0"/>
            <a:chExt cx="2320290" cy="2134503"/>
          </a:xfrm>
        </p:grpSpPr>
        <p:pic>
          <p:nvPicPr>
            <p:cNvPr id="2" name="yt_image_14417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20290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9" name="yt_shape_14419"/>
            <p:cNvSpPr txBox="1"/>
            <p:nvPr/>
          </p:nvSpPr>
          <p:spPr>
            <a:xfrm>
              <a:off x="626864" y="17745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421" name="yt_shape_14421"/>
          <p:cNvSpPr txBox="1"/>
          <p:nvPr/>
        </p:nvSpPr>
        <p:spPr>
          <a:xfrm>
            <a:off x="523262" y="1755626"/>
            <a:ext cx="57948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78F3F3-3D93-7C98-EB8A-73B4828646D9}"/>
              </a:ext>
            </a:extLst>
          </p:cNvPr>
          <p:cNvSpPr txBox="1"/>
          <p:nvPr/>
        </p:nvSpPr>
        <p:spPr>
          <a:xfrm>
            <a:off x="407368" y="2170671"/>
            <a:ext cx="1069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D0A07E-3C7E-CD89-C00B-95ACDED0EF2A}"/>
              </a:ext>
            </a:extLst>
          </p:cNvPr>
          <p:cNvSpPr txBox="1"/>
          <p:nvPr/>
        </p:nvSpPr>
        <p:spPr>
          <a:xfrm>
            <a:off x="407368" y="2646159"/>
            <a:ext cx="74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直线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 err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经过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点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1E6787B-CAD3-B3DF-64BD-CE8A7F0BAAE7}"/>
                  </a:ext>
                </a:extLst>
              </p:cNvPr>
              <p:cNvSpPr txBox="1"/>
              <p:nvPr/>
            </p:nvSpPr>
            <p:spPr>
              <a:xfrm>
                <a:off x="426497" y="2875909"/>
                <a:ext cx="28240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1E6787B-CAD3-B3DF-64BD-CE8A7F0BAA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497" y="2875909"/>
                <a:ext cx="2824036" cy="1154189"/>
              </a:xfrm>
              <a:prstGeom prst="rect">
                <a:avLst/>
              </a:prstGeom>
              <a:blipFill>
                <a:blip r:embed="rId3"/>
                <a:stretch>
                  <a:fillRect l="-3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9870429-CCAA-52E6-B1C9-1FCE17EEB50A}"/>
                  </a:ext>
                </a:extLst>
              </p:cNvPr>
              <p:cNvSpPr txBox="1"/>
              <p:nvPr/>
            </p:nvSpPr>
            <p:spPr>
              <a:xfrm>
                <a:off x="407368" y="3792892"/>
                <a:ext cx="23549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9870429-CCAA-52E6-B1C9-1FCE17EEB5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792892"/>
                <a:ext cx="2354961" cy="1154189"/>
              </a:xfrm>
              <a:prstGeom prst="rect">
                <a:avLst/>
              </a:prstGeom>
              <a:blipFill>
                <a:blip r:embed="rId4"/>
                <a:stretch>
                  <a:fillRect l="-4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F4537C6-6016-43DA-C1F5-8BA089CA9920}"/>
              </a:ext>
            </a:extLst>
          </p:cNvPr>
          <p:cNvSpPr txBox="1"/>
          <p:nvPr/>
        </p:nvSpPr>
        <p:spPr>
          <a:xfrm>
            <a:off x="442334" y="4968126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2" name="yt_shape_14422"/>
          <p:cNvSpPr txBox="1"/>
          <p:nvPr/>
        </p:nvSpPr>
        <p:spPr>
          <a:xfrm>
            <a:off x="450108" y="125115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若某企业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月份的水费为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元，求该企业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月份的用水量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648337-9BF6-22CA-E9DF-7C11D36C7F8D}"/>
              </a:ext>
            </a:extLst>
          </p:cNvPr>
          <p:cNvSpPr txBox="1"/>
          <p:nvPr/>
        </p:nvSpPr>
        <p:spPr>
          <a:xfrm>
            <a:off x="551384" y="1772816"/>
            <a:ext cx="532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35B2B3-74D8-5C12-C6A3-1D71395DC05B}"/>
              </a:ext>
            </a:extLst>
          </p:cNvPr>
          <p:cNvSpPr txBox="1"/>
          <p:nvPr/>
        </p:nvSpPr>
        <p:spPr>
          <a:xfrm>
            <a:off x="551384" y="2248304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EBE6FB-2645-3E3F-0348-98C483EC2064}"/>
              </a:ext>
            </a:extLst>
          </p:cNvPr>
          <p:cNvSpPr txBox="1"/>
          <p:nvPr/>
        </p:nvSpPr>
        <p:spPr>
          <a:xfrm>
            <a:off x="551384" y="2723792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答：该企业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月份的用水量为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1" name="yt_shape_14417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68008" y="1969884"/>
            <a:ext cx="2320290" cy="2134503"/>
            <a:chOff x="0" y="0"/>
            <a:chExt cx="2320290" cy="2134503"/>
          </a:xfrm>
        </p:grpSpPr>
        <p:pic>
          <p:nvPicPr>
            <p:cNvPr id="12" name="yt_image_14417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20290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4419"/>
            <p:cNvSpPr txBox="1"/>
            <p:nvPr/>
          </p:nvSpPr>
          <p:spPr>
            <a:xfrm>
              <a:off x="626864" y="17745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9" name="yt_shape_14429"/>
          <p:cNvSpPr txBox="1"/>
          <p:nvPr/>
        </p:nvSpPr>
        <p:spPr>
          <a:xfrm>
            <a:off x="551384" y="1124744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利用一次函数解决双直线型问题</a:t>
            </a:r>
          </a:p>
        </p:txBody>
      </p:sp>
      <p:sp>
        <p:nvSpPr>
          <p:cNvPr id="14430" name="yt_shape_14430"/>
          <p:cNvSpPr txBox="1"/>
          <p:nvPr/>
        </p:nvSpPr>
        <p:spPr>
          <a:xfrm>
            <a:off x="551503" y="1624309"/>
            <a:ext cx="10729073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甲、乙两人利用不同的交通工具，沿同一条路线从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地出发前往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地，甲出发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后，乙才出发，甲、乙两人离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与甲出发后经过的时间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34" name="yt_shape_14434"/>
          <p:cNvSpPr txBox="1"/>
          <p:nvPr/>
        </p:nvSpPr>
        <p:spPr>
          <a:xfrm>
            <a:off x="551384" y="53793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31" name="yt_shape_14431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5504" y="3216239"/>
            <a:ext cx="2643759" cy="2112786"/>
            <a:chOff x="0" y="0"/>
            <a:chExt cx="2643759" cy="2112786"/>
          </a:xfrm>
        </p:grpSpPr>
        <p:pic>
          <p:nvPicPr>
            <p:cNvPr id="2" name="yt_image_14431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43759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33" name="yt_shape_14433"/>
            <p:cNvSpPr txBox="1"/>
            <p:nvPr/>
          </p:nvSpPr>
          <p:spPr>
            <a:xfrm>
              <a:off x="788598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435" name="yt_shape_14435"/>
          <p:cNvSpPr txBox="1"/>
          <p:nvPr/>
        </p:nvSpPr>
        <p:spPr>
          <a:xfrm>
            <a:off x="551384" y="5752787"/>
            <a:ext cx="4171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4" name="yt_shape_1698822848463">
            <a:extLst>
              <a:ext uri="{FF2B5EF4-FFF2-40B4-BE49-F238E27FC236}">
                <a16:creationId xmlns:a16="http://schemas.microsoft.com/office/drawing/2014/main" id="{C1ADCBA1-81B6-50C8-E70A-052A9C5012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407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525F448-33AA-40A2-7157-0BA7B3573563}"/>
              </a:ext>
            </a:extLst>
          </p:cNvPr>
          <p:cNvSpPr txBox="1"/>
          <p:nvPr/>
        </p:nvSpPr>
        <p:spPr>
          <a:xfrm>
            <a:off x="3052173" y="570598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7" name="yt_shape_14437"/>
          <p:cNvSpPr txBox="1"/>
          <p:nvPr/>
        </p:nvSpPr>
        <p:spPr>
          <a:xfrm>
            <a:off x="551384" y="5042089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图象中两直线的交点表示什么含义？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38" name="yt_shape_14438"/>
              <p:cNvSpPr txBox="1"/>
              <p:nvPr/>
            </p:nvSpPr>
            <p:spPr>
              <a:xfrm>
                <a:off x="551384" y="1816866"/>
                <a:ext cx="6577891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38" name="yt_shape_14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16866"/>
                <a:ext cx="6577891" cy="1551066"/>
              </a:xfrm>
              <a:prstGeom prst="rect">
                <a:avLst/>
              </a:prstGeom>
              <a:blipFill>
                <a:blip r:embed="rId2"/>
                <a:stretch>
                  <a:fillRect l="-2778" t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40" name="yt_shape_14440"/>
              <p:cNvSpPr txBox="1"/>
              <p:nvPr/>
            </p:nvSpPr>
            <p:spPr>
              <a:xfrm>
                <a:off x="551384" y="3418720"/>
                <a:ext cx="2257028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40" name="yt_shape_144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418720"/>
                <a:ext cx="2257028" cy="1499449"/>
              </a:xfrm>
              <a:prstGeom prst="rect">
                <a:avLst/>
              </a:prstGeom>
              <a:blipFill>
                <a:blip r:embed="rId3"/>
                <a:stretch>
                  <a:fillRect l="-8086" r="-270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42" name="yt_shape_14442"/>
          <p:cNvSpPr txBox="1"/>
          <p:nvPr/>
        </p:nvSpPr>
        <p:spPr>
          <a:xfrm>
            <a:off x="551384" y="4968957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图象中两直线的交点表示甲、乙两人在途中相遇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9DD932-55B2-A833-C72B-73EC9259738C}"/>
              </a:ext>
            </a:extLst>
          </p:cNvPr>
          <p:cNvSpPr txBox="1"/>
          <p:nvPr/>
        </p:nvSpPr>
        <p:spPr>
          <a:xfrm>
            <a:off x="461373" y="1770060"/>
            <a:ext cx="549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9D6599-8BA5-2926-3BA7-67E09DFE632A}"/>
                  </a:ext>
                </a:extLst>
              </p:cNvPr>
              <p:cNvSpPr txBox="1"/>
              <p:nvPr/>
            </p:nvSpPr>
            <p:spPr>
              <a:xfrm>
                <a:off x="461373" y="2245548"/>
                <a:ext cx="669436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9D6599-8BA5-2926-3BA7-67E09DFE6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245548"/>
                <a:ext cx="6694360" cy="1154189"/>
              </a:xfrm>
              <a:prstGeom prst="rect">
                <a:avLst/>
              </a:prstGeom>
              <a:blipFill>
                <a:blip r:embed="rId4"/>
                <a:stretch>
                  <a:fillRect l="-1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317FC2-56F1-EC0F-ECF3-85393AC4368F}"/>
                  </a:ext>
                </a:extLst>
              </p:cNvPr>
              <p:cNvSpPr txBox="1"/>
              <p:nvPr/>
            </p:nvSpPr>
            <p:spPr>
              <a:xfrm>
                <a:off x="461373" y="3371914"/>
                <a:ext cx="24152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317FC2-56F1-EC0F-ECF3-85393AC43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371914"/>
                <a:ext cx="2415286" cy="1154189"/>
              </a:xfrm>
              <a:prstGeom prst="rect">
                <a:avLst/>
              </a:prstGeom>
              <a:blipFill>
                <a:blip r:embed="rId5"/>
                <a:stretch>
                  <a:fillRect l="-4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9080256-4DCB-BEBF-1384-30424FAA7DBC}"/>
              </a:ext>
            </a:extLst>
          </p:cNvPr>
          <p:cNvSpPr txBox="1"/>
          <p:nvPr/>
        </p:nvSpPr>
        <p:spPr>
          <a:xfrm>
            <a:off x="461373" y="4432491"/>
            <a:ext cx="2253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FD8C8E-9C85-566B-3C1E-BB5DA83B3C02}"/>
              </a:ext>
            </a:extLst>
          </p:cNvPr>
          <p:cNvSpPr txBox="1"/>
          <p:nvPr/>
        </p:nvSpPr>
        <p:spPr>
          <a:xfrm>
            <a:off x="441990" y="5470604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图象中两直线的交点表示甲、乙两人在途中相遇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4436"/>
          <p:cNvSpPr txBox="1"/>
          <p:nvPr/>
        </p:nvSpPr>
        <p:spPr>
          <a:xfrm>
            <a:off x="551384" y="1268413"/>
            <a:ext cx="63078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的函数表达式；</a:t>
            </a:r>
          </a:p>
        </p:txBody>
      </p:sp>
      <p:grpSp>
        <p:nvGrpSpPr>
          <p:cNvPr id="12" name="yt_shape_14431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32304" y="2245548"/>
            <a:ext cx="2643759" cy="2112786"/>
            <a:chOff x="0" y="0"/>
            <a:chExt cx="2643759" cy="2112786"/>
          </a:xfrm>
        </p:grpSpPr>
        <p:pic>
          <p:nvPicPr>
            <p:cNvPr id="13" name="yt_image_14431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643759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4433"/>
            <p:cNvSpPr txBox="1"/>
            <p:nvPr/>
          </p:nvSpPr>
          <p:spPr>
            <a:xfrm>
              <a:off x="788598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3" name="yt_shape_14443"/>
          <p:cNvSpPr txBox="1"/>
          <p:nvPr/>
        </p:nvSpPr>
        <p:spPr>
          <a:xfrm>
            <a:off x="539881" y="1149497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不能正确读懂图象信息而出错</a:t>
            </a:r>
          </a:p>
        </p:txBody>
      </p:sp>
      <p:sp>
        <p:nvSpPr>
          <p:cNvPr id="14444" name="yt_shape_14444"/>
          <p:cNvSpPr txBox="1"/>
          <p:nvPr/>
        </p:nvSpPr>
        <p:spPr>
          <a:xfrm>
            <a:off x="540000" y="16288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长沙师大附中月考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甲、乙两人以相同路线前往距离单位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的培训中心参加学习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分别表示甲、乙两人前往目的地所走的路程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变化的函数图象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乙比甲提前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甲的平均速度为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后遇到甲；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后追上甲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8" name="yt_table_144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97596"/>
              </p:ext>
            </p:extLst>
          </p:nvPr>
        </p:nvGraphicFramePr>
        <p:xfrm>
          <a:off x="539881" y="386104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grpSp>
        <p:nvGrpSpPr>
          <p:cNvPr id="14445" name="yt_shape_14445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5514" y="3789040"/>
            <a:ext cx="2395728" cy="1857832"/>
            <a:chOff x="0" y="0"/>
            <a:chExt cx="2395728" cy="1857832"/>
          </a:xfrm>
        </p:grpSpPr>
        <p:pic>
          <p:nvPicPr>
            <p:cNvPr id="2" name="yt_image_1444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5728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47" name="yt_shape_14447"/>
            <p:cNvSpPr txBox="1"/>
            <p:nvPr/>
          </p:nvSpPr>
          <p:spPr>
            <a:xfrm>
              <a:off x="664583" y="1429317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CC9156-D3F4-C383-53F6-126646F8E2F2}"/>
              </a:ext>
            </a:extLst>
          </p:cNvPr>
          <p:cNvSpPr txBox="1"/>
          <p:nvPr/>
        </p:nvSpPr>
        <p:spPr>
          <a:xfrm>
            <a:off x="10548077" y="30084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1" name="yt_shape_14451"/>
          <p:cNvSpPr txBox="1"/>
          <p:nvPr/>
        </p:nvSpPr>
        <p:spPr>
          <a:xfrm>
            <a:off x="539881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50" name="yt_image_14450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3" name="yt_shape_14453"/>
          <p:cNvSpPr txBox="1"/>
          <p:nvPr/>
        </p:nvSpPr>
        <p:spPr>
          <a:xfrm>
            <a:off x="540000" y="18448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小明从家骑车上学，先上坡到达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地后再下坡到达学校，所用的时间与行驶路程如图所示，如果返回时上、下坡速度仍然保持不变，那么他从学校回到家需要的时间是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7" name="yt_table_1445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24116"/>
              </p:ext>
            </p:extLst>
          </p:nvPr>
        </p:nvGraphicFramePr>
        <p:xfrm>
          <a:off x="539881" y="3284390"/>
          <a:ext cx="45056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</a:tbl>
          </a:graphicData>
        </a:graphic>
      </p:graphicFrame>
      <p:grpSp>
        <p:nvGrpSpPr>
          <p:cNvPr id="14454" name="yt_shape_14454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07681" y="3202437"/>
            <a:ext cx="2544318" cy="2065858"/>
            <a:chOff x="0" y="0"/>
            <a:chExt cx="2544318" cy="2065858"/>
          </a:xfrm>
        </p:grpSpPr>
        <p:pic>
          <p:nvPicPr>
            <p:cNvPr id="2" name="yt_image_1445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44318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56" name="yt_shape_14456"/>
            <p:cNvSpPr txBox="1"/>
            <p:nvPr/>
          </p:nvSpPr>
          <p:spPr>
            <a:xfrm>
              <a:off x="738878" y="163734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8F3266-F4E7-B8B6-867F-C0E849980815}"/>
              </a:ext>
            </a:extLst>
          </p:cNvPr>
          <p:cNvSpPr txBox="1"/>
          <p:nvPr/>
        </p:nvSpPr>
        <p:spPr>
          <a:xfrm>
            <a:off x="1364389" y="2748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9" name="yt_shape_14459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一次越野跑中，当小明跑了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米时，小刚跑了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米，小明、小刚在此后所跑的路程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之间的函数关系如图所示，则这次越野跑的全程为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2200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63" name="yt_shape_14463"/>
          <p:cNvSpPr txBox="1"/>
          <p:nvPr/>
        </p:nvSpPr>
        <p:spPr>
          <a:xfrm>
            <a:off x="539881" y="49194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60" name="yt_shape_14460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2699017"/>
            <a:ext cx="2543779" cy="2381770"/>
            <a:chOff x="0" y="0"/>
            <a:chExt cx="2145411" cy="2008773"/>
          </a:xfrm>
        </p:grpSpPr>
        <p:pic>
          <p:nvPicPr>
            <p:cNvPr id="2" name="yt_image_1446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5411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62" name="yt_shape_14462"/>
            <p:cNvSpPr txBox="1"/>
            <p:nvPr/>
          </p:nvSpPr>
          <p:spPr>
            <a:xfrm>
              <a:off x="539424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AD18C2-1DEF-FEDA-AA60-1A9E3501B8DD}"/>
              </a:ext>
            </a:extLst>
          </p:cNvPr>
          <p:cNvSpPr txBox="1"/>
          <p:nvPr/>
        </p:nvSpPr>
        <p:spPr>
          <a:xfrm>
            <a:off x="1973989" y="217258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1396</Words>
  <Application>Microsoft Office PowerPoint</Application>
  <PresentationFormat>宽屏</PresentationFormat>
  <Paragraphs>103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2023-11-03T06:32:04Z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