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0" r:id="rId6"/>
    <p:sldId id="374" r:id="rId7"/>
    <p:sldId id="376" r:id="rId8"/>
    <p:sldId id="378" r:id="rId9"/>
    <p:sldId id="384" r:id="rId10"/>
    <p:sldId id="380" r:id="rId11"/>
    <p:sldId id="385" r:id="rId12"/>
    <p:sldId id="381" r:id="rId13"/>
    <p:sldId id="387"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47" d="100"/>
          <a:sy n="47" d="100"/>
        </p:scale>
        <p:origin x="60" y="212"/>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bin"/><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3.bin"/></Relationships>
</file>

<file path=ppt/slides/_rels/slide9.xml.rels><?xml version="1.0" encoding="UTF-8" standalone="yes"?>
<Relationships xmlns="http://schemas.openxmlformats.org/package/2006/relationships"><Relationship Id="rId2" Type="http://schemas.openxmlformats.org/officeDocument/2006/relationships/image" Target="../media/image16.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963" name="yt_shape_14963"/>
          <p:cNvSpPr txBox="1"/>
          <p:nvPr/>
        </p:nvSpPr>
        <p:spPr>
          <a:xfrm>
            <a:off x="407249" y="1252052"/>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962" name="yt_image_14962"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07249" y="1252052"/>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965" name="yt_shape_14965"/>
          <p:cNvSpPr txBox="1"/>
          <p:nvPr/>
        </p:nvSpPr>
        <p:spPr>
          <a:xfrm>
            <a:off x="407368" y="194963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绘制频数直方图的一般步骤：</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分组</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、列频数分布表、绘制频数直方图；分组时需确定</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最大值和最小值</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及</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组距和组数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画直方图时，在直角坐标系中，以</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组距</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为宽，</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频数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为高作小矩形</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8E82D8C0-349A-A8B8-22CC-66876B954148}"/>
              </a:ext>
            </a:extLst>
          </p:cNvPr>
          <p:cNvSpPr txBox="1"/>
          <p:nvPr/>
        </p:nvSpPr>
        <p:spPr>
          <a:xfrm>
            <a:off x="4813157" y="1902829"/>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分组</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693C1A7-C144-CFC7-7D80-2B2D2655F89D}"/>
              </a:ext>
            </a:extLst>
          </p:cNvPr>
          <p:cNvSpPr txBox="1"/>
          <p:nvPr/>
        </p:nvSpPr>
        <p:spPr>
          <a:xfrm>
            <a:off x="1841357" y="2378317"/>
            <a:ext cx="2618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最大值和最小值</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BC1E021-1653-5F82-30DB-AD80DBF57B4C}"/>
              </a:ext>
            </a:extLst>
          </p:cNvPr>
          <p:cNvSpPr txBox="1"/>
          <p:nvPr/>
        </p:nvSpPr>
        <p:spPr>
          <a:xfrm>
            <a:off x="4889357" y="2378317"/>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组距和组数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D5C59BFA-A1B2-149D-A236-504539EF37F4}"/>
              </a:ext>
            </a:extLst>
          </p:cNvPr>
          <p:cNvSpPr txBox="1"/>
          <p:nvPr/>
        </p:nvSpPr>
        <p:spPr>
          <a:xfrm>
            <a:off x="5422757" y="2853805"/>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组距</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EB0DFEF1-87E4-B2EB-205F-BEF2B88F8556}"/>
              </a:ext>
            </a:extLst>
          </p:cNvPr>
          <p:cNvSpPr txBox="1"/>
          <p:nvPr/>
        </p:nvSpPr>
        <p:spPr>
          <a:xfrm>
            <a:off x="7556356" y="2853805"/>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频数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21" name="yt_shape_15021"/>
          <p:cNvSpPr txBox="1"/>
          <p:nvPr/>
        </p:nvSpPr>
        <p:spPr>
          <a:xfrm>
            <a:off x="335360" y="1268413"/>
            <a:ext cx="10198305" cy="3060005"/>
          </a:xfrm>
          <a:prstGeom prst="rect">
            <a:avLst/>
          </a:prstGeom>
        </p:spPr>
        <p:txBody>
          <a:bodyPr vert="horz" wrap="none" lIns="0" tIns="0" rIns="0" bIns="0" rtlCol="0">
            <a:spAutoFit/>
          </a:bodyPr>
          <a:lstStyle/>
          <a:p>
            <a:pPr algn="l" eaLnBrk="1" latinLnBrk="0" hangingPunct="0">
              <a:lnSpc>
                <a:spcPct val="120000"/>
              </a:lnSpc>
            </a:pPr>
            <a:r>
              <a:rPr lang="zh-CN" altLang="zh-CN" sz="2400" b="0" i="0" u="none" dirty="0">
                <a:solidFill>
                  <a:srgbClr val="000000"/>
                </a:solidFill>
                <a:effectLst/>
                <a:latin typeface="Times New Roman" pitchFamily="24"/>
                <a:ea typeface="宋体" pitchFamily="24"/>
              </a:rPr>
              <a:t>请你根据图表中的信息，解答下列问题：</a:t>
            </a:r>
          </a:p>
          <a:p>
            <a:pPr algn="l" eaLnBrk="1" latinLnBrk="0" hangingPunct="0">
              <a:lnSpc>
                <a:spcPct val="12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本次被调查的学生人数是多少？</a:t>
            </a:r>
          </a:p>
          <a:p>
            <a:pPr algn="l" eaLnBrk="1" latinLnBrk="0" hangingPunct="0">
              <a:lnSpc>
                <a:spcPct val="120000"/>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本次被调查的学生人数是：</a:t>
            </a:r>
            <a:r>
              <a:rPr lang="en-US" altLang="zh-CN" sz="2400" b="0" i="0" u="none" dirty="0">
                <a:solidFill>
                  <a:srgbClr val="FF0000">
                    <a:alpha val="0"/>
                  </a:srgbClr>
                </a:solidFill>
                <a:effectLst/>
                <a:latin typeface="Times New Roman" pitchFamily="24"/>
                <a:ea typeface="Times New Roman" pitchFamily="24"/>
              </a:rPr>
              <a:t>48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zh-CN"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240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a:p>
            <a:pPr algn="l" eaLnBrk="1" latinLnBrk="0" hangingPunct="0">
              <a:lnSpc>
                <a:spcPct val="120000"/>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由题意得</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240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72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12</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0000"/>
              </a:lnSpc>
            </a:pPr>
            <a:r>
              <a:rPr lang="en-US" altLang="zh-CN" sz="2400" b="0" i="1" u="none" dirty="0">
                <a:solidFill>
                  <a:srgbClr val="FF0000">
                    <a:alpha val="0"/>
                  </a:srgbClr>
                </a:solidFill>
                <a:effectLst/>
                <a:latin typeface="Times New Roman" pitchFamily="24"/>
                <a:ea typeface="Times New Roman" pitchFamily="24"/>
              </a:rPr>
              <a:t>n</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240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45</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0000"/>
              </a:lnSpc>
            </a:pP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Times New Roman" pitchFamily="24"/>
                <a:ea typeface="楷体" pitchFamily="24"/>
              </a:rPr>
              <a:t>等级对应的圆心角度数为</a:t>
            </a:r>
            <a:r>
              <a:rPr lang="en-US" altLang="zh-CN" sz="2400" b="0" i="0" u="none" dirty="0">
                <a:solidFill>
                  <a:srgbClr val="FF0000">
                    <a:alpha val="0"/>
                  </a:srgbClr>
                </a:solidFill>
                <a:effectLst/>
                <a:latin typeface="Times New Roman" pitchFamily="24"/>
                <a:ea typeface="Times New Roman" pitchFamily="24"/>
              </a:rPr>
              <a:t>360°</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72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240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108°.</a:t>
            </a:r>
            <a:r>
              <a:rPr lang="zh-CN" altLang="zh-CN" sz="100" b="0" i="0" u="none" dirty="0">
                <a:noFill/>
                <a:effectLst/>
                <a:latin typeface="Times New Roman"/>
                <a:ea typeface="宋体"/>
              </a:rPr>
              <a:t>⁠</a:t>
            </a:r>
          </a:p>
          <a:p>
            <a:pPr algn="l" eaLnBrk="1" latinLnBrk="0" hangingPunct="0">
              <a:lnSpc>
                <a:spcPct val="120000"/>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估计该校</a:t>
            </a:r>
            <a:r>
              <a:rPr lang="en-US" altLang="zh-CN" sz="2400" b="0" i="1" u="none" dirty="0">
                <a:solidFill>
                  <a:srgbClr val="FF0000">
                    <a:alpha val="0"/>
                  </a:srgbClr>
                </a:solidFill>
                <a:effectLst/>
                <a:latin typeface="Times New Roman" pitchFamily="24"/>
                <a:ea typeface="Times New Roman" pitchFamily="24"/>
              </a:rPr>
              <a:t>A</a:t>
            </a:r>
            <a:r>
              <a:rPr lang="zh-CN" altLang="zh-CN" sz="2400" b="0" i="0" u="none" dirty="0">
                <a:solidFill>
                  <a:srgbClr val="FF0000">
                    <a:alpha val="0"/>
                  </a:srgbClr>
                </a:solidFill>
                <a:effectLst/>
                <a:latin typeface="Times New Roman"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Times New Roman" pitchFamily="24"/>
                <a:ea typeface="楷体" pitchFamily="24"/>
              </a:rPr>
              <a:t>等级的学生共有</a:t>
            </a:r>
            <a:r>
              <a:rPr lang="en-US" altLang="zh-CN" sz="2400" b="0" i="0" u="none" dirty="0">
                <a:solidFill>
                  <a:srgbClr val="FF0000">
                    <a:alpha val="0"/>
                  </a:srgbClr>
                </a:solidFill>
                <a:effectLst/>
                <a:latin typeface="Times New Roman" pitchFamily="24"/>
                <a:ea typeface="Times New Roman" pitchFamily="24"/>
              </a:rPr>
              <a:t>1200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72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240]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3910E06F-3BDB-D51A-33E3-1B05AE7A49E0}"/>
              </a:ext>
            </a:extLst>
          </p:cNvPr>
          <p:cNvSpPr txBox="1"/>
          <p:nvPr/>
        </p:nvSpPr>
        <p:spPr>
          <a:xfrm>
            <a:off x="242229" y="2104041"/>
            <a:ext cx="8181087"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本次被调查的学生人数是：</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48</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240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DC272C02-3FD8-D28B-FA89-A61EE26D4E6A}"/>
              </a:ext>
            </a:extLst>
          </p:cNvPr>
          <p:cNvSpPr txBox="1"/>
          <p:nvPr/>
        </p:nvSpPr>
        <p:spPr>
          <a:xfrm>
            <a:off x="239357" y="3396063"/>
            <a:ext cx="6039548"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由题意得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240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72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37203E7C-1FB8-8E5D-A651-AB08137FDAB4}"/>
              </a:ext>
            </a:extLst>
          </p:cNvPr>
          <p:cNvSpPr txBox="1"/>
          <p:nvPr/>
        </p:nvSpPr>
        <p:spPr>
          <a:xfrm>
            <a:off x="239357" y="3834974"/>
            <a:ext cx="3532886" cy="532524"/>
          </a:xfrm>
          <a:prstGeom prst="rect">
            <a:avLst/>
          </a:prstGeom>
          <a:noFill/>
        </p:spPr>
        <p:txBody>
          <a:bodyPr vert="horz" wrap="none" rtlCol="0">
            <a:noAutofit/>
          </a:bodyPr>
          <a:lstStyle/>
          <a:p>
            <a:pPr>
              <a:lnSpc>
                <a:spcPct val="120000"/>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240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67E34E4D-4070-7194-5648-85E6171F3FCE}"/>
              </a:ext>
            </a:extLst>
          </p:cNvPr>
          <p:cNvSpPr txBox="1"/>
          <p:nvPr/>
        </p:nvSpPr>
        <p:spPr>
          <a:xfrm>
            <a:off x="239357" y="4273886"/>
            <a:ext cx="7239698" cy="532524"/>
          </a:xfrm>
          <a:prstGeom prst="rect">
            <a:avLst/>
          </a:prstGeom>
          <a:noFill/>
        </p:spPr>
        <p:txBody>
          <a:bodyPr vert="horz" wrap="none" rtlCol="0">
            <a:noAutofit/>
          </a:bodyPr>
          <a:lstStyle/>
          <a:p>
            <a:pPr>
              <a:lnSpc>
                <a:spcPct val="120000"/>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等级对应的圆心角度数为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240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108°.</a:t>
            </a:r>
            <a:endParaRPr lang="zh-CN" altLang="en-US">
              <a:solidFill>
                <a:srgbClr val="FF0000"/>
              </a:solidFill>
            </a:endParaRPr>
          </a:p>
        </p:txBody>
      </p:sp>
      <p:sp>
        <p:nvSpPr>
          <p:cNvPr id="6" name="文本框 5">
            <a:extLst>
              <a:ext uri="{FF2B5EF4-FFF2-40B4-BE49-F238E27FC236}">
                <a16:creationId xmlns:a16="http://schemas.microsoft.com/office/drawing/2014/main" id="{31D7936C-84D8-FA7D-12B6-8A1CB49726C7}"/>
              </a:ext>
            </a:extLst>
          </p:cNvPr>
          <p:cNvSpPr txBox="1"/>
          <p:nvPr/>
        </p:nvSpPr>
        <p:spPr>
          <a:xfrm>
            <a:off x="239357" y="5783054"/>
            <a:ext cx="10279762" cy="490551"/>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估计该校</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等级的学生共有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72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240]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8" name="矩形 7"/>
          <p:cNvSpPr/>
          <p:nvPr/>
        </p:nvSpPr>
        <p:spPr>
          <a:xfrm>
            <a:off x="239357" y="2605318"/>
            <a:ext cx="8183959" cy="936347"/>
          </a:xfrm>
          <a:prstGeom prst="rect">
            <a:avLst/>
          </a:prstGeom>
        </p:spPr>
        <p:txBody>
          <a:bodyPr wrap="square">
            <a:spAutoFit/>
          </a:bodyPr>
          <a:lstStyle/>
          <a:p>
            <a:pPr lvl="0" algn="just" hangingPunct="0">
              <a:lnSpc>
                <a:spcPct val="120000"/>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求以如图表中</a:t>
            </a:r>
            <a:r>
              <a:rPr lang="en-US" altLang="zh-CN" sz="2400" i="1" dirty="0">
                <a:solidFill>
                  <a:srgbClr val="000000"/>
                </a:solidFill>
                <a:latin typeface="Times New Roman" pitchFamily="24"/>
                <a:ea typeface="Times New Roman" pitchFamily="24"/>
              </a:rPr>
              <a:t>m</a:t>
            </a:r>
            <a:r>
              <a:rPr lang="zh-CN" altLang="zh-CN" sz="2400" dirty="0">
                <a:solidFill>
                  <a:srgbClr val="000000"/>
                </a:solidFill>
                <a:latin typeface="Times New Roman" pitchFamily="24"/>
                <a:ea typeface="宋体" pitchFamily="24"/>
              </a:rPr>
              <a:t>，</a:t>
            </a:r>
            <a:r>
              <a:rPr lang="en-US" altLang="zh-CN" sz="2400" i="1" dirty="0">
                <a:solidFill>
                  <a:srgbClr val="000000"/>
                </a:solidFill>
                <a:latin typeface="Times New Roman" pitchFamily="24"/>
                <a:ea typeface="Times New Roman" pitchFamily="24"/>
              </a:rPr>
              <a:t>n</a:t>
            </a:r>
            <a:r>
              <a:rPr lang="zh-CN" altLang="zh-CN" sz="2400" dirty="0">
                <a:solidFill>
                  <a:srgbClr val="000000"/>
                </a:solidFill>
                <a:latin typeface="Times New Roman" pitchFamily="24"/>
                <a:ea typeface="宋体" pitchFamily="24"/>
              </a:rPr>
              <a:t>的值及扇形统计图中</a:t>
            </a:r>
            <a:r>
              <a:rPr lang="en-US" altLang="zh-CN" sz="2400" i="1" dirty="0">
                <a:solidFill>
                  <a:srgbClr val="000000"/>
                </a:solidFill>
                <a:latin typeface="Times New Roman" pitchFamily="24"/>
                <a:ea typeface="Times New Roman" pitchFamily="24"/>
              </a:rPr>
              <a:t>A</a:t>
            </a:r>
            <a:r>
              <a:rPr lang="zh-CN" altLang="zh-CN" sz="2400" dirty="0">
                <a:solidFill>
                  <a:srgbClr val="000000"/>
                </a:solidFill>
                <a:latin typeface="Times New Roman" pitchFamily="24"/>
                <a:ea typeface="宋体" pitchFamily="24"/>
              </a:rPr>
              <a:t>等级对应的圆心角度数</a:t>
            </a:r>
            <a:r>
              <a:rPr lang="zh-CN" altLang="zh-CN" sz="2400" dirty="0" smtClean="0">
                <a:solidFill>
                  <a:srgbClr val="000000"/>
                </a:solidFill>
                <a:latin typeface="Times New Roman" pitchFamily="24"/>
                <a:ea typeface="宋体" pitchFamily="24"/>
              </a:rPr>
              <a:t>；</a:t>
            </a:r>
            <a:endParaRPr lang="zh-CN" altLang="zh-CN" sz="2400" dirty="0">
              <a:solidFill>
                <a:srgbClr val="000000"/>
              </a:solidFill>
              <a:latin typeface="Times New Roman" pitchFamily="24"/>
              <a:ea typeface="宋体" pitchFamily="24"/>
            </a:endParaRPr>
          </a:p>
        </p:txBody>
      </p:sp>
      <p:sp>
        <p:nvSpPr>
          <p:cNvPr id="10" name="矩形 9"/>
          <p:cNvSpPr/>
          <p:nvPr/>
        </p:nvSpPr>
        <p:spPr>
          <a:xfrm>
            <a:off x="253087" y="4804325"/>
            <a:ext cx="8170229" cy="978729"/>
          </a:xfrm>
          <a:prstGeom prst="rect">
            <a:avLst/>
          </a:prstGeom>
        </p:spPr>
        <p:txBody>
          <a:bodyPr wrap="square">
            <a:spAutoFit/>
          </a:bodyPr>
          <a:lstStyle/>
          <a:p>
            <a:pPr lvl="0" algn="just" hangingPunct="0">
              <a:lnSpc>
                <a:spcPct val="120000"/>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3</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若该校共有学生</a:t>
            </a:r>
            <a:r>
              <a:rPr lang="en-US" altLang="zh-CN" sz="2400" dirty="0">
                <a:solidFill>
                  <a:srgbClr val="000000"/>
                </a:solidFill>
                <a:latin typeface="Times New Roman" pitchFamily="24"/>
                <a:ea typeface="Times New Roman" pitchFamily="24"/>
              </a:rPr>
              <a:t>1200</a:t>
            </a:r>
            <a:r>
              <a:rPr lang="zh-CN" altLang="zh-CN" sz="2400" dirty="0">
                <a:solidFill>
                  <a:srgbClr val="000000"/>
                </a:solidFill>
                <a:latin typeface="Times New Roman" pitchFamily="24"/>
                <a:ea typeface="宋体" pitchFamily="24"/>
              </a:rPr>
              <a:t>人，估计满意度为</a:t>
            </a:r>
            <a:r>
              <a:rPr lang="en-US" altLang="zh-CN" sz="2400" i="1" dirty="0">
                <a:solidFill>
                  <a:srgbClr val="000000"/>
                </a:solidFill>
                <a:latin typeface="Times New Roman" pitchFamily="24"/>
                <a:ea typeface="Times New Roman" pitchFamily="24"/>
              </a:rPr>
              <a:t>A</a:t>
            </a:r>
            <a:r>
              <a:rPr lang="zh-CN" altLang="zh-CN" sz="2400" dirty="0">
                <a:solidFill>
                  <a:srgbClr val="000000"/>
                </a:solidFill>
                <a:latin typeface="Times New Roman" pitchFamily="24"/>
                <a:ea typeface="宋体" pitchFamily="24"/>
              </a:rPr>
              <a:t>，</a:t>
            </a:r>
            <a:r>
              <a:rPr lang="en-US" altLang="zh-CN" sz="2400" i="1" dirty="0">
                <a:solidFill>
                  <a:srgbClr val="000000"/>
                </a:solidFill>
                <a:latin typeface="Times New Roman" pitchFamily="24"/>
                <a:ea typeface="Times New Roman" pitchFamily="24"/>
              </a:rPr>
              <a:t>B</a:t>
            </a:r>
            <a:r>
              <a:rPr lang="zh-CN" altLang="zh-CN" sz="2400" dirty="0">
                <a:solidFill>
                  <a:srgbClr val="000000"/>
                </a:solidFill>
                <a:latin typeface="Times New Roman" pitchFamily="24"/>
                <a:ea typeface="宋体" pitchFamily="24"/>
              </a:rPr>
              <a:t>等级的学生共有多少人？</a:t>
            </a:r>
            <a:endParaRPr lang="zh-CN" altLang="zh-CN" sz="2400" dirty="0">
              <a:solidFill>
                <a:srgbClr val="000000"/>
              </a:solidFill>
              <a:latin typeface="Times New Roman" pitchFamily="24"/>
              <a:ea typeface="宋体" pitchFamily="24"/>
            </a:endParaRPr>
          </a:p>
        </p:txBody>
      </p:sp>
      <p:graphicFrame>
        <p:nvGraphicFramePr>
          <p:cNvPr id="13" name="yt_table_15017"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59618352"/>
              </p:ext>
            </p:extLst>
          </p:nvPr>
        </p:nvGraphicFramePr>
        <p:xfrm>
          <a:off x="8516447" y="1125508"/>
          <a:ext cx="3473079" cy="2489590"/>
        </p:xfrm>
        <a:graphic>
          <a:graphicData uri="http://schemas.openxmlformats.org/drawingml/2006/table">
            <a:tbl>
              <a:tblPr>
                <a:tableStyleId>{5940675A-B579-460E-94D1-54222C63F5DA}</a:tableStyleId>
              </a:tblPr>
              <a:tblGrid>
                <a:gridCol w="1736431">
                  <a:extLst>
                    <a:ext uri="{9D8B030D-6E8A-4147-A177-3AD203B41FA5}">
                      <a16:colId xmlns:a16="http://schemas.microsoft.com/office/drawing/2014/main" val="20000"/>
                    </a:ext>
                  </a:extLst>
                </a:gridCol>
                <a:gridCol w="1736648">
                  <a:extLst>
                    <a:ext uri="{9D8B030D-6E8A-4147-A177-3AD203B41FA5}">
                      <a16:colId xmlns:a16="http://schemas.microsoft.com/office/drawing/2014/main" val="20001"/>
                    </a:ext>
                  </a:extLst>
                </a:gridCol>
              </a:tblGrid>
              <a:tr h="469115">
                <a:tc>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等级</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100" b="0" i="0" u="none" dirty="0">
                          <a:solidFill>
                            <a:srgbClr val="000000"/>
                          </a:solidFill>
                          <a:effectLst/>
                          <a:latin typeface="Times New Roman" pitchFamily="24"/>
                          <a:ea typeface="宋体" pitchFamily="24"/>
                        </a:rPr>
                        <a:t>人数</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9115">
                <a:tc>
                  <a:txBody>
                    <a:bodyPr/>
                    <a:lstStyle/>
                    <a:p>
                      <a:pPr algn="ctr" eaLnBrk="1" fontAlgn="ctr" latinLnBrk="0" hangingPunct="0">
                        <a:lnSpc>
                          <a:spcPct val="129999"/>
                        </a:lnSpc>
                      </a:pPr>
                      <a:r>
                        <a:rPr lang="en-US" altLang="zh-CN" sz="2100" b="0" i="1" u="none">
                          <a:solidFill>
                            <a:srgbClr val="000000"/>
                          </a:solidFill>
                          <a:effectLst/>
                          <a:latin typeface="Times New Roman" pitchFamily="24"/>
                          <a:ea typeface="Times New Roman" pitchFamily="24"/>
                        </a:rPr>
                        <a:t>A</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dirty="0">
                          <a:solidFill>
                            <a:srgbClr val="000000"/>
                          </a:solidFill>
                          <a:effectLst/>
                          <a:latin typeface="Times New Roman" pitchFamily="24"/>
                          <a:ea typeface="Times New Roman" pitchFamily="24"/>
                        </a:rPr>
                        <a:t>72</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9115">
                <a:tc>
                  <a:txBody>
                    <a:bodyPr/>
                    <a:lstStyle/>
                    <a:p>
                      <a:pPr algn="ctr" eaLnBrk="1" fontAlgn="ctr" latinLnBrk="0" hangingPunct="0">
                        <a:lnSpc>
                          <a:spcPct val="129999"/>
                        </a:lnSpc>
                      </a:pPr>
                      <a:r>
                        <a:rPr lang="en-US" altLang="zh-CN" sz="2100" b="0" i="1" u="none">
                          <a:solidFill>
                            <a:srgbClr val="000000"/>
                          </a:solidFill>
                          <a:effectLst/>
                          <a:latin typeface="Times New Roman" pitchFamily="24"/>
                          <a:ea typeface="Times New Roman" pitchFamily="24"/>
                        </a:rPr>
                        <a:t>B</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108</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9115">
                <a:tc>
                  <a:txBody>
                    <a:bodyPr/>
                    <a:lstStyle/>
                    <a:p>
                      <a:pPr algn="ctr" eaLnBrk="1" fontAlgn="ctr" latinLnBrk="0" hangingPunct="0">
                        <a:lnSpc>
                          <a:spcPct val="129999"/>
                        </a:lnSpc>
                      </a:pPr>
                      <a:r>
                        <a:rPr lang="en-US" altLang="zh-CN" sz="2100" b="0" i="1" u="none">
                          <a:solidFill>
                            <a:srgbClr val="000000"/>
                          </a:solidFill>
                          <a:effectLst/>
                          <a:latin typeface="Times New Roman" pitchFamily="24"/>
                          <a:ea typeface="Times New Roman" pitchFamily="24"/>
                        </a:rPr>
                        <a:t>C</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48</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9115">
                <a:tc>
                  <a:txBody>
                    <a:bodyPr/>
                    <a:lstStyle/>
                    <a:p>
                      <a:pPr algn="ctr" eaLnBrk="1" fontAlgn="ctr" latinLnBrk="0" hangingPunct="0">
                        <a:lnSpc>
                          <a:spcPct val="129999"/>
                        </a:lnSpc>
                      </a:pPr>
                      <a:r>
                        <a:rPr lang="en-US" altLang="zh-CN" sz="2100" b="0" i="1" u="none">
                          <a:solidFill>
                            <a:srgbClr val="000000"/>
                          </a:solidFill>
                          <a:effectLst/>
                          <a:latin typeface="Times New Roman" pitchFamily="24"/>
                          <a:ea typeface="Times New Roman" pitchFamily="24"/>
                        </a:rPr>
                        <a:t>D</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1" u="none" dirty="0">
                          <a:solidFill>
                            <a:srgbClr val="000000"/>
                          </a:solidFill>
                          <a:effectLst/>
                          <a:latin typeface="Times New Roman" pitchFamily="24"/>
                          <a:ea typeface="Times New Roman" pitchFamily="24"/>
                        </a:rPr>
                        <a:t>m</a:t>
                      </a:r>
                    </a:p>
                  </a:txBody>
                  <a:tcPr marL="81866" marR="81866" marT="40933" marB="40933"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pic>
        <p:nvPicPr>
          <p:cNvPr id="14" name="yt_image_15019" title="H_116.1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9480376" y="3909508"/>
            <a:ext cx="1947228" cy="1944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29" name="yt_shape_15029"/>
          <p:cNvSpPr txBox="1"/>
          <p:nvPr/>
        </p:nvSpPr>
        <p:spPr>
          <a:xfrm>
            <a:off x="540000" y="1365490"/>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5028" name="yt_image_15028"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36549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5031" name="yt_shape_15031"/>
          <p:cNvSpPr txBox="1"/>
          <p:nvPr/>
        </p:nvSpPr>
        <p:spPr>
          <a:xfrm>
            <a:off x="540119" y="2063073"/>
            <a:ext cx="11111999" cy="3789435"/>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核心素养</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楷体" pitchFamily="24"/>
              </a:rPr>
              <a:t>数据观念</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24</a:t>
            </a:r>
            <a:r>
              <a:rPr lang="zh-CN" altLang="zh-CN" sz="2400" b="0" i="0" u="none" dirty="0">
                <a:solidFill>
                  <a:srgbClr val="000000"/>
                </a:solidFill>
                <a:effectLst/>
                <a:latin typeface="Times New Roman" pitchFamily="24"/>
                <a:ea typeface="宋体" pitchFamily="24"/>
              </a:rPr>
              <a:t>届冬奥会于</a:t>
            </a:r>
            <a:r>
              <a:rPr lang="en-US" altLang="zh-CN" sz="2400" b="0" i="0" u="none" dirty="0">
                <a:solidFill>
                  <a:srgbClr val="000000"/>
                </a:solidFill>
                <a:effectLst/>
                <a:latin typeface="Times New Roman" pitchFamily="24"/>
                <a:ea typeface="Times New Roman" pitchFamily="24"/>
              </a:rPr>
              <a:t>2022</a:t>
            </a:r>
            <a:r>
              <a:rPr lang="zh-CN" altLang="zh-CN" sz="2400" b="0" i="0" u="none" dirty="0">
                <a:solidFill>
                  <a:srgbClr val="000000"/>
                </a:solidFill>
                <a:effectLst/>
                <a:latin typeface="Times New Roman" pitchFamily="24"/>
                <a:ea typeface="宋体" pitchFamily="24"/>
              </a:rPr>
              <a:t>年</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月</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日在北京胜利闭幕，某校七、八年级各有</a:t>
            </a:r>
            <a:r>
              <a:rPr lang="en-US" altLang="zh-CN" sz="2400" b="0" i="0" u="none" dirty="0">
                <a:solidFill>
                  <a:srgbClr val="000000"/>
                </a:solidFill>
                <a:effectLst/>
                <a:latin typeface="Times New Roman" pitchFamily="24"/>
                <a:ea typeface="Times New Roman" pitchFamily="24"/>
              </a:rPr>
              <a:t>500</a:t>
            </a:r>
            <a:r>
              <a:rPr lang="zh-CN" altLang="zh-CN" sz="2400" b="0" i="0" u="none" dirty="0">
                <a:solidFill>
                  <a:srgbClr val="000000"/>
                </a:solidFill>
                <a:effectLst/>
                <a:latin typeface="Times New Roman" pitchFamily="24"/>
                <a:ea typeface="宋体" pitchFamily="24"/>
              </a:rPr>
              <a:t>名学生，为了解这两个年级学生对本次冬奥会的关注程度，现从这两个年级各随机抽取</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Times New Roman" pitchFamily="24"/>
                <a:ea typeface="宋体" pitchFamily="24"/>
              </a:rPr>
              <a:t>名学生进行冬奥会知识测试，将测试成绩按以下六组进行整理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得分用</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表示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a:t>
            </a:r>
          </a:p>
          <a:p>
            <a:pPr algn="just" eaLnBrk="1" latinLnBrk="0" hangingPunct="0">
              <a:lnSpc>
                <a:spcPct val="129999"/>
              </a:lnSpc>
            </a:pP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70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75</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75</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80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85</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85</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95</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Times New Roman" pitchFamily="24"/>
                <a:ea typeface="宋体" pitchFamily="24"/>
              </a:rPr>
              <a:t>，</a:t>
            </a:r>
          </a:p>
          <a:p>
            <a:pPr algn="just" eaLnBrk="1" latinLnBrk="0" hangingPunct="0">
              <a:lnSpc>
                <a:spcPct val="129999"/>
              </a:lnSpc>
            </a:pPr>
            <a:r>
              <a:rPr lang="zh-CN" altLang="zh-CN" sz="2400" b="0" i="0" u="none" spc="150" dirty="0">
                <a:solidFill>
                  <a:srgbClr val="000000"/>
                </a:solidFill>
                <a:effectLst/>
                <a:latin typeface="Times New Roman" pitchFamily="24"/>
                <a:ea typeface="宋体" pitchFamily="24"/>
              </a:rPr>
              <a:t>并绘制七年级测试成绩频数分布直方图和八年级测试成绩扇形统计图，部分信息如下：</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5034" name="yt_image_15034" title="H_158.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6348734" y="1542558"/>
            <a:ext cx="3122676" cy="2011680"/>
          </a:xfrm>
          <a:prstGeom prst="rect">
            <a:avLst/>
          </a:prstGeom>
          <a:noFill/>
          <a:extLst>
            <a:ext uri="{909E8E84-426E-40DD-AFC4-6F175D3DCCD1}">
              <a14:hiddenFill xmlns:a14="http://schemas.microsoft.com/office/drawing/2010/main">
                <a:solidFill>
                  <a:srgbClr val="FFFFFF"/>
                </a:solidFill>
              </a14:hiddenFill>
            </a:ext>
          </a:extLst>
        </p:spPr>
      </p:pic>
      <p:pic>
        <p:nvPicPr>
          <p:cNvPr id="15035" name="yt_image_15035" title="H_138.9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10332727" y="1666002"/>
            <a:ext cx="1615059" cy="1764792"/>
          </a:xfrm>
          <a:prstGeom prst="rect">
            <a:avLst/>
          </a:prstGeom>
          <a:noFill/>
          <a:extLst>
            <a:ext uri="{909E8E84-426E-40DD-AFC4-6F175D3DCCD1}">
              <a14:hiddenFill xmlns:a14="http://schemas.microsoft.com/office/drawing/2010/main">
                <a:solidFill>
                  <a:srgbClr val="FFFFFF"/>
                </a:solidFill>
              </a14:hiddenFill>
            </a:ext>
          </a:extLst>
        </p:spPr>
      </p:pic>
      <p:sp>
        <p:nvSpPr>
          <p:cNvPr id="15038" name="yt_shape_15038"/>
          <p:cNvSpPr txBox="1"/>
          <p:nvPr/>
        </p:nvSpPr>
        <p:spPr>
          <a:xfrm>
            <a:off x="551384" y="1733183"/>
            <a:ext cx="5924699"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已知八年级测试成绩</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组的全部数据如下：</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89</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88.</a:t>
            </a:r>
          </a:p>
          <a:p>
            <a:pPr algn="l" eaLnBrk="1" latinLnBrk="0" hangingPunct="0">
              <a:lnSpc>
                <a:spcPct val="129999"/>
              </a:lnSpc>
            </a:pPr>
            <a:r>
              <a:rPr lang="zh-CN" altLang="zh-CN" sz="2400" b="0" i="0" u="none">
                <a:solidFill>
                  <a:srgbClr val="000000"/>
                </a:solidFill>
                <a:effectLst/>
                <a:latin typeface="Times New Roman" pitchFamily="24"/>
                <a:ea typeface="宋体" pitchFamily="24"/>
              </a:rPr>
              <a:t>请根据以上信息，完成下列问题：</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八年级测试成绩的中位数是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86.5</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p>
        </p:txBody>
      </p:sp>
      <p:sp>
        <p:nvSpPr>
          <p:cNvPr id="2" name="文本框 1">
            <a:extLst>
              <a:ext uri="{FF2B5EF4-FFF2-40B4-BE49-F238E27FC236}">
                <a16:creationId xmlns:a16="http://schemas.microsoft.com/office/drawing/2014/main" id="{020494CD-C4AE-8699-DA55-5812CCF77B93}"/>
              </a:ext>
            </a:extLst>
          </p:cNvPr>
          <p:cNvSpPr txBox="1"/>
          <p:nvPr/>
        </p:nvSpPr>
        <p:spPr>
          <a:xfrm>
            <a:off x="1985373" y="3112841"/>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6A16EB2-2929-7167-7DE0-C9E511D88DDC}"/>
              </a:ext>
            </a:extLst>
          </p:cNvPr>
          <p:cNvSpPr txBox="1"/>
          <p:nvPr/>
        </p:nvSpPr>
        <p:spPr>
          <a:xfrm>
            <a:off x="3661773" y="3112841"/>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4285F209-839E-EA74-6B0D-E0EFA841A200}"/>
              </a:ext>
            </a:extLst>
          </p:cNvPr>
          <p:cNvSpPr txBox="1"/>
          <p:nvPr/>
        </p:nvSpPr>
        <p:spPr>
          <a:xfrm>
            <a:off x="5185773" y="3588329"/>
            <a:ext cx="1018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86.5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yt_shape_15044"/>
              <p:cNvSpPr txBox="1"/>
              <p:nvPr/>
            </p:nvSpPr>
            <p:spPr>
              <a:xfrm>
                <a:off x="551384" y="4067701"/>
                <a:ext cx="11111999" cy="207082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若测试成绩不低于</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分，则认定该学生对冬奥会关注程度高</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请估计该校七、八两个年级对冬奥会关注程度高的学生一共有多少人</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500</a:t>
                </a:r>
                <a:r>
                  <a:rPr lang="en-US" altLang="zh-CN" sz="2400" b="0" i="0" u="none"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m:t>
                        </m:r>
                      </m:den>
                    </m:f>
                  </m:oMath>
                </a14:m>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500</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zh-CN"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35</a:t>
                </a:r>
                <a:r>
                  <a:rPr lang="zh-CN" altLang="zh-CN" sz="2400" b="0" i="0"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175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275</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答：估计该校七、八两个年级对冬奥会关注程度高的学生一共有</a:t>
                </a:r>
                <a:r>
                  <a:rPr lang="en-US" altLang="zh-CN" sz="2400" b="0" i="0" u="none" dirty="0">
                    <a:solidFill>
                      <a:srgbClr val="FF0000">
                        <a:alpha val="0"/>
                      </a:srgbClr>
                    </a:solidFill>
                    <a:effectLst/>
                    <a:latin typeface="Times New Roman" pitchFamily="24"/>
                    <a:ea typeface="Times New Roman" pitchFamily="24"/>
                  </a:rPr>
                  <a:t>275</a:t>
                </a:r>
                <a:r>
                  <a:rPr lang="zh-CN" altLang="zh-CN" sz="2400" b="0" i="0" u="none" dirty="0">
                    <a:solidFill>
                      <a:srgbClr val="FF0000">
                        <a:alpha val="0"/>
                      </a:srgbClr>
                    </a:solidFill>
                    <a:effectLst/>
                    <a:latin typeface="Times New Roman" pitchFamily="24"/>
                    <a:ea typeface="楷体" pitchFamily="24"/>
                  </a:rPr>
                  <a:t>人</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mc:Choice>
        <mc:Fallback>
          <p:sp>
            <p:nvSpPr>
              <p:cNvPr id="9" name="yt_shape_15044"/>
              <p:cNvSpPr txBox="1">
                <a:spLocks noRot="1" noChangeAspect="1" noMove="1" noResize="1" noEditPoints="1" noAdjustHandles="1" noChangeArrowheads="1" noChangeShapeType="1" noTextEdit="1"/>
              </p:cNvSpPr>
              <p:nvPr/>
            </p:nvSpPr>
            <p:spPr>
              <a:xfrm>
                <a:off x="551384" y="4067701"/>
                <a:ext cx="11111999" cy="2070823"/>
              </a:xfrm>
              <a:prstGeom prst="rect">
                <a:avLst/>
              </a:prstGeom>
              <a:blipFill>
                <a:blip r:embed="rId4"/>
                <a:stretch>
                  <a:fillRect l="-1646" t="-2353" r="-823" b="-823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AA7C7082-AE4D-3718-C3CE-0311FE2F06C0}"/>
                  </a:ext>
                </a:extLst>
              </p:cNvPr>
              <p:cNvSpPr txBox="1"/>
              <p:nvPr/>
            </p:nvSpPr>
            <p:spPr>
              <a:xfrm>
                <a:off x="461373" y="4971871"/>
                <a:ext cx="11190987"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175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275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10" name="文本框 9">
                <a:extLst>
                  <a:ext uri="{FF2B5EF4-FFF2-40B4-BE49-F238E27FC236}">
                    <a16:creationId xmlns:a16="http://schemas.microsoft.com/office/drawing/2014/main" id="{AA7C7082-AE4D-3718-C3CE-0311FE2F06C0}"/>
                  </a:ext>
                </a:extLst>
              </p:cNvPr>
              <p:cNvSpPr txBox="1">
                <a:spLocks noRot="1" noChangeAspect="1" noMove="1" noResize="1" noEditPoints="1" noAdjustHandles="1" noChangeArrowheads="1" noChangeShapeType="1" noTextEdit="1"/>
              </p:cNvSpPr>
              <p:nvPr/>
            </p:nvSpPr>
            <p:spPr>
              <a:xfrm>
                <a:off x="461373" y="4971871"/>
                <a:ext cx="11190987" cy="769062"/>
              </a:xfrm>
              <a:prstGeom prst="rect">
                <a:avLst/>
              </a:prstGeom>
              <a:blipFill>
                <a:blip r:embed="rId5"/>
                <a:stretch>
                  <a:fillRect l="-872" r="-926" b="-2381"/>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63DD02B0-1492-C72D-F26D-6A19EA912477}"/>
              </a:ext>
            </a:extLst>
          </p:cNvPr>
          <p:cNvSpPr txBox="1"/>
          <p:nvPr/>
        </p:nvSpPr>
        <p:spPr>
          <a:xfrm>
            <a:off x="461373" y="5647322"/>
            <a:ext cx="95526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答：估计该校七、八两个年级对冬奥会关注程度高的学生一共有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275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10" grpId="0" build="allAtOnce"/>
      <p:bldP spid="11"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68" name="yt_shape_14968"/>
          <p:cNvSpPr txBox="1"/>
          <p:nvPr/>
        </p:nvSpPr>
        <p:spPr>
          <a:xfrm>
            <a:off x="539881" y="1146018"/>
            <a:ext cx="4147097"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26">
                <a:solidFill>
                  <a:srgbClr val="1EE3CF"/>
                </a:solidFill>
                <a:effectLst/>
                <a:latin typeface="Times New Roman" pitchFamily="32"/>
                <a:ea typeface="宋体" pitchFamily="32"/>
              </a:rPr>
              <a:t> </a:t>
            </a:r>
          </a:p>
        </p:txBody>
      </p:sp>
      <p:pic>
        <p:nvPicPr>
          <p:cNvPr id="14967" name="yt_image_14967" title="H_51.39">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39881" y="1146018"/>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4970" name="yt_shape_14970"/>
          <p:cNvSpPr txBox="1"/>
          <p:nvPr/>
        </p:nvSpPr>
        <p:spPr>
          <a:xfrm>
            <a:off x="539881" y="1849315"/>
            <a:ext cx="321562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频数分布表</a:t>
            </a:r>
          </a:p>
        </p:txBody>
      </p:sp>
      <p:sp>
        <p:nvSpPr>
          <p:cNvPr id="14971" name="yt_shape_14971"/>
          <p:cNvSpPr txBox="1"/>
          <p:nvPr/>
        </p:nvSpPr>
        <p:spPr>
          <a:xfrm>
            <a:off x="540000" y="234888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绘制频数直方图时，计算出最大值与最小值的差为</a:t>
            </a:r>
            <a:r>
              <a:rPr lang="en-US" altLang="zh-CN" sz="2400" b="0" i="0" u="none">
                <a:solidFill>
                  <a:srgbClr val="000000"/>
                </a:solidFill>
                <a:effectLst/>
                <a:latin typeface="Times New Roman" pitchFamily="24"/>
                <a:ea typeface="Times New Roman" pitchFamily="24"/>
              </a:rPr>
              <a:t>25 cm</a:t>
            </a:r>
            <a:r>
              <a:rPr lang="zh-CN" altLang="zh-CN" sz="2400" b="0" i="0" u="none">
                <a:solidFill>
                  <a:srgbClr val="000000"/>
                </a:solidFill>
                <a:effectLst/>
                <a:latin typeface="Times New Roman" pitchFamily="24"/>
                <a:ea typeface="宋体" pitchFamily="24"/>
              </a:rPr>
              <a:t>，若取组距为</a:t>
            </a:r>
            <a:r>
              <a:rPr lang="en-US" altLang="zh-CN" sz="2400" b="0" i="0" u="none">
                <a:solidFill>
                  <a:srgbClr val="000000"/>
                </a:solidFill>
                <a:effectLst/>
                <a:latin typeface="Times New Roman" pitchFamily="24"/>
                <a:ea typeface="Times New Roman" pitchFamily="24"/>
              </a:rPr>
              <a:t>4 cm</a:t>
            </a:r>
            <a:r>
              <a:rPr lang="zh-CN" altLang="zh-CN" sz="2400" b="0" i="0" u="none">
                <a:solidFill>
                  <a:srgbClr val="000000"/>
                </a:solidFill>
                <a:effectLst/>
                <a:latin typeface="Times New Roman" pitchFamily="24"/>
                <a:ea typeface="宋体" pitchFamily="24"/>
              </a:rPr>
              <a:t>，则最好分</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972" name="yt_table_14972"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32592947"/>
              </p:ext>
            </p:extLst>
          </p:nvPr>
        </p:nvGraphicFramePr>
        <p:xfrm>
          <a:off x="539881" y="3308315"/>
          <a:ext cx="8114666" cy="475488"/>
        </p:xfrm>
        <a:graphic>
          <a:graphicData uri="http://schemas.openxmlformats.org/drawingml/2006/table">
            <a:tbl>
              <a:tblPr/>
              <a:tblGrid>
                <a:gridCol w="2270443">
                  <a:extLst>
                    <a:ext uri="{9D8B030D-6E8A-4147-A177-3AD203B41FA5}">
                      <a16:colId xmlns:a16="http://schemas.microsoft.com/office/drawing/2014/main" val="10605"/>
                    </a:ext>
                  </a:extLst>
                </a:gridCol>
                <a:gridCol w="2252980">
                  <a:extLst>
                    <a:ext uri="{9D8B030D-6E8A-4147-A177-3AD203B41FA5}">
                      <a16:colId xmlns:a16="http://schemas.microsoft.com/office/drawing/2014/main" val="10606"/>
                    </a:ext>
                  </a:extLst>
                </a:gridCol>
                <a:gridCol w="2252980">
                  <a:extLst>
                    <a:ext uri="{9D8B030D-6E8A-4147-A177-3AD203B41FA5}">
                      <a16:colId xmlns:a16="http://schemas.microsoft.com/office/drawing/2014/main" val="10607"/>
                    </a:ext>
                  </a:extLst>
                </a:gridCol>
                <a:gridCol w="1338263">
                  <a:extLst>
                    <a:ext uri="{9D8B030D-6E8A-4147-A177-3AD203B41FA5}">
                      <a16:colId xmlns:a16="http://schemas.microsoft.com/office/drawing/2014/main" val="1060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A.4</a:t>
                      </a:r>
                      <a:r>
                        <a:rPr lang="zh-CN" altLang="zh-CN" sz="2400" b="0" i="0" u="none">
                          <a:solidFill>
                            <a:srgbClr val="000000"/>
                          </a:solidFill>
                          <a:effectLst/>
                          <a:latin typeface="Times New Roman" pitchFamily="24"/>
                          <a:ea typeface="宋体" pitchFamily="24"/>
                        </a:rPr>
                        <a:t>组</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B.5</a:t>
                      </a:r>
                      <a:r>
                        <a:rPr lang="zh-CN" altLang="zh-CN" sz="2400" b="0" i="0" u="none">
                          <a:solidFill>
                            <a:srgbClr val="000000"/>
                          </a:solidFill>
                          <a:effectLst/>
                          <a:latin typeface="Times New Roman" pitchFamily="24"/>
                          <a:ea typeface="宋体" pitchFamily="24"/>
                        </a:rPr>
                        <a:t>组</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a:t>
                      </a:r>
                      <a:r>
                        <a:rPr lang="zh-CN" altLang="zh-CN" sz="2400" b="0" i="0" u="none">
                          <a:solidFill>
                            <a:srgbClr val="000000"/>
                          </a:solidFill>
                          <a:effectLst/>
                          <a:latin typeface="Times New Roman" pitchFamily="24"/>
                          <a:ea typeface="宋体" pitchFamily="24"/>
                        </a:rPr>
                        <a:t>组</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r>
                        <a:rPr lang="zh-CN" altLang="zh-CN" sz="2400" b="0" i="0" u="none">
                          <a:solidFill>
                            <a:srgbClr val="000000"/>
                          </a:solidFill>
                          <a:effectLst/>
                          <a:latin typeface="Times New Roman" pitchFamily="24"/>
                          <a:ea typeface="宋体" pitchFamily="24"/>
                        </a:rPr>
                        <a:t>组</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2"/>
                  </a:ext>
                </a:extLst>
              </a:tr>
            </a:tbl>
          </a:graphicData>
        </a:graphic>
      </p:graphicFrame>
      <p:pic>
        <p:nvPicPr>
          <p:cNvPr id="3" name="yt_shape_1698822975371" title="H_28.801733">
            <a:extLst>
              <a:ext uri="{FF2B5EF4-FFF2-40B4-BE49-F238E27FC236}">
                <a16:creationId xmlns:a16="http://schemas.microsoft.com/office/drawing/2014/main" id="{BA0B9244-D81F-91BF-63E5-BDE099BF24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81" y="1888642"/>
            <a:ext cx="1355917" cy="365782"/>
          </a:xfrm>
          <a:prstGeom prst="rect">
            <a:avLst/>
          </a:prstGeom>
        </p:spPr>
      </p:pic>
      <p:sp>
        <p:nvSpPr>
          <p:cNvPr id="2" name="文本框 1">
            <a:extLst>
              <a:ext uri="{FF2B5EF4-FFF2-40B4-BE49-F238E27FC236}">
                <a16:creationId xmlns:a16="http://schemas.microsoft.com/office/drawing/2014/main" id="{075698A0-E4F7-16C2-099E-E4F884F079CA}"/>
              </a:ext>
            </a:extLst>
          </p:cNvPr>
          <p:cNvSpPr txBox="1"/>
          <p:nvPr/>
        </p:nvSpPr>
        <p:spPr>
          <a:xfrm>
            <a:off x="1516789" y="277756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74" name="yt_shape_14974"/>
          <p:cNvSpPr txBox="1"/>
          <p:nvPr/>
        </p:nvSpPr>
        <p:spPr>
          <a:xfrm>
            <a:off x="540000" y="112474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某校在庆祝建党</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周年</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铭记党史，传承红色</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演讲比赛中，对名列前</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的选手的综合分数</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Times New Roman" pitchFamily="24"/>
                <a:ea typeface="宋体" pitchFamily="24"/>
              </a:rPr>
              <a:t>进行分组统计，结果如表所示，则</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9</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graphicFrame>
        <p:nvGraphicFramePr>
          <p:cNvPr id="14975" name="yt_table_14975"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19162798"/>
              </p:ext>
            </p:extLst>
          </p:nvPr>
        </p:nvGraphicFramePr>
        <p:xfrm>
          <a:off x="539881" y="2236543"/>
          <a:ext cx="11111999" cy="2834640"/>
        </p:xfrm>
        <a:graphic>
          <a:graphicData uri="http://schemas.openxmlformats.org/drawingml/2006/table">
            <a:tbl>
              <a:tblPr>
                <a:tableStyleId>{5940675A-B579-460E-94D1-54222C63F5DA}</a:tableStyleId>
              </a:tblPr>
              <a:tblGrid>
                <a:gridCol w="2777483">
                  <a:extLst>
                    <a:ext uri="{9D8B030D-6E8A-4147-A177-3AD203B41FA5}">
                      <a16:colId xmlns:a16="http://schemas.microsoft.com/office/drawing/2014/main" val="20000"/>
                    </a:ext>
                  </a:extLst>
                </a:gridCol>
                <a:gridCol w="5556344">
                  <a:extLst>
                    <a:ext uri="{9D8B030D-6E8A-4147-A177-3AD203B41FA5}">
                      <a16:colId xmlns:a16="http://schemas.microsoft.com/office/drawing/2014/main" val="20001"/>
                    </a:ext>
                  </a:extLst>
                </a:gridCol>
                <a:gridCol w="2778172">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组号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分组</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三</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sp>
        <p:nvSpPr>
          <p:cNvPr id="2" name="文本框 1">
            <a:extLst>
              <a:ext uri="{FF2B5EF4-FFF2-40B4-BE49-F238E27FC236}">
                <a16:creationId xmlns:a16="http://schemas.microsoft.com/office/drawing/2014/main" id="{C349F5D5-6E31-7EEF-C9F6-3824D8CE4CA0}"/>
              </a:ext>
            </a:extLst>
          </p:cNvPr>
          <p:cNvSpPr txBox="1"/>
          <p:nvPr/>
        </p:nvSpPr>
        <p:spPr>
          <a:xfrm>
            <a:off x="8138252" y="1553426"/>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77" name="yt_shape_14977"/>
          <p:cNvSpPr txBox="1"/>
          <p:nvPr/>
        </p:nvSpPr>
        <p:spPr>
          <a:xfrm>
            <a:off x="551384" y="1279207"/>
            <a:ext cx="321562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频数直方图</a:t>
            </a:r>
          </a:p>
        </p:txBody>
      </p:sp>
      <p:sp>
        <p:nvSpPr>
          <p:cNvPr id="14978" name="yt_shape_14978"/>
          <p:cNvSpPr txBox="1"/>
          <p:nvPr/>
        </p:nvSpPr>
        <p:spPr>
          <a:xfrm>
            <a:off x="551384" y="1778772"/>
            <a:ext cx="845584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招远市期末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如图，这组数据的组数与组距分别为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982" name="yt_table_1498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69400493"/>
              </p:ext>
            </p:extLst>
          </p:nvPr>
        </p:nvGraphicFramePr>
        <p:xfrm>
          <a:off x="551384" y="4381822"/>
          <a:ext cx="9029066" cy="475488"/>
        </p:xfrm>
        <a:graphic>
          <a:graphicData uri="http://schemas.openxmlformats.org/drawingml/2006/table">
            <a:tbl>
              <a:tblPr/>
              <a:tblGrid>
                <a:gridCol w="2422843">
                  <a:extLst>
                    <a:ext uri="{9D8B030D-6E8A-4147-A177-3AD203B41FA5}">
                      <a16:colId xmlns:a16="http://schemas.microsoft.com/office/drawing/2014/main" val="10609"/>
                    </a:ext>
                  </a:extLst>
                </a:gridCol>
                <a:gridCol w="2405380">
                  <a:extLst>
                    <a:ext uri="{9D8B030D-6E8A-4147-A177-3AD203B41FA5}">
                      <a16:colId xmlns:a16="http://schemas.microsoft.com/office/drawing/2014/main" val="10610"/>
                    </a:ext>
                  </a:extLst>
                </a:gridCol>
                <a:gridCol w="2557780">
                  <a:extLst>
                    <a:ext uri="{9D8B030D-6E8A-4147-A177-3AD203B41FA5}">
                      <a16:colId xmlns:a16="http://schemas.microsoft.com/office/drawing/2014/main" val="10611"/>
                    </a:ext>
                  </a:extLst>
                </a:gridCol>
                <a:gridCol w="1643063">
                  <a:extLst>
                    <a:ext uri="{9D8B030D-6E8A-4147-A177-3AD203B41FA5}">
                      <a16:colId xmlns:a16="http://schemas.microsoft.com/office/drawing/2014/main" val="1061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3"/>
                  </a:ext>
                </a:extLst>
              </a:tr>
            </a:tbl>
          </a:graphicData>
        </a:graphic>
      </p:graphicFrame>
      <p:grpSp>
        <p:nvGrpSpPr>
          <p:cNvPr id="14979" name="yt_shape_14979_skip" title="H_167.26111">
            <a:extLst>
              <a:ext uri="{FF2B5EF4-FFF2-40B4-BE49-F238E27FC236}">
                <a16:creationId xmlns:a16="http://schemas.microsoft.com/office/drawing/2014/main" id="{249740F1-2B05-4C5A-B423-6F681AEFABC2}"/>
              </a:ext>
            </a:extLst>
          </p:cNvPr>
          <p:cNvGrpSpPr/>
          <p:nvPr/>
        </p:nvGrpSpPr>
        <p:grpSpPr>
          <a:xfrm>
            <a:off x="4362326" y="2258075"/>
            <a:ext cx="3488436" cy="2124216"/>
            <a:chOff x="0" y="0"/>
            <a:chExt cx="3488436" cy="2124216"/>
          </a:xfrm>
        </p:grpSpPr>
        <p:pic>
          <p:nvPicPr>
            <p:cNvPr id="2" name="yt_image_14979">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0" y="0"/>
              <a:ext cx="3488436" cy="1728216"/>
            </a:xfrm>
            <a:prstGeom prst="rect">
              <a:avLst/>
            </a:prstGeom>
            <a:noFill/>
            <a:extLst>
              <a:ext uri="{909E8E84-426E-40DD-AFC4-6F175D3DCCD1}">
                <a14:hiddenFill xmlns:a14="http://schemas.microsoft.com/office/drawing/2010/main">
                  <a:solidFill>
                    <a:srgbClr val="FFFFFF"/>
                  </a:solidFill>
                </a14:hiddenFill>
              </a:ext>
            </a:extLst>
          </p:spPr>
        </p:pic>
        <p:sp>
          <p:nvSpPr>
            <p:cNvPr id="14981" name="yt_shape_14981"/>
            <p:cNvSpPr txBox="1"/>
            <p:nvPr/>
          </p:nvSpPr>
          <p:spPr>
            <a:xfrm>
              <a:off x="1210937" y="176421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p:pic>
        <p:nvPicPr>
          <p:cNvPr id="4" name="yt_shape_1698822975529">
            <a:extLst>
              <a:ext uri="{FF2B5EF4-FFF2-40B4-BE49-F238E27FC236}">
                <a16:creationId xmlns:a16="http://schemas.microsoft.com/office/drawing/2014/main" id="{256F49CF-2D7C-2212-A985-316E7028A9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384" y="1318534"/>
            <a:ext cx="1355917" cy="365782"/>
          </a:xfrm>
          <a:prstGeom prst="rect">
            <a:avLst/>
          </a:prstGeom>
        </p:spPr>
      </p:pic>
      <p:sp>
        <p:nvSpPr>
          <p:cNvPr id="3" name="文本框 2">
            <a:extLst>
              <a:ext uri="{FF2B5EF4-FFF2-40B4-BE49-F238E27FC236}">
                <a16:creationId xmlns:a16="http://schemas.microsoft.com/office/drawing/2014/main" id="{06A41EDE-E2DC-C698-7DE6-5AB8E2D21B83}"/>
              </a:ext>
            </a:extLst>
          </p:cNvPr>
          <p:cNvSpPr txBox="1"/>
          <p:nvPr/>
        </p:nvSpPr>
        <p:spPr>
          <a:xfrm>
            <a:off x="8157573" y="173196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10" name="yt_shape_14984"/>
          <p:cNvSpPr txBox="1"/>
          <p:nvPr/>
        </p:nvSpPr>
        <p:spPr>
          <a:xfrm>
            <a:off x="551384" y="5013176"/>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把</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个数据分成四组，绘制成频数直方图，已知各小长方形的高的比为</a:t>
            </a:r>
            <a:r>
              <a:rPr lang="en-US" altLang="zh-CN" sz="2400" b="0" i="0" u="none" dirty="0">
                <a:solidFill>
                  <a:srgbClr val="000000"/>
                </a:solidFill>
                <a:effectLst/>
                <a:latin typeface="Times New Roman" pitchFamily="24"/>
                <a:ea typeface="Times New Roman" pitchFamily="24"/>
              </a:rPr>
              <a:t>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，则第一小组的频率为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0.2</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，第二小组的频数为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27</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11" name="文本框 10">
            <a:extLst>
              <a:ext uri="{FF2B5EF4-FFF2-40B4-BE49-F238E27FC236}">
                <a16:creationId xmlns:a16="http://schemas.microsoft.com/office/drawing/2014/main" id="{1C464654-1370-CEC8-8FB9-ACD90A916782}"/>
              </a:ext>
            </a:extLst>
          </p:cNvPr>
          <p:cNvSpPr txBox="1"/>
          <p:nvPr/>
        </p:nvSpPr>
        <p:spPr>
          <a:xfrm>
            <a:off x="5338173" y="5441858"/>
            <a:ext cx="865886" cy="569100"/>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2" name="文本框 11">
            <a:extLst>
              <a:ext uri="{FF2B5EF4-FFF2-40B4-BE49-F238E27FC236}">
                <a16:creationId xmlns:a16="http://schemas.microsoft.com/office/drawing/2014/main" id="{142FB4BA-BFA7-1C3C-9884-829457CAD91A}"/>
              </a:ext>
            </a:extLst>
          </p:cNvPr>
          <p:cNvSpPr txBox="1"/>
          <p:nvPr/>
        </p:nvSpPr>
        <p:spPr>
          <a:xfrm>
            <a:off x="9071972" y="5441858"/>
            <a:ext cx="789686" cy="569100"/>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linds(horizontal)">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1" grpId="0" build="allAtOnce"/>
      <p:bldP spid="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4986" name="yt_image_1498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2259044" y="2835465"/>
            <a:ext cx="3154680" cy="1696181"/>
          </a:xfrm>
          <a:prstGeom prst="rect">
            <a:avLst/>
          </a:prstGeom>
          <a:noFill/>
          <a:extLst>
            <a:ext uri="{909E8E84-426E-40DD-AFC4-6F175D3DCCD1}">
              <a14:hiddenFill xmlns:a14="http://schemas.microsoft.com/office/drawing/2010/main">
                <a:solidFill>
                  <a:srgbClr val="FFFFFF"/>
                </a:solidFill>
              </a14:hiddenFill>
            </a:ext>
          </a:extLst>
        </p:spPr>
      </p:pic>
      <p:pic>
        <p:nvPicPr>
          <p:cNvPr id="14987" name="yt_image_14987">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877390" y="2835465"/>
            <a:ext cx="1293554" cy="1646860"/>
          </a:xfrm>
          <a:prstGeom prst="rect">
            <a:avLst/>
          </a:prstGeom>
          <a:noFill/>
          <a:extLst>
            <a:ext uri="{909E8E84-426E-40DD-AFC4-6F175D3DCCD1}">
              <a14:hiddenFill xmlns:a14="http://schemas.microsoft.com/office/drawing/2010/main">
                <a:solidFill>
                  <a:srgbClr val="FFFFFF"/>
                </a:solidFill>
              </a14:hiddenFill>
            </a:ext>
          </a:extLst>
        </p:spPr>
      </p:pic>
      <p:sp>
        <p:nvSpPr>
          <p:cNvPr id="14990" name="yt_shape_14990"/>
          <p:cNvSpPr txBox="1"/>
          <p:nvPr/>
        </p:nvSpPr>
        <p:spPr>
          <a:xfrm>
            <a:off x="3517835" y="4480774"/>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图</a:t>
            </a:r>
            <a:r>
              <a:rPr lang="en-US" altLang="zh-CN" sz="2400" b="0" i="0" u="none" dirty="0">
                <a:solidFill>
                  <a:srgbClr val="000000"/>
                </a:solidFill>
                <a:effectLst/>
                <a:latin typeface="Times New Roman" pitchFamily="24"/>
                <a:ea typeface="Times New Roman" pitchFamily="24"/>
              </a:rPr>
              <a:t>1</a:t>
            </a:r>
          </a:p>
        </p:txBody>
      </p:sp>
      <p:sp>
        <p:nvSpPr>
          <p:cNvPr id="14991" name="yt_shape_14991"/>
          <p:cNvSpPr txBox="1"/>
          <p:nvPr/>
        </p:nvSpPr>
        <p:spPr>
          <a:xfrm>
            <a:off x="6332072" y="4467981"/>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图</a:t>
            </a:r>
            <a:r>
              <a:rPr lang="en-US" altLang="zh-CN" sz="2400" b="0" i="0" u="none" dirty="0">
                <a:solidFill>
                  <a:srgbClr val="000000"/>
                </a:solidFill>
                <a:effectLst/>
                <a:latin typeface="Times New Roman" pitchFamily="24"/>
                <a:ea typeface="Times New Roman" pitchFamily="24"/>
              </a:rPr>
              <a:t>2</a:t>
            </a:r>
          </a:p>
        </p:txBody>
      </p:sp>
      <p:sp>
        <p:nvSpPr>
          <p:cNvPr id="14992" name="yt_shape_14992"/>
          <p:cNvSpPr txBox="1"/>
          <p:nvPr/>
        </p:nvSpPr>
        <p:spPr>
          <a:xfrm>
            <a:off x="523772" y="4923608"/>
            <a:ext cx="400109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补全下面图</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的统计图；</a:t>
            </a:r>
          </a:p>
        </p:txBody>
      </p:sp>
      <p:sp>
        <p:nvSpPr>
          <p:cNvPr id="14993" name="yt_shape_14993"/>
          <p:cNvSpPr txBox="1"/>
          <p:nvPr/>
        </p:nvSpPr>
        <p:spPr>
          <a:xfrm>
            <a:off x="530507" y="5366307"/>
            <a:ext cx="815607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本次所抽取学生五月份</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读书量</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的众数为</a:t>
            </a:r>
            <a:r>
              <a:rPr lang="zh-CN" altLang="zh-CN" sz="100" b="0" i="0" spc="-100" dirty="0">
                <a:solidFill>
                  <a:srgbClr val="000000"/>
                </a:solidFill>
                <a:effectLst/>
                <a:latin typeface="Times New Roman" pitchFamily="24"/>
                <a:ea typeface="宋体" pitchFamily="24"/>
              </a:rPr>
              <a:t> </a:t>
            </a:r>
            <a:r>
              <a:rPr lang="zh-CN" altLang="zh-CN" sz="2400" b="0" i="0" u="sng" dirty="0">
                <a:solidFill>
                  <a:srgbClr val="000000"/>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a:t>
            </a:r>
          </a:p>
        </p:txBody>
      </p:sp>
      <p:sp>
        <p:nvSpPr>
          <p:cNvPr id="3" name="矩形 2"/>
          <p:cNvSpPr/>
          <p:nvPr/>
        </p:nvSpPr>
        <p:spPr>
          <a:xfrm>
            <a:off x="501824" y="836712"/>
            <a:ext cx="11188351" cy="2012859"/>
          </a:xfrm>
          <a:prstGeom prst="rect">
            <a:avLst/>
          </a:prstGeom>
        </p:spPr>
        <p:txBody>
          <a:bodyPr wrap="square">
            <a:spAutoFit/>
          </a:bodyPr>
          <a:lstStyle/>
          <a:p>
            <a:pPr lvl="0" algn="just" hangingPunct="0">
              <a:lnSpc>
                <a:spcPct val="129999"/>
              </a:lnSpc>
            </a:pPr>
            <a:r>
              <a:rPr lang="en-US" altLang="zh-CN" sz="2400" dirty="0">
                <a:solidFill>
                  <a:srgbClr val="000000"/>
                </a:solidFill>
                <a:latin typeface="Times New Roman" pitchFamily="24"/>
                <a:ea typeface="Times New Roman" pitchFamily="24"/>
              </a:rPr>
              <a:t>5.</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楷体" pitchFamily="24"/>
              </a:rPr>
              <a:t>柳州市中考</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为迎接中国共产党建党</a:t>
            </a:r>
            <a:r>
              <a:rPr lang="en-US" altLang="zh-CN" sz="2400" dirty="0">
                <a:solidFill>
                  <a:srgbClr val="000000"/>
                </a:solidFill>
                <a:latin typeface="Times New Roman" pitchFamily="24"/>
                <a:ea typeface="Times New Roman" pitchFamily="24"/>
              </a:rPr>
              <a:t>100</a:t>
            </a:r>
            <a:r>
              <a:rPr lang="zh-CN" altLang="zh-CN" sz="2400" dirty="0">
                <a:solidFill>
                  <a:srgbClr val="000000"/>
                </a:solidFill>
                <a:latin typeface="Times New Roman" pitchFamily="24"/>
                <a:ea typeface="宋体" pitchFamily="24"/>
              </a:rPr>
              <a:t>周年，某校开展了以</a:t>
            </a:r>
            <a:r>
              <a:rPr lang="en-US"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不忘初心，缅怀先烈</a:t>
            </a:r>
            <a:r>
              <a:rPr lang="en-US"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为主题的读书活动，学校政教处对本校七年级学生五月份</a:t>
            </a:r>
            <a:r>
              <a:rPr lang="en-US"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阅读该主题相关书籍的读书量</a:t>
            </a:r>
            <a:r>
              <a:rPr lang="en-US" altLang="zh-CN" sz="2400" dirty="0">
                <a:solidFill>
                  <a:srgbClr val="000000"/>
                </a:solidFill>
                <a:latin typeface="宋体" pitchFamily="24"/>
                <a:ea typeface="宋体" pitchFamily="24"/>
              </a:rPr>
              <a:t>”</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下面简称</a:t>
            </a:r>
            <a:r>
              <a:rPr lang="en-US"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读书量</a:t>
            </a:r>
            <a:r>
              <a:rPr lang="en-US" altLang="zh-CN" sz="2400" dirty="0">
                <a:solidFill>
                  <a:srgbClr val="000000"/>
                </a:solidFill>
                <a:latin typeface="宋体" pitchFamily="24"/>
                <a:ea typeface="宋体" pitchFamily="24"/>
              </a:rPr>
              <a:t>”</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进行了随机抽样调查，并对所有随机抽取学生的</a:t>
            </a:r>
            <a:r>
              <a:rPr lang="en-US"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读书量</a:t>
            </a:r>
            <a:r>
              <a:rPr lang="en-US" altLang="zh-CN" sz="2400" dirty="0">
                <a:solidFill>
                  <a:srgbClr val="000000"/>
                </a:solidFill>
                <a:latin typeface="宋体" pitchFamily="24"/>
                <a:ea typeface="宋体" pitchFamily="24"/>
              </a:rPr>
              <a:t>”</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单位：本</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进行了统计，如图所示：</a:t>
            </a:r>
            <a:endParaRPr lang="zh-CN" altLang="zh-CN" sz="2400" dirty="0">
              <a:solidFill>
                <a:srgbClr val="000000"/>
              </a:solidFill>
              <a:latin typeface="Times New Roman" pitchFamily="24"/>
              <a:ea typeface="宋体" pitchFamily="24"/>
            </a:endParaRPr>
          </a:p>
        </p:txBody>
      </p:sp>
      <p:sp>
        <p:nvSpPr>
          <p:cNvPr id="10" name="yt_shape_14994"/>
          <p:cNvSpPr txBox="1"/>
          <p:nvPr/>
        </p:nvSpPr>
        <p:spPr>
          <a:xfrm>
            <a:off x="563319" y="587880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已知该校七年级有</a:t>
            </a:r>
            <a:r>
              <a:rPr lang="en-US" altLang="zh-CN" sz="2400" b="0" i="0" u="none" dirty="0">
                <a:solidFill>
                  <a:srgbClr val="000000"/>
                </a:solidFill>
                <a:effectLst/>
                <a:latin typeface="Times New Roman" pitchFamily="24"/>
                <a:ea typeface="Times New Roman" pitchFamily="24"/>
              </a:rPr>
              <a:t>1200</a:t>
            </a:r>
            <a:r>
              <a:rPr lang="zh-CN" altLang="zh-CN" sz="2400" b="0" i="0" u="none" dirty="0">
                <a:solidFill>
                  <a:srgbClr val="000000"/>
                </a:solidFill>
                <a:effectLst/>
                <a:latin typeface="Times New Roman" pitchFamily="24"/>
                <a:ea typeface="宋体" pitchFamily="24"/>
              </a:rPr>
              <a:t>名学生，请你估计该校七年级学生中，五月份</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读书量</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不少于</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本的学生人数</a:t>
            </a:r>
            <a:r>
              <a:rPr lang="en-US" altLang="zh-CN" sz="2400" b="0" i="0" u="none" dirty="0" smtClean="0">
                <a:solidFill>
                  <a:srgbClr val="000000"/>
                </a:solidFill>
                <a:effectLst/>
                <a:latin typeface="Times New Roman" pitchFamily="24"/>
                <a:ea typeface="Times New Roman" pitchFamily="24"/>
              </a:rPr>
              <a:t>.</a:t>
            </a:r>
            <a:endParaRPr lang="zh-CN" altLang="zh-CN" sz="100" b="0" i="0" u="none" dirty="0">
              <a:noFill/>
              <a:effectLst/>
              <a:latin typeface="Times New Roman"/>
              <a:ea typeface="宋体"/>
            </a:endParaRPr>
          </a:p>
        </p:txBody>
      </p:sp>
      <p:pic>
        <p:nvPicPr>
          <p:cNvPr id="11" name="yt_image_14996" title="H_147.87">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7887518" y="2835465"/>
            <a:ext cx="3569589" cy="1877949"/>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id="{C70847D2-059A-30A2-16DF-FA17B01AC583}"/>
              </a:ext>
            </a:extLst>
          </p:cNvPr>
          <p:cNvSpPr txBox="1"/>
          <p:nvPr/>
        </p:nvSpPr>
        <p:spPr>
          <a:xfrm>
            <a:off x="4554027" y="4848324"/>
            <a:ext cx="2847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13" name="文本框 12">
            <a:extLst>
              <a:ext uri="{FF2B5EF4-FFF2-40B4-BE49-F238E27FC236}">
                <a16:creationId xmlns:a16="http://schemas.microsoft.com/office/drawing/2014/main" id="{39BCF4AD-8F46-D89B-0468-99854AA409D1}"/>
              </a:ext>
            </a:extLst>
          </p:cNvPr>
          <p:cNvSpPr txBox="1"/>
          <p:nvPr/>
        </p:nvSpPr>
        <p:spPr>
          <a:xfrm>
            <a:off x="8685836" y="5366307"/>
            <a:ext cx="1475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本</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14" name="文本框 13">
                <a:extLst>
                  <a:ext uri="{FF2B5EF4-FFF2-40B4-BE49-F238E27FC236}">
                    <a16:creationId xmlns:a16="http://schemas.microsoft.com/office/drawing/2014/main" id="{DE3C9FA2-1C10-6280-BC7C-0401D90DE952}"/>
                  </a:ext>
                </a:extLst>
              </p:cNvPr>
              <p:cNvSpPr txBox="1"/>
              <p:nvPr/>
            </p:nvSpPr>
            <p:spPr>
              <a:xfrm>
                <a:off x="4371726" y="6125334"/>
                <a:ext cx="4156773" cy="73648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1200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10+5</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50</m:t>
                        </m:r>
                      </m:den>
                    </m:f>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360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a:t>
                </a:r>
                <a:endParaRPr lang="zh-CN" altLang="en-US" dirty="0">
                  <a:solidFill>
                    <a:srgbClr val="FF0000"/>
                  </a:solidFill>
                </a:endParaRPr>
              </a:p>
            </p:txBody>
          </p:sp>
        </mc:Choice>
        <mc:Fallback>
          <p:sp>
            <p:nvSpPr>
              <p:cNvPr id="14" name="文本框 13">
                <a:extLst>
                  <a:ext uri="{FF2B5EF4-FFF2-40B4-BE49-F238E27FC236}">
                    <a16:creationId xmlns:a16="http://schemas.microsoft.com/office/drawing/2014/main" id="{DE3C9FA2-1C10-6280-BC7C-0401D90DE952}"/>
                  </a:ext>
                </a:extLst>
              </p:cNvPr>
              <p:cNvSpPr txBox="1">
                <a:spLocks noRot="1" noChangeAspect="1" noMove="1" noResize="1" noEditPoints="1" noAdjustHandles="1" noChangeArrowheads="1" noChangeShapeType="1" noTextEdit="1"/>
              </p:cNvSpPr>
              <p:nvPr/>
            </p:nvSpPr>
            <p:spPr>
              <a:xfrm>
                <a:off x="4371726" y="6125334"/>
                <a:ext cx="4156773" cy="736486"/>
              </a:xfrm>
              <a:prstGeom prst="rect">
                <a:avLst/>
              </a:prstGeom>
              <a:blipFill>
                <a:blip r:embed="rId5"/>
                <a:stretch>
                  <a:fillRect l="-2199" r="-2493" b="-49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13" grpId="0" build="allAtOnce"/>
      <p:bldP spid="1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02" name="yt_shape_15002"/>
          <p:cNvSpPr txBox="1"/>
          <p:nvPr/>
        </p:nvSpPr>
        <p:spPr>
          <a:xfrm>
            <a:off x="540000" y="1268413"/>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rPr>
              <a:t>【易错点】</a:t>
            </a:r>
            <a:r>
              <a:rPr lang="zh-CN" altLang="zh-CN" sz="2400" b="0" i="0" u="none" dirty="0">
                <a:solidFill>
                  <a:srgbClr val="FF0000"/>
                </a:solidFill>
                <a:effectLst/>
                <a:latin typeface="Times New Roman" pitchFamily="24"/>
                <a:ea typeface="宋体" pitchFamily="24"/>
              </a:rPr>
              <a:t>　</a:t>
            </a:r>
            <a:r>
              <a:rPr lang="zh-CN" altLang="zh-CN" sz="2400" b="0" i="0" u="none" dirty="0">
                <a:solidFill>
                  <a:srgbClr val="FF0000"/>
                </a:solidFill>
                <a:effectLst/>
                <a:latin typeface="Times New Roman" pitchFamily="24"/>
                <a:ea typeface="黑体" pitchFamily="24"/>
              </a:rPr>
              <a:t>没有理解各组的上下限，弄错组数</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一组数据中的任何一个数</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满足</a:t>
            </a:r>
            <a:r>
              <a:rPr lang="en-US" altLang="zh-CN" sz="2400" b="0" i="0" u="none" dirty="0">
                <a:solidFill>
                  <a:srgbClr val="000000"/>
                </a:solidFill>
                <a:effectLst/>
                <a:latin typeface="Times New Roman" pitchFamily="24"/>
                <a:ea typeface="Times New Roman" pitchFamily="24"/>
              </a:rPr>
              <a:t>365</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485</a:t>
            </a:r>
            <a:r>
              <a:rPr lang="zh-CN" altLang="zh-CN" sz="2400" b="0" i="0" u="none" dirty="0">
                <a:solidFill>
                  <a:srgbClr val="000000"/>
                </a:solidFill>
                <a:effectLst/>
                <a:latin typeface="Times New Roman" pitchFamily="24"/>
                <a:ea typeface="宋体" pitchFamily="24"/>
              </a:rPr>
              <a:t>，在列频数分布表时，若取组距为</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，则应分成</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13</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组</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A5153E92-89A6-B41A-547B-486B84E35F5B}"/>
              </a:ext>
            </a:extLst>
          </p:cNvPr>
          <p:cNvSpPr txBox="1"/>
          <p:nvPr/>
        </p:nvSpPr>
        <p:spPr>
          <a:xfrm>
            <a:off x="2583589" y="2172583"/>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05" name="yt_shape_15005"/>
          <p:cNvSpPr txBox="1"/>
          <p:nvPr/>
        </p:nvSpPr>
        <p:spPr>
          <a:xfrm>
            <a:off x="539880" y="1014653"/>
            <a:ext cx="3953198" cy="567335"/>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Times New Roman" pitchFamily="32"/>
                <a:ea typeface="宋体" pitchFamily="32"/>
              </a:rPr>
              <a:t> </a:t>
            </a:r>
            <a:r>
              <a:rPr lang="en-US" altLang="zh-CN" sz="3150" b="0" i="0" u="none" spc="30039">
                <a:solidFill>
                  <a:srgbClr val="1EE3CF"/>
                </a:solidFill>
                <a:effectLst/>
                <a:latin typeface="Times New Roman" pitchFamily="32"/>
                <a:ea typeface="宋体" pitchFamily="32"/>
              </a:rPr>
              <a:t> </a:t>
            </a:r>
          </a:p>
        </p:txBody>
      </p:sp>
      <p:pic>
        <p:nvPicPr>
          <p:cNvPr id="15004" name="yt_image_15004" title="H_50.04">
            <a:extLst>
              <a:ext uri="">
                <a16:creationId xmlns:mc="http://schemas.openxmlformats.org/markup-compatibility/2006"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39880" y="1014653"/>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5007" name="yt_shape_15007"/>
          <p:cNvSpPr txBox="1"/>
          <p:nvPr/>
        </p:nvSpPr>
        <p:spPr>
          <a:xfrm>
            <a:off x="540000" y="1700808"/>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永州市中考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今年</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Times New Roman" pitchFamily="24"/>
              </a:rPr>
              <a:t>27</a:t>
            </a:r>
            <a:r>
              <a:rPr lang="zh-CN" altLang="zh-CN" sz="2400" b="0" i="0" u="none">
                <a:solidFill>
                  <a:srgbClr val="000000"/>
                </a:solidFill>
                <a:effectLst/>
                <a:latin typeface="Times New Roman" pitchFamily="24"/>
                <a:ea typeface="宋体" pitchFamily="24"/>
              </a:rPr>
              <a:t>日是第</a:t>
            </a:r>
            <a:r>
              <a:rPr lang="en-US" altLang="zh-CN" sz="2400" b="0" i="0" u="none">
                <a:solidFill>
                  <a:srgbClr val="000000"/>
                </a:solidFill>
                <a:effectLst/>
                <a:latin typeface="Times New Roman" pitchFamily="24"/>
                <a:ea typeface="Times New Roman" pitchFamily="24"/>
              </a:rPr>
              <a:t>28</a:t>
            </a:r>
            <a:r>
              <a:rPr lang="zh-CN" altLang="zh-CN" sz="2400" b="0" i="0" u="none">
                <a:solidFill>
                  <a:srgbClr val="000000"/>
                </a:solidFill>
                <a:effectLst/>
                <a:latin typeface="Times New Roman" pitchFamily="24"/>
                <a:ea typeface="宋体" pitchFamily="24"/>
              </a:rPr>
              <a:t>个全国中小学生安全教育日</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某市面向中小学生举行了一次关于心理健康、预防欺凌、防溺水、应急疏散等安全专题知识竞赛，共有</a:t>
            </a:r>
            <a:r>
              <a:rPr lang="en-US" altLang="zh-CN" sz="2400" b="0" i="0" u="none">
                <a:solidFill>
                  <a:srgbClr val="000000"/>
                </a:solidFill>
                <a:effectLst/>
                <a:latin typeface="Times New Roman" pitchFamily="24"/>
                <a:ea typeface="Times New Roman" pitchFamily="24"/>
              </a:rPr>
              <a:t>18360</a:t>
            </a:r>
            <a:r>
              <a:rPr lang="zh-CN" altLang="zh-CN" sz="2400" b="0" i="0" u="none">
                <a:solidFill>
                  <a:srgbClr val="000000"/>
                </a:solidFill>
                <a:effectLst/>
                <a:latin typeface="Times New Roman" pitchFamily="24"/>
                <a:ea typeface="宋体" pitchFamily="24"/>
              </a:rPr>
              <a:t>名学生参加本次竞赛</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为了解本次竞赛成绩情况，随机抽取了</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名学生的成绩</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成绩均为整数，满分为</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分成四个组：</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组</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组</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组</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组</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，并绘制如图所示频数分布图</a:t>
            </a:r>
            <a:r>
              <a:rPr lang="en-US" altLang="zh-CN" sz="2400" b="0" i="0" u="none">
                <a:solidFill>
                  <a:srgbClr val="000000"/>
                </a:solidFill>
                <a:effectLst/>
                <a:latin typeface="Times New Roman" pitchFamily="24"/>
                <a:ea typeface="Times New Roman" pitchFamily="24"/>
              </a:rPr>
              <a:t>.</a:t>
            </a:r>
          </a:p>
        </p:txBody>
      </p:sp>
      <p:pic>
        <p:nvPicPr>
          <p:cNvPr id="15008" name="yt_image_15008" title="H_148.1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4669375" y="4407749"/>
            <a:ext cx="2853009" cy="18829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013" name="yt_shape_15013"/>
              <p:cNvSpPr txBox="1"/>
              <p:nvPr/>
            </p:nvSpPr>
            <p:spPr>
              <a:xfrm>
                <a:off x="551384" y="1944276"/>
                <a:ext cx="11449272" cy="21224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若成绩在第</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组才为优秀，则所抽取的</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Times New Roman" pitchFamily="24"/>
                    <a:ea typeface="宋体" pitchFamily="24"/>
                  </a:rPr>
                  <a:t>名学生中成绩为优秀的频率为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0.25</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试估计</a:t>
                </a:r>
                <a:r>
                  <a:rPr lang="en-US" altLang="zh-CN" sz="2400" b="0" i="0" u="none" dirty="0">
                    <a:solidFill>
                      <a:srgbClr val="000000"/>
                    </a:solidFill>
                    <a:effectLst/>
                    <a:latin typeface="Times New Roman" pitchFamily="24"/>
                    <a:ea typeface="Times New Roman" pitchFamily="24"/>
                  </a:rPr>
                  <a:t>18360</a:t>
                </a:r>
                <a:r>
                  <a:rPr lang="zh-CN" altLang="zh-CN" sz="2400" b="0" i="0" u="none" dirty="0">
                    <a:solidFill>
                      <a:srgbClr val="000000"/>
                    </a:solidFill>
                    <a:effectLst/>
                    <a:latin typeface="Times New Roman" pitchFamily="24"/>
                    <a:ea typeface="宋体" pitchFamily="24"/>
                  </a:rPr>
                  <a:t>名参赛学生中，成绩大于或等于</a:t>
                </a:r>
                <a:r>
                  <a:rPr lang="en-US" altLang="zh-CN" sz="2400" b="0" i="0" u="none" dirty="0">
                    <a:solidFill>
                      <a:srgbClr val="000000"/>
                    </a:solidFill>
                    <a:effectLst/>
                    <a:latin typeface="Times New Roman" pitchFamily="24"/>
                    <a:ea typeface="Times New Roman" pitchFamily="24"/>
                  </a:rPr>
                  <a:t>70</a:t>
                </a:r>
                <a:r>
                  <a:rPr lang="zh-CN" altLang="zh-CN" sz="2400" b="0" i="0" u="none" dirty="0">
                    <a:solidFill>
                      <a:srgbClr val="000000"/>
                    </a:solidFill>
                    <a:effectLst/>
                    <a:latin typeface="Times New Roman" pitchFamily="24"/>
                    <a:ea typeface="宋体" pitchFamily="24"/>
                  </a:rPr>
                  <a:t>分的人数</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18360</a:t>
                </a:r>
                <a:r>
                  <a:rPr lang="en-US" altLang="zh-CN" sz="2400" b="0" i="0" u="none"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600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600</m:t>
                        </m:r>
                      </m:den>
                    </m:f>
                  </m:oMath>
                </a14:m>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15606</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名</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答：估计</a:t>
                </a:r>
                <a:r>
                  <a:rPr lang="en-US" altLang="zh-CN" sz="2400" b="0" i="0" u="none" dirty="0">
                    <a:solidFill>
                      <a:srgbClr val="FF0000">
                        <a:alpha val="0"/>
                      </a:srgbClr>
                    </a:solidFill>
                    <a:effectLst/>
                    <a:latin typeface="Times New Roman" pitchFamily="24"/>
                    <a:ea typeface="Times New Roman" pitchFamily="24"/>
                  </a:rPr>
                  <a:t>18360</a:t>
                </a:r>
                <a:r>
                  <a:rPr lang="zh-CN" altLang="zh-CN" sz="2400" b="0" i="0" u="none" dirty="0">
                    <a:solidFill>
                      <a:srgbClr val="FF0000">
                        <a:alpha val="0"/>
                      </a:srgbClr>
                    </a:solidFill>
                    <a:effectLst/>
                    <a:latin typeface="Times New Roman" pitchFamily="24"/>
                    <a:ea typeface="楷体" pitchFamily="24"/>
                  </a:rPr>
                  <a:t>名参赛学生中，成绩大于或等于</a:t>
                </a:r>
                <a:r>
                  <a:rPr lang="en-US" altLang="zh-CN" sz="2400" b="0" i="0" u="none" dirty="0">
                    <a:solidFill>
                      <a:srgbClr val="FF0000">
                        <a:alpha val="0"/>
                      </a:srgbClr>
                    </a:solidFill>
                    <a:effectLst/>
                    <a:latin typeface="Times New Roman" pitchFamily="24"/>
                    <a:ea typeface="Times New Roman" pitchFamily="24"/>
                  </a:rPr>
                  <a:t>70</a:t>
                </a:r>
                <a:r>
                  <a:rPr lang="zh-CN" altLang="zh-CN" sz="2400" b="0" i="0" u="none" dirty="0">
                    <a:solidFill>
                      <a:srgbClr val="FF0000">
                        <a:alpha val="0"/>
                      </a:srgbClr>
                    </a:solidFill>
                    <a:effectLst/>
                    <a:latin typeface="Times New Roman" pitchFamily="24"/>
                    <a:ea typeface="楷体" pitchFamily="24"/>
                  </a:rPr>
                  <a:t>分的人数约</a:t>
                </a:r>
                <a:r>
                  <a:rPr lang="en-US" altLang="zh-CN" sz="2400" b="0" i="0" u="none" dirty="0">
                    <a:solidFill>
                      <a:srgbClr val="FF0000">
                        <a:alpha val="0"/>
                      </a:srgbClr>
                    </a:solidFill>
                    <a:effectLst/>
                    <a:latin typeface="Times New Roman" pitchFamily="24"/>
                    <a:ea typeface="Times New Roman" pitchFamily="24"/>
                  </a:rPr>
                  <a:t>15606</a:t>
                </a:r>
                <a:r>
                  <a:rPr lang="zh-CN" altLang="zh-CN" sz="2400" b="0" i="0" u="none" dirty="0">
                    <a:solidFill>
                      <a:srgbClr val="FF0000">
                        <a:alpha val="0"/>
                      </a:srgbClr>
                    </a:solidFill>
                    <a:effectLst/>
                    <a:latin typeface="Times New Roman" pitchFamily="24"/>
                    <a:ea typeface="楷体" pitchFamily="24"/>
                  </a:rPr>
                  <a:t>名</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mc:Choice>
        <mc:Fallback>
          <p:sp>
            <p:nvSpPr>
              <p:cNvPr id="15013" name="yt_shape_15013"/>
              <p:cNvSpPr txBox="1">
                <a:spLocks noRot="1" noChangeAspect="1" noMove="1" noResize="1" noEditPoints="1" noAdjustHandles="1" noChangeArrowheads="1" noChangeShapeType="1" noTextEdit="1"/>
              </p:cNvSpPr>
              <p:nvPr/>
            </p:nvSpPr>
            <p:spPr>
              <a:xfrm>
                <a:off x="551384" y="1944276"/>
                <a:ext cx="11449272" cy="2122441"/>
              </a:xfrm>
              <a:prstGeom prst="rect">
                <a:avLst/>
              </a:prstGeom>
              <a:blipFill>
                <a:blip r:embed="rId2"/>
                <a:stretch>
                  <a:fillRect l="-1597" t="-2586" r="-798" b="-546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9DBA736-7EE6-A464-B3A0-EA8A7F487F64}"/>
              </a:ext>
            </a:extLst>
          </p:cNvPr>
          <p:cNvSpPr txBox="1"/>
          <p:nvPr/>
        </p:nvSpPr>
        <p:spPr>
          <a:xfrm>
            <a:off x="10704512" y="1854189"/>
            <a:ext cx="1018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0.25</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AE886E64-EB92-8395-E3FC-015FDFD82761}"/>
                  </a:ext>
                </a:extLst>
              </p:cNvPr>
              <p:cNvSpPr txBox="1"/>
              <p:nvPr/>
            </p:nvSpPr>
            <p:spPr>
              <a:xfrm>
                <a:off x="551384" y="2716294"/>
                <a:ext cx="5702998"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18360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600</m:t>
                        </m:r>
                      </m:den>
                    </m:f>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15606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名</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AE886E64-EB92-8395-E3FC-015FDFD82761}"/>
                  </a:ext>
                </a:extLst>
              </p:cNvPr>
              <p:cNvSpPr txBox="1">
                <a:spLocks noRot="1" noChangeAspect="1" noMove="1" noResize="1" noEditPoints="1" noAdjustHandles="1" noChangeArrowheads="1" noChangeShapeType="1" noTextEdit="1"/>
              </p:cNvSpPr>
              <p:nvPr/>
            </p:nvSpPr>
            <p:spPr>
              <a:xfrm>
                <a:off x="551384" y="2716294"/>
                <a:ext cx="5702998" cy="769062"/>
              </a:xfrm>
              <a:prstGeom prst="rect">
                <a:avLst/>
              </a:prstGeom>
              <a:blipFill>
                <a:blip r:embed="rId3"/>
                <a:stretch>
                  <a:fillRect l="-1603" r="-1709" b="-2381"/>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586BCD02-0837-EF99-BA54-4C4811A2D455}"/>
              </a:ext>
            </a:extLst>
          </p:cNvPr>
          <p:cNvSpPr txBox="1"/>
          <p:nvPr/>
        </p:nvSpPr>
        <p:spPr>
          <a:xfrm>
            <a:off x="551384" y="3391744"/>
            <a:ext cx="94002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答：估计</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18360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名参赛学生中，成绩大于或等于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分的人数约</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15606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yt_shape_15010"/>
          <p:cNvSpPr txBox="1"/>
          <p:nvPr/>
        </p:nvSpPr>
        <p:spPr>
          <a:xfrm>
            <a:off x="551384" y="1348142"/>
            <a:ext cx="87716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600</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；所抽取的</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Times New Roman" pitchFamily="24"/>
                <a:ea typeface="宋体" pitchFamily="24"/>
              </a:rPr>
              <a:t>名学生成绩的中位数在第</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组；</a:t>
            </a:r>
          </a:p>
        </p:txBody>
      </p:sp>
      <p:sp>
        <p:nvSpPr>
          <p:cNvPr id="7" name="文本框 6">
            <a:extLst>
              <a:ext uri="{FF2B5EF4-FFF2-40B4-BE49-F238E27FC236}">
                <a16:creationId xmlns:a16="http://schemas.microsoft.com/office/drawing/2014/main" id="{9695AD5E-B1FD-D0CA-D163-3F0D32344A18}"/>
              </a:ext>
            </a:extLst>
          </p:cNvPr>
          <p:cNvSpPr txBox="1"/>
          <p:nvPr/>
        </p:nvSpPr>
        <p:spPr>
          <a:xfrm>
            <a:off x="1985373" y="1301336"/>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E8975102-AECE-B71F-E766-9A24AD1309EF}"/>
              </a:ext>
            </a:extLst>
          </p:cNvPr>
          <p:cNvSpPr txBox="1"/>
          <p:nvPr/>
        </p:nvSpPr>
        <p:spPr>
          <a:xfrm>
            <a:off x="8081373" y="1301336"/>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pic>
        <p:nvPicPr>
          <p:cNvPr id="9" name="yt_image_15008" title="H_148.1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4669375" y="4407749"/>
            <a:ext cx="2853009" cy="18829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linds(horizontal)">
                                      <p:cBhvr>
                                        <p:cTn id="2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7"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16" name="yt_shape_15016"/>
          <p:cNvSpPr txBox="1"/>
          <p:nvPr/>
        </p:nvSpPr>
        <p:spPr>
          <a:xfrm>
            <a:off x="540000" y="1124744"/>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8.</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黑体" pitchFamily="24"/>
              </a:rPr>
              <a:t>益阳市中考</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我市教育局为深入贯彻落实立德树人根本任务，</a:t>
            </a:r>
            <a:r>
              <a:rPr lang="en-US" altLang="zh-CN" sz="2400" b="0" i="0" u="none" spc="150">
                <a:solidFill>
                  <a:srgbClr val="000000"/>
                </a:solidFill>
                <a:effectLst/>
                <a:latin typeface="Times New Roman" pitchFamily="24"/>
                <a:ea typeface="Times New Roman" pitchFamily="24"/>
              </a:rPr>
              <a:t>2022</a:t>
            </a:r>
            <a:r>
              <a:rPr lang="zh-CN" altLang="zh-CN" sz="2400" b="0" i="0" u="none" spc="150">
                <a:solidFill>
                  <a:srgbClr val="000000"/>
                </a:solidFill>
                <a:effectLst/>
                <a:latin typeface="Times New Roman" pitchFamily="24"/>
                <a:ea typeface="宋体" pitchFamily="24"/>
              </a:rPr>
              <a:t>年在全市中小学部署开展</a:t>
            </a:r>
            <a:r>
              <a:rPr lang="en-US"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六个一</a:t>
            </a:r>
            <a:r>
              <a:rPr lang="en-US"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德育行动</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某校为了更好地开展此项活动，随机抽取部分学生对学校前段时间开展活动的情况进行了满意度调查，满意度分为四个等级：</a:t>
            </a:r>
            <a:r>
              <a:rPr lang="en-US" altLang="zh-CN" sz="2400" b="0" i="1" u="none" spc="150">
                <a:solidFill>
                  <a:srgbClr val="000000"/>
                </a:solidFill>
                <a:effectLst/>
                <a:latin typeface="Times New Roman" pitchFamily="24"/>
                <a:ea typeface="Times New Roman" pitchFamily="24"/>
              </a:rPr>
              <a:t>A</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非常满意；</a:t>
            </a:r>
            <a:r>
              <a:rPr lang="en-US" altLang="zh-CN" sz="2400" b="0" i="1" u="none" spc="150">
                <a:solidFill>
                  <a:srgbClr val="000000"/>
                </a:solidFill>
                <a:effectLst/>
                <a:latin typeface="Times New Roman" pitchFamily="24"/>
                <a:ea typeface="Times New Roman" pitchFamily="24"/>
              </a:rPr>
              <a:t>B</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满意；</a:t>
            </a:r>
            <a:r>
              <a:rPr lang="en-US" altLang="zh-CN" sz="2400" b="0" i="1" u="none" spc="150">
                <a:solidFill>
                  <a:srgbClr val="000000"/>
                </a:solidFill>
                <a:effectLst/>
                <a:latin typeface="Times New Roman" pitchFamily="24"/>
                <a:ea typeface="Times New Roman" pitchFamily="24"/>
              </a:rPr>
              <a:t>C</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一般；</a:t>
            </a:r>
            <a:r>
              <a:rPr lang="en-US" altLang="zh-CN" sz="2400" b="0" i="1" u="none" spc="150">
                <a:solidFill>
                  <a:srgbClr val="000000"/>
                </a:solidFill>
                <a:effectLst/>
                <a:latin typeface="Times New Roman" pitchFamily="24"/>
                <a:ea typeface="Times New Roman" pitchFamily="24"/>
              </a:rPr>
              <a:t>D</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不满意</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Times New Roman" pitchFamily="24"/>
                <a:ea typeface="宋体" pitchFamily="24"/>
              </a:rPr>
              <a:t>根据调查数据绘制了如下两幅不完整的统计图表：</a:t>
            </a:r>
          </a:p>
        </p:txBody>
      </p:sp>
      <p:graphicFrame>
        <p:nvGraphicFramePr>
          <p:cNvPr id="15017" name="yt_table_15017"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45855839"/>
              </p:ext>
            </p:extLst>
          </p:nvPr>
        </p:nvGraphicFramePr>
        <p:xfrm>
          <a:off x="539882" y="3676937"/>
          <a:ext cx="5844032" cy="2834640"/>
        </p:xfrm>
        <a:graphic>
          <a:graphicData uri="http://schemas.openxmlformats.org/drawingml/2006/table">
            <a:tbl>
              <a:tblPr>
                <a:tableStyleId>{5940675A-B579-460E-94D1-54222C63F5DA}</a:tableStyleId>
              </a:tblPr>
              <a:tblGrid>
                <a:gridCol w="2921835">
                  <a:extLst>
                    <a:ext uri="{9D8B030D-6E8A-4147-A177-3AD203B41FA5}">
                      <a16:colId xmlns:a16="http://schemas.microsoft.com/office/drawing/2014/main" val="20000"/>
                    </a:ext>
                  </a:extLst>
                </a:gridCol>
                <a:gridCol w="2922197">
                  <a:extLst>
                    <a:ext uri="{9D8B030D-6E8A-4147-A177-3AD203B41FA5}">
                      <a16:colId xmlns:a16="http://schemas.microsoft.com/office/drawing/2014/main" val="20001"/>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等级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Times New Roman"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72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D</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dirty="0">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pic>
        <p:nvPicPr>
          <p:cNvPr id="4" name="yt_image_15019" title="H_116.1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8544272" y="4077072"/>
            <a:ext cx="1947228" cy="1944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1366</Words>
  <Application>Microsoft Office PowerPoint</Application>
  <PresentationFormat>宽屏</PresentationFormat>
  <Paragraphs>125</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Finished</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46</cp:revision>
  <dcterms:created xsi:type="dcterms:W3CDTF">2023-05-05T05:33:04Z</dcterms:created>
  <dcterms:modified xsi:type="dcterms:W3CDTF">2023-11-02T03:21:37Z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