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5" r:id="rId6"/>
    <p:sldId id="377" r:id="rId7"/>
    <p:sldId id="379" r:id="rId8"/>
    <p:sldId id="380" r:id="rId9"/>
    <p:sldId id="382" r:id="rId10"/>
    <p:sldId id="384" r:id="rId11"/>
    <p:sldId id="385" r:id="rId12"/>
    <p:sldId id="386" r:id="rId13"/>
    <p:sldId id="391" r:id="rId14"/>
    <p:sldId id="387" r:id="rId15"/>
    <p:sldId id="392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3" name="yt_shape_13243"/>
          <p:cNvSpPr txBox="1"/>
          <p:nvPr/>
        </p:nvSpPr>
        <p:spPr>
          <a:xfrm>
            <a:off x="407249" y="121924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42" name="yt_image_1324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5" name="yt_shape_13245"/>
          <p:cNvSpPr txBox="1"/>
          <p:nvPr/>
        </p:nvSpPr>
        <p:spPr>
          <a:xfrm>
            <a:off x="407368" y="1916832"/>
            <a:ext cx="11305256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一般地，在平面直角坐标系中，点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en-US" altLang="zh-CN" sz="100" b="0" i="0" spc="-100" dirty="0" smtClean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，即横坐标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不变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，纵坐标互为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相反数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一般地，在平面直角坐标系中，点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spc="-100" dirty="0" smtClean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，即横坐标互为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相反数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，纵坐标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不变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F84773-BA25-C066-4656-3CD4C05DFA0F}"/>
              </a:ext>
            </a:extLst>
          </p:cNvPr>
          <p:cNvSpPr txBox="1"/>
          <p:nvPr/>
        </p:nvSpPr>
        <p:spPr>
          <a:xfrm>
            <a:off x="9768408" y="1866187"/>
            <a:ext cx="19442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b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2FF58D-B7B0-1574-2C3D-75368A47C62F}"/>
              </a:ext>
            </a:extLst>
          </p:cNvPr>
          <p:cNvSpPr txBox="1"/>
          <p:nvPr/>
        </p:nvSpPr>
        <p:spPr>
          <a:xfrm>
            <a:off x="1888121" y="23038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A3C900-D49A-EA73-93FB-563D6024B745}"/>
              </a:ext>
            </a:extLst>
          </p:cNvPr>
          <p:cNvSpPr txBox="1"/>
          <p:nvPr/>
        </p:nvSpPr>
        <p:spPr>
          <a:xfrm>
            <a:off x="4861670" y="231771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D86E44-EC2D-D97F-7087-4F0AF9153261}"/>
              </a:ext>
            </a:extLst>
          </p:cNvPr>
          <p:cNvSpPr txBox="1"/>
          <p:nvPr/>
        </p:nvSpPr>
        <p:spPr>
          <a:xfrm>
            <a:off x="9769655" y="2806207"/>
            <a:ext cx="18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b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E2A1F-6529-826E-2431-5535A40FC9FB}"/>
              </a:ext>
            </a:extLst>
          </p:cNvPr>
          <p:cNvSpPr txBox="1"/>
          <p:nvPr/>
        </p:nvSpPr>
        <p:spPr>
          <a:xfrm>
            <a:off x="2391092" y="329239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4E5B-9A0B-D708-CA92-17210A602D64}"/>
              </a:ext>
            </a:extLst>
          </p:cNvPr>
          <p:cNvSpPr txBox="1"/>
          <p:nvPr/>
        </p:nvSpPr>
        <p:spPr>
          <a:xfrm>
            <a:off x="5118848" y="327659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000" y="1237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成轴对称，已知点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06" name="yt_shape_13306"/>
          <p:cNvSpPr txBox="1"/>
          <p:nvPr/>
        </p:nvSpPr>
        <p:spPr>
          <a:xfrm>
            <a:off x="539881" y="40677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3" name="yt_shape_13303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4682" y="2492896"/>
            <a:ext cx="1982635" cy="2409301"/>
            <a:chOff x="0" y="0"/>
            <a:chExt cx="1372743" cy="1668159"/>
          </a:xfrm>
        </p:grpSpPr>
        <p:pic>
          <p:nvPicPr>
            <p:cNvPr id="2" name="yt_image_133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2743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5" name="yt_shape_13305"/>
            <p:cNvSpPr txBox="1"/>
            <p:nvPr/>
          </p:nvSpPr>
          <p:spPr>
            <a:xfrm>
              <a:off x="76907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2A47FB-B0B3-34F1-FA96-0BDAC252519A}"/>
              </a:ext>
            </a:extLst>
          </p:cNvPr>
          <p:cNvSpPr txBox="1"/>
          <p:nvPr/>
        </p:nvSpPr>
        <p:spPr>
          <a:xfrm>
            <a:off x="4293327" y="166606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7" name="yt_shape_13307"/>
          <p:cNvSpPr txBox="1"/>
          <p:nvPr/>
        </p:nvSpPr>
        <p:spPr>
          <a:xfrm>
            <a:off x="540119" y="12154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11" name="yt_shape_13311"/>
          <p:cNvSpPr txBox="1"/>
          <p:nvPr/>
        </p:nvSpPr>
        <p:spPr>
          <a:xfrm>
            <a:off x="540000" y="56799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8" name="yt_shape_13308" title="H_260.051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55840" y="2244277"/>
            <a:ext cx="2952328" cy="3599419"/>
            <a:chOff x="0" y="0"/>
            <a:chExt cx="2708910" cy="3302649"/>
          </a:xfrm>
        </p:grpSpPr>
        <p:pic>
          <p:nvPicPr>
            <p:cNvPr id="2" name="yt_image_1330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08910" cy="2906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0" name="yt_shape_13310"/>
            <p:cNvSpPr txBox="1"/>
            <p:nvPr/>
          </p:nvSpPr>
          <p:spPr>
            <a:xfrm>
              <a:off x="744991" y="29426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" name="yt_shape_13312"/>
          <p:cNvSpPr txBox="1"/>
          <p:nvPr/>
        </p:nvSpPr>
        <p:spPr>
          <a:xfrm>
            <a:off x="540000" y="1136456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结合坐标系用坐标填空：</a:t>
            </a:r>
          </a:p>
        </p:txBody>
      </p:sp>
      <p:sp>
        <p:nvSpPr>
          <p:cNvPr id="13313" name="yt_shape_13313"/>
          <p:cNvSpPr txBox="1"/>
          <p:nvPr/>
        </p:nvSpPr>
        <p:spPr>
          <a:xfrm>
            <a:off x="540119" y="16157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对称；</a:t>
            </a:r>
          </a:p>
        </p:txBody>
      </p:sp>
      <p:sp>
        <p:nvSpPr>
          <p:cNvPr id="13314" name="yt_shape_13314"/>
          <p:cNvSpPr txBox="1"/>
          <p:nvPr/>
        </p:nvSpPr>
        <p:spPr>
          <a:xfrm>
            <a:off x="540000" y="2575194"/>
            <a:ext cx="9284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15" name="yt_shape_13315"/>
              <p:cNvSpPr txBox="1"/>
              <p:nvPr/>
            </p:nvSpPr>
            <p:spPr>
              <a:xfrm>
                <a:off x="540000" y="3054497"/>
                <a:ext cx="6530634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轴的对称点是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5" name="yt_shape_1331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4497"/>
                <a:ext cx="6530634" cy="3027047"/>
              </a:xfrm>
              <a:prstGeom prst="rect">
                <a:avLst/>
              </a:prstGeom>
              <a:blipFill>
                <a:blip r:embed="rId2"/>
                <a:stretch>
                  <a:fillRect l="-2894" t="-1610" r="-1774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341569-A784-2F27-A408-72F6BC08869C}"/>
              </a:ext>
            </a:extLst>
          </p:cNvPr>
          <p:cNvSpPr txBox="1"/>
          <p:nvPr/>
        </p:nvSpPr>
        <p:spPr>
          <a:xfrm>
            <a:off x="2750396" y="156895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E6F33-3933-5679-E30C-7ADF8039F00B}"/>
              </a:ext>
            </a:extLst>
          </p:cNvPr>
          <p:cNvSpPr txBox="1"/>
          <p:nvPr/>
        </p:nvSpPr>
        <p:spPr>
          <a:xfrm>
            <a:off x="8033596" y="156895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977268-B513-915C-0B66-0F0859220CCB}"/>
              </a:ext>
            </a:extLst>
          </p:cNvPr>
          <p:cNvSpPr txBox="1"/>
          <p:nvPr/>
        </p:nvSpPr>
        <p:spPr>
          <a:xfrm>
            <a:off x="2194771" y="204444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56C873-AB13-967C-F231-488359116113}"/>
              </a:ext>
            </a:extLst>
          </p:cNvPr>
          <p:cNvSpPr txBox="1"/>
          <p:nvPr/>
        </p:nvSpPr>
        <p:spPr>
          <a:xfrm>
            <a:off x="449989" y="3007691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轴的对称点是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BF3870-B9C6-8580-C483-2CFB7BB205E8}"/>
              </a:ext>
            </a:extLst>
          </p:cNvPr>
          <p:cNvSpPr txBox="1"/>
          <p:nvPr/>
        </p:nvSpPr>
        <p:spPr>
          <a:xfrm>
            <a:off x="449989" y="3483179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6FC196-C263-ADB6-AD77-1AD045F588FF}"/>
              </a:ext>
            </a:extLst>
          </p:cNvPr>
          <p:cNvSpPr txBox="1"/>
          <p:nvPr/>
        </p:nvSpPr>
        <p:spPr>
          <a:xfrm>
            <a:off x="449989" y="3958667"/>
            <a:ext cx="43480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FFC313-C4A0-7249-342A-009CB44E763E}"/>
                  </a:ext>
                </a:extLst>
              </p:cNvPr>
              <p:cNvSpPr txBox="1"/>
              <p:nvPr/>
            </p:nvSpPr>
            <p:spPr>
              <a:xfrm>
                <a:off x="1482086" y="4410098"/>
                <a:ext cx="4223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FFC313-C4A0-7249-342A-009CB44E7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2086" y="4410098"/>
                <a:ext cx="4223448" cy="765061"/>
              </a:xfrm>
              <a:prstGeom prst="rect">
                <a:avLst/>
              </a:prstGeom>
              <a:blipFill>
                <a:blip r:embed="rId3"/>
                <a:stretch>
                  <a:fillRect l="-2165" r="-230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7EF9D91-A73B-27E9-533C-D0DAA2C8CCB9}"/>
              </a:ext>
            </a:extLst>
          </p:cNvPr>
          <p:cNvSpPr txBox="1"/>
          <p:nvPr/>
        </p:nvSpPr>
        <p:spPr>
          <a:xfrm>
            <a:off x="1526062" y="510560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4EFDD1-9157-7485-0D84-0C878DE17E41}"/>
              </a:ext>
            </a:extLst>
          </p:cNvPr>
          <p:cNvSpPr txBox="1"/>
          <p:nvPr/>
        </p:nvSpPr>
        <p:spPr>
          <a:xfrm>
            <a:off x="449989" y="5581092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5" name="yt_shape_13308" title="H_260.051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16280" y="3054497"/>
            <a:ext cx="2952328" cy="3599419"/>
            <a:chOff x="0" y="0"/>
            <a:chExt cx="2708910" cy="3302649"/>
          </a:xfrm>
        </p:grpSpPr>
        <p:pic>
          <p:nvPicPr>
            <p:cNvPr id="16" name="yt_image_1330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708910" cy="2906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3310"/>
            <p:cNvSpPr txBox="1"/>
            <p:nvPr/>
          </p:nvSpPr>
          <p:spPr>
            <a:xfrm>
              <a:off x="744991" y="29426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yt_shape_13318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17" name="yt_image_133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yt_shape_13320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南宁二十六中月考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经过某种变换后得到的图形，观察点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坐标之间的关系，解答下列问题：</a:t>
            </a:r>
          </a:p>
        </p:txBody>
      </p:sp>
      <p:sp>
        <p:nvSpPr>
          <p:cNvPr id="13324" name="yt_shape_13324"/>
          <p:cNvSpPr txBox="1"/>
          <p:nvPr/>
        </p:nvSpPr>
        <p:spPr>
          <a:xfrm>
            <a:off x="540000" y="5838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21" name="yt_shape_13321" title="H_242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9571" y="2618460"/>
            <a:ext cx="2292858" cy="3078621"/>
            <a:chOff x="0" y="0"/>
            <a:chExt cx="2292858" cy="3078621"/>
          </a:xfrm>
        </p:grpSpPr>
        <p:pic>
          <p:nvPicPr>
            <p:cNvPr id="2" name="yt_image_1332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2858" cy="268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3" name="yt_shape_13323"/>
            <p:cNvSpPr txBox="1"/>
            <p:nvPr/>
          </p:nvSpPr>
          <p:spPr>
            <a:xfrm>
              <a:off x="536965" y="27186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325" name="yt_shape_13325"/>
          <p:cNvSpPr txBox="1"/>
          <p:nvPr/>
        </p:nvSpPr>
        <p:spPr>
          <a:xfrm>
            <a:off x="540000" y="5785180"/>
            <a:ext cx="91980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，则它的对应点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69F1AE-4C5F-4E73-AA58-692CC9B75EE3}"/>
              </a:ext>
            </a:extLst>
          </p:cNvPr>
          <p:cNvSpPr txBox="1"/>
          <p:nvPr/>
        </p:nvSpPr>
        <p:spPr>
          <a:xfrm>
            <a:off x="695400" y="6213695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26" name="yt_shape_13326"/>
              <p:cNvSpPr txBox="1"/>
              <p:nvPr/>
            </p:nvSpPr>
            <p:spPr>
              <a:xfrm>
                <a:off x="438145" y="980728"/>
                <a:ext cx="11111999" cy="3146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轴对称，求代数式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轴对称，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26" name="yt_shape_13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45" y="980728"/>
                <a:ext cx="11111999" cy="3146823"/>
              </a:xfrm>
              <a:prstGeom prst="rect">
                <a:avLst/>
              </a:prstGeom>
              <a:blipFill>
                <a:blip r:embed="rId2"/>
                <a:stretch>
                  <a:fillRect l="-1700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2EAAF5-FB13-A0D9-A7E8-606757C1E56E}"/>
              </a:ext>
            </a:extLst>
          </p:cNvPr>
          <p:cNvSpPr txBox="1"/>
          <p:nvPr/>
        </p:nvSpPr>
        <p:spPr>
          <a:xfrm>
            <a:off x="551384" y="5157192"/>
            <a:ext cx="978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轴对称，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68B559-8EE6-C78B-8D46-6D6C1F4355A8}"/>
                  </a:ext>
                </a:extLst>
              </p:cNvPr>
              <p:cNvSpPr txBox="1"/>
              <p:nvPr/>
            </p:nvSpPr>
            <p:spPr>
              <a:xfrm>
                <a:off x="551384" y="5632680"/>
                <a:ext cx="9052623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68B559-8EE6-C78B-8D46-6D6C1F435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632680"/>
                <a:ext cx="9052623" cy="729184"/>
              </a:xfrm>
              <a:prstGeom prst="rect">
                <a:avLst/>
              </a:prstGeom>
              <a:blipFill>
                <a:blip r:embed="rId3"/>
                <a:stretch>
                  <a:fillRect l="-1010" r="-101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3321" title="H_242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9571" y="1916832"/>
            <a:ext cx="2292858" cy="3078621"/>
            <a:chOff x="0" y="0"/>
            <a:chExt cx="2292858" cy="3078621"/>
          </a:xfrm>
        </p:grpSpPr>
        <p:pic>
          <p:nvPicPr>
            <p:cNvPr id="7" name="yt_image_1332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92858" cy="268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323"/>
            <p:cNvSpPr txBox="1"/>
            <p:nvPr/>
          </p:nvSpPr>
          <p:spPr>
            <a:xfrm>
              <a:off x="536965" y="27186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331" name="yt_image_133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337704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4" name="yt_shape_13334"/>
          <p:cNvSpPr txBox="1"/>
          <p:nvPr/>
        </p:nvSpPr>
        <p:spPr>
          <a:xfrm>
            <a:off x="1337780" y="2003937"/>
            <a:ext cx="9516440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利用关于坐标轴对称的点的坐标特征求整式或字母的值的问题，要与方程或不等式巧妙结合，这种做法体现了数学中的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建模思想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8" name="yt_shape_13248"/>
          <p:cNvSpPr txBox="1"/>
          <p:nvPr/>
        </p:nvSpPr>
        <p:spPr>
          <a:xfrm>
            <a:off x="479376" y="100200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47" name="yt_image_13247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020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0" name="yt_shape_13250"/>
          <p:cNvSpPr txBox="1"/>
          <p:nvPr/>
        </p:nvSpPr>
        <p:spPr>
          <a:xfrm>
            <a:off x="479376" y="1705299"/>
            <a:ext cx="45829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轴对称点的坐标</a:t>
            </a:r>
          </a:p>
        </p:txBody>
      </p:sp>
      <p:sp>
        <p:nvSpPr>
          <p:cNvPr id="13251" name="yt_shape_13251"/>
          <p:cNvSpPr txBox="1"/>
          <p:nvPr/>
        </p:nvSpPr>
        <p:spPr>
          <a:xfrm>
            <a:off x="479376" y="2204864"/>
            <a:ext cx="104884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2" name="yt_table_132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127937"/>
              </p:ext>
            </p:extLst>
          </p:nvPr>
        </p:nvGraphicFramePr>
        <p:xfrm>
          <a:off x="479376" y="2684167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sp>
        <p:nvSpPr>
          <p:cNvPr id="13254" name="yt_shape_13254"/>
          <p:cNvSpPr txBox="1"/>
          <p:nvPr/>
        </p:nvSpPr>
        <p:spPr>
          <a:xfrm>
            <a:off x="479376" y="3685721"/>
            <a:ext cx="8213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5" name="yt_table_132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13091"/>
              </p:ext>
            </p:extLst>
          </p:nvPr>
        </p:nvGraphicFramePr>
        <p:xfrm>
          <a:off x="479376" y="4165024"/>
          <a:ext cx="5513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sp>
        <p:nvSpPr>
          <p:cNvPr id="13257" name="yt_shape_13257"/>
          <p:cNvSpPr txBox="1"/>
          <p:nvPr/>
        </p:nvSpPr>
        <p:spPr>
          <a:xfrm>
            <a:off x="479495" y="51665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613110" title="H_28.801733">
            <a:extLst>
              <a:ext uri="{FF2B5EF4-FFF2-40B4-BE49-F238E27FC236}">
                <a16:creationId xmlns:a16="http://schemas.microsoft.com/office/drawing/2014/main" id="{A06A7F63-BD68-BA39-750A-404938C64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446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1785E7-4427-9981-363A-E85A76F15224}"/>
              </a:ext>
            </a:extLst>
          </p:cNvPr>
          <p:cNvSpPr txBox="1"/>
          <p:nvPr/>
        </p:nvSpPr>
        <p:spPr>
          <a:xfrm>
            <a:off x="10115977" y="21580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0B16DC-4FB4-96ED-67B4-FFE0C48D1EB9}"/>
              </a:ext>
            </a:extLst>
          </p:cNvPr>
          <p:cNvSpPr txBox="1"/>
          <p:nvPr/>
        </p:nvSpPr>
        <p:spPr>
          <a:xfrm>
            <a:off x="7863315" y="36389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29229B-94FF-A160-1AAE-61E963ADC916}"/>
              </a:ext>
            </a:extLst>
          </p:cNvPr>
          <p:cNvSpPr txBox="1"/>
          <p:nvPr/>
        </p:nvSpPr>
        <p:spPr>
          <a:xfrm>
            <a:off x="3877222" y="55952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39881" y="1267743"/>
            <a:ext cx="45829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轴对称点的坐标</a:t>
            </a:r>
          </a:p>
        </p:txBody>
      </p:sp>
      <p:sp>
        <p:nvSpPr>
          <p:cNvPr id="13259" name="yt_shape_13259"/>
          <p:cNvSpPr txBox="1"/>
          <p:nvPr/>
        </p:nvSpPr>
        <p:spPr>
          <a:xfrm>
            <a:off x="540000" y="17673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0" name="yt_table_132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098656"/>
              </p:ext>
            </p:extLst>
          </p:nvPr>
        </p:nvGraphicFramePr>
        <p:xfrm>
          <a:off x="539881" y="2726743"/>
          <a:ext cx="37611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sp>
        <p:nvSpPr>
          <p:cNvPr id="13262" name="yt_shape_13262"/>
          <p:cNvSpPr txBox="1"/>
          <p:nvPr/>
        </p:nvSpPr>
        <p:spPr>
          <a:xfrm>
            <a:off x="539881" y="3728297"/>
            <a:ext cx="9061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613303">
            <a:extLst>
              <a:ext uri="{FF2B5EF4-FFF2-40B4-BE49-F238E27FC236}">
                <a16:creationId xmlns:a16="http://schemas.microsoft.com/office/drawing/2014/main" id="{2F7E5866-EBC3-27CC-2315-B5C8A65C0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70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7117E4-9CB5-07DC-94E6-47AF73B1CE23}"/>
              </a:ext>
            </a:extLst>
          </p:cNvPr>
          <p:cNvSpPr txBox="1"/>
          <p:nvPr/>
        </p:nvSpPr>
        <p:spPr>
          <a:xfrm>
            <a:off x="4513989" y="21959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06DC74-46DB-AB3E-4C77-551D966D1607}"/>
              </a:ext>
            </a:extLst>
          </p:cNvPr>
          <p:cNvSpPr txBox="1"/>
          <p:nvPr/>
        </p:nvSpPr>
        <p:spPr>
          <a:xfrm>
            <a:off x="7993670" y="3653744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000" y="4962774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3264" name="yt_shape_13264" title="H_210.659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567608" y="2849638"/>
            <a:ext cx="2318004" cy="2675370"/>
            <a:chOff x="0" y="0"/>
            <a:chExt cx="2318004" cy="2675370"/>
          </a:xfrm>
        </p:grpSpPr>
        <p:pic>
          <p:nvPicPr>
            <p:cNvPr id="2" name="yt_image_1326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8004" cy="22793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6" name="yt_shape_13266"/>
            <p:cNvSpPr txBox="1"/>
            <p:nvPr/>
          </p:nvSpPr>
          <p:spPr>
            <a:xfrm>
              <a:off x="625721" y="23153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6" name="yt_shape_13263"/>
          <p:cNvSpPr txBox="1"/>
          <p:nvPr/>
        </p:nvSpPr>
        <p:spPr>
          <a:xfrm>
            <a:off x="528021" y="9807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的坐标，并描出点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顺次而平滑地连接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各点，观察你画出的图形，说明它具有怎样的性质，它像我们熟知的什么图形？</a:t>
            </a:r>
          </a:p>
        </p:txBody>
      </p:sp>
      <p:sp>
        <p:nvSpPr>
          <p:cNvPr id="7" name="yt_shape_13268"/>
          <p:cNvSpPr txBox="1"/>
          <p:nvPr/>
        </p:nvSpPr>
        <p:spPr>
          <a:xfrm>
            <a:off x="540119" y="19781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，描点连线如图，该图形关于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轴对称，它像是一个心形图案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yt_shape_13270"/>
          <p:cNvSpPr txBox="1"/>
          <p:nvPr/>
        </p:nvSpPr>
        <p:spPr>
          <a:xfrm>
            <a:off x="4783975" y="3089907"/>
            <a:ext cx="2229200" cy="1945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800" b="0" i="0" u="none" spc="-10800">
                <a:solidFill>
                  <a:srgbClr val="1EE3CF"/>
                </a:solidFill>
                <a:effectLst/>
                <a:latin typeface="Times New Roman" pitchFamily="108"/>
                <a:ea typeface="宋体" pitchFamily="108"/>
              </a:rPr>
              <a:t> </a:t>
            </a:r>
            <a:r>
              <a:rPr lang="en-US" altLang="zh-CN" sz="10800" b="0" i="0" u="none" spc="14683">
                <a:solidFill>
                  <a:srgbClr val="1EE3CF"/>
                </a:solidFill>
                <a:effectLst/>
                <a:latin typeface="Times New Roman" pitchFamily="108"/>
                <a:ea typeface="宋体" pitchFamily="10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9" name="yt_image_13269" title="H_169.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3195025"/>
            <a:ext cx="2207133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40C21C2-CBC8-E960-588E-B78CDD297725}"/>
              </a:ext>
            </a:extLst>
          </p:cNvPr>
          <p:cNvSpPr txBox="1"/>
          <p:nvPr/>
        </p:nvSpPr>
        <p:spPr>
          <a:xfrm>
            <a:off x="335360" y="5571856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，描点连线如图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34DDEE-A51E-E002-F965-15A4DC1F240A}"/>
              </a:ext>
            </a:extLst>
          </p:cNvPr>
          <p:cNvSpPr txBox="1"/>
          <p:nvPr/>
        </p:nvSpPr>
        <p:spPr>
          <a:xfrm>
            <a:off x="305047" y="6087722"/>
            <a:ext cx="670812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该图形关于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轴对称，它像是一个心形图案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2" name="yt_shape_13272"/>
          <p:cNvSpPr txBox="1"/>
          <p:nvPr/>
        </p:nvSpPr>
        <p:spPr>
          <a:xfrm>
            <a:off x="539881" y="1232704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平面直角坐标系中图形的轴对称</a:t>
            </a:r>
          </a:p>
        </p:txBody>
      </p:sp>
      <p:sp>
        <p:nvSpPr>
          <p:cNvPr id="13273" name="yt_shape_13273"/>
          <p:cNvSpPr txBox="1"/>
          <p:nvPr/>
        </p:nvSpPr>
        <p:spPr>
          <a:xfrm>
            <a:off x="540000" y="1732269"/>
            <a:ext cx="1165200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7" name="yt_table_1327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285367"/>
              </p:ext>
            </p:extLst>
          </p:nvPr>
        </p:nvGraphicFramePr>
        <p:xfrm>
          <a:off x="539881" y="2691704"/>
          <a:ext cx="55899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grpSp>
        <p:nvGrpSpPr>
          <p:cNvPr id="13274" name="yt_shape_13274_skip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2391847"/>
            <a:ext cx="2671191" cy="1936764"/>
            <a:chOff x="0" y="0"/>
            <a:chExt cx="2671191" cy="1936764"/>
          </a:xfrm>
        </p:grpSpPr>
        <p:pic>
          <p:nvPicPr>
            <p:cNvPr id="2" name="yt_image_1327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71191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76" name="yt_shape_13276"/>
            <p:cNvSpPr txBox="1"/>
            <p:nvPr/>
          </p:nvSpPr>
          <p:spPr>
            <a:xfrm>
              <a:off x="802314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613506">
            <a:extLst>
              <a:ext uri="{FF2B5EF4-FFF2-40B4-BE49-F238E27FC236}">
                <a16:creationId xmlns:a16="http://schemas.microsoft.com/office/drawing/2014/main" id="{63D3B69D-F25F-E8F5-66ED-A6426BF6FA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203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B4BCFA9-9D68-63CD-5E18-F5545D5A0B86}"/>
              </a:ext>
            </a:extLst>
          </p:cNvPr>
          <p:cNvSpPr txBox="1"/>
          <p:nvPr/>
        </p:nvSpPr>
        <p:spPr>
          <a:xfrm>
            <a:off x="3120427" y="21328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如图，在方格纸上建立的平面直角坐标系中，如果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轴对称的图形为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83" name="yt_shape_13283"/>
          <p:cNvSpPr txBox="1"/>
          <p:nvPr/>
        </p:nvSpPr>
        <p:spPr>
          <a:xfrm>
            <a:off x="539881" y="48232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80" name="yt_shape_13280" title="H_188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2674985"/>
            <a:ext cx="2675863" cy="2591028"/>
            <a:chOff x="0" y="0"/>
            <a:chExt cx="2471166" cy="2392821"/>
          </a:xfrm>
        </p:grpSpPr>
        <p:pic>
          <p:nvPicPr>
            <p:cNvPr id="2" name="yt_image_1328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1166" cy="1996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2" name="yt_shape_13282"/>
            <p:cNvSpPr txBox="1"/>
            <p:nvPr/>
          </p:nvSpPr>
          <p:spPr>
            <a:xfrm>
              <a:off x="702302" y="20328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4F7611-ACFD-FADC-2451-B61CF6590184}"/>
              </a:ext>
            </a:extLst>
          </p:cNvPr>
          <p:cNvSpPr txBox="1"/>
          <p:nvPr/>
        </p:nvSpPr>
        <p:spPr>
          <a:xfrm>
            <a:off x="6003064" y="169709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84" name="yt_shape_13284"/>
              <p:cNvSpPr txBox="1"/>
              <p:nvPr/>
            </p:nvSpPr>
            <p:spPr>
              <a:xfrm>
                <a:off x="540000" y="1278845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对平面直角坐标系中的对称点的坐标特征混淆而出错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轴对称的对称点在第四象限，则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284" name="yt_shape_13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78845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EDEB8C-AE8C-F382-351A-BF96817C0D63}"/>
                  </a:ext>
                </a:extLst>
              </p:cNvPr>
              <p:cNvSpPr txBox="1"/>
              <p:nvPr/>
            </p:nvSpPr>
            <p:spPr>
              <a:xfrm>
                <a:off x="1364389" y="1988840"/>
                <a:ext cx="14437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EDEB8C-AE8C-F382-351A-BF96817C0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1988840"/>
                <a:ext cx="1443737" cy="726326"/>
              </a:xfrm>
              <a:prstGeom prst="rect">
                <a:avLst/>
              </a:prstGeom>
              <a:blipFill>
                <a:blip r:embed="rId3"/>
                <a:stretch>
                  <a:fillRect l="-675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39881" y="125012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87" name="yt_image_132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012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0" name="yt_shape_13290"/>
          <p:cNvSpPr txBox="1"/>
          <p:nvPr/>
        </p:nvSpPr>
        <p:spPr>
          <a:xfrm>
            <a:off x="540000" y="19362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来宾市中考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的正方形网格中有四个格点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，以其中一点为原点，网格线所在直线为坐标轴，建立平面直角坐标系，使其余三个点中存在两个点关于一条坐标轴对称，则原点是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4" name="yt_table_132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61826"/>
              </p:ext>
            </p:extLst>
          </p:nvPr>
        </p:nvGraphicFramePr>
        <p:xfrm>
          <a:off x="539881" y="3375842"/>
          <a:ext cx="8300403" cy="475488"/>
        </p:xfrm>
        <a:graphic>
          <a:graphicData uri="http://schemas.openxmlformats.org/drawingml/2006/table">
            <a:tbl>
              <a:tblPr/>
              <a:tblGrid>
                <a:gridCol w="23037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2286318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30378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grpSp>
        <p:nvGrpSpPr>
          <p:cNvPr id="13291" name="yt_shape_13291_skip" title="H_105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2464" y="3099437"/>
            <a:ext cx="1523551" cy="1672075"/>
            <a:chOff x="-77521" y="0"/>
            <a:chExt cx="1254928" cy="1377265"/>
          </a:xfrm>
        </p:grpSpPr>
        <p:pic>
          <p:nvPicPr>
            <p:cNvPr id="2" name="yt_image_132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45261" cy="94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3" name="yt_shape_13293"/>
            <p:cNvSpPr txBox="1"/>
            <p:nvPr/>
          </p:nvSpPr>
          <p:spPr>
            <a:xfrm>
              <a:off x="-77521" y="948750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9B04D0-BFDB-B830-C656-ED3F02F11B9B}"/>
              </a:ext>
            </a:extLst>
          </p:cNvPr>
          <p:cNvSpPr txBox="1"/>
          <p:nvPr/>
        </p:nvSpPr>
        <p:spPr>
          <a:xfrm>
            <a:off x="6545988" y="28404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6" name="yt_shape_1329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进行循环往复的轴对称变换，若原来点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，则经过第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次变换后点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0" name="yt_table_133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417512"/>
              </p:ext>
            </p:extLst>
          </p:nvPr>
        </p:nvGraphicFramePr>
        <p:xfrm>
          <a:off x="539881" y="2227848"/>
          <a:ext cx="61820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grpSp>
        <p:nvGrpSpPr>
          <p:cNvPr id="13297" name="yt_shape_13297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720629" y="2227848"/>
            <a:ext cx="4929822" cy="1932192"/>
            <a:chOff x="0" y="0"/>
            <a:chExt cx="4967478" cy="1932192"/>
          </a:xfrm>
        </p:grpSpPr>
        <p:pic>
          <p:nvPicPr>
            <p:cNvPr id="2" name="yt_image_132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67478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9" name="yt_shape_13299"/>
            <p:cNvSpPr txBox="1"/>
            <p:nvPr/>
          </p:nvSpPr>
          <p:spPr>
            <a:xfrm>
              <a:off x="1874275" y="1572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DC73BA-8F4C-30F9-B8EB-E9477D8FB310}"/>
              </a:ext>
            </a:extLst>
          </p:cNvPr>
          <p:cNvSpPr txBox="1"/>
          <p:nvPr/>
        </p:nvSpPr>
        <p:spPr>
          <a:xfrm>
            <a:off x="9627327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1287</Words>
  <Application>Microsoft Office PowerPoint</Application>
  <PresentationFormat>宽屏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2023-11-01T15:25:54Z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