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0" r:id="rId5"/>
    <p:sldId id="372" r:id="rId6"/>
    <p:sldId id="373" r:id="rId7"/>
    <p:sldId id="375" r:id="rId8"/>
    <p:sldId id="377" r:id="rId9"/>
    <p:sldId id="379" r:id="rId10"/>
    <p:sldId id="383" r:id="rId11"/>
    <p:sldId id="380" r:id="rId12"/>
    <p:sldId id="384" r:id="rId13"/>
    <p:sldId id="382"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6" d="100"/>
          <a:sy n="66" d="100"/>
        </p:scale>
        <p:origin x="644" y="48"/>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bin"/><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813" name="yt_shape_14813"/>
          <p:cNvSpPr txBox="1"/>
          <p:nvPr/>
        </p:nvSpPr>
        <p:spPr>
          <a:xfrm>
            <a:off x="479376" y="1219249"/>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4812" name="yt_image_14812"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79376" y="1219249"/>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815" name="yt_shape_14815"/>
          <p:cNvSpPr txBox="1"/>
          <p:nvPr/>
        </p:nvSpPr>
        <p:spPr>
          <a:xfrm>
            <a:off x="479376" y="1916832"/>
            <a:ext cx="9541073" cy="90864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我们把在不同小组中的数据</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个数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称为频数</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我们把每一组的</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频数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与数据</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总数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的比叫作这一组数据的频率</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96173B97-9B68-9561-3D2F-B374B0047ADC}"/>
              </a:ext>
            </a:extLst>
          </p:cNvPr>
          <p:cNvSpPr txBox="1"/>
          <p:nvPr/>
        </p:nvSpPr>
        <p:spPr>
          <a:xfrm>
            <a:off x="4580365" y="1870026"/>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个数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44AB3746-365E-D7DC-68FD-D023D72B4A5F}"/>
              </a:ext>
            </a:extLst>
          </p:cNvPr>
          <p:cNvSpPr txBox="1"/>
          <p:nvPr/>
        </p:nvSpPr>
        <p:spPr>
          <a:xfrm>
            <a:off x="3056365" y="2345515"/>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频数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FD10297F-D3A4-2B05-B63C-D6FBD4412F88}"/>
              </a:ext>
            </a:extLst>
          </p:cNvPr>
          <p:cNvSpPr txBox="1"/>
          <p:nvPr/>
        </p:nvSpPr>
        <p:spPr>
          <a:xfrm>
            <a:off x="5189965" y="2345515"/>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总数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66" name="yt_shape_14866"/>
          <p:cNvSpPr txBox="1"/>
          <p:nvPr/>
        </p:nvSpPr>
        <p:spPr>
          <a:xfrm>
            <a:off x="540000" y="900000"/>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4865" name="yt_image_14865" title="H_50.94">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868" name="yt_shape_14868"/>
          <p:cNvSpPr txBox="1"/>
          <p:nvPr/>
        </p:nvSpPr>
        <p:spPr>
          <a:xfrm>
            <a:off x="540119" y="1546795"/>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长沙雅礼中学模拟</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长沙某校研究性学习小组以</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学生到学校交通工具类型</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为主题对全校学生进行随机抽样调查，调查的项目有公共汽车、私家车、电动车、自行车、其他</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每名学生仅选一项</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根据调查结果绘制了如下不完整的频数分布表和如图所示的扇形统计图</a:t>
            </a:r>
            <a:r>
              <a:rPr lang="en-US" altLang="zh-CN" sz="2400" b="0" i="0" u="none" dirty="0">
                <a:solidFill>
                  <a:srgbClr val="000000"/>
                </a:solidFill>
                <a:effectLst/>
                <a:latin typeface="Times New Roman" pitchFamily="24"/>
                <a:ea typeface="Times New Roman" pitchFamily="24"/>
              </a:rPr>
              <a:t>.</a:t>
            </a:r>
          </a:p>
        </p:txBody>
      </p:sp>
      <p:graphicFrame>
        <p:nvGraphicFramePr>
          <p:cNvPr id="14869" name="yt_table_14869" title="H_267.8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92190836"/>
              </p:ext>
            </p:extLst>
          </p:nvPr>
        </p:nvGraphicFramePr>
        <p:xfrm>
          <a:off x="660091" y="3415705"/>
          <a:ext cx="5435909" cy="3182112"/>
        </p:xfrm>
        <a:graphic>
          <a:graphicData uri="http://schemas.openxmlformats.org/drawingml/2006/table">
            <a:tbl>
              <a:tblPr>
                <a:tableStyleId>{5940675A-B579-460E-94D1-54222C63F5DA}</a:tableStyleId>
              </a:tblPr>
              <a:tblGrid>
                <a:gridCol w="1547475">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gridCol w="1800202">
                  <a:extLst>
                    <a:ext uri="{9D8B030D-6E8A-4147-A177-3AD203B41FA5}">
                      <a16:colId xmlns:a16="http://schemas.microsoft.com/office/drawing/2014/main" val="20002"/>
                    </a:ext>
                  </a:extLst>
                </a:gridCol>
              </a:tblGrid>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交通方式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频数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人数</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zh-CN" altLang="zh-CN" sz="2400" b="0" i="0" u="none" dirty="0">
                          <a:solidFill>
                            <a:srgbClr val="000000"/>
                          </a:solidFill>
                          <a:effectLst/>
                          <a:latin typeface="Times New Roman" pitchFamily="24"/>
                          <a:ea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公共汽车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1" u="none">
                          <a:solidFill>
                            <a:srgbClr val="000000"/>
                          </a:solidFill>
                          <a:effectLst/>
                          <a:latin typeface="Times New Roman" pitchFamily="24"/>
                          <a:ea typeface="Times New Roman"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私家车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24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电动车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36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1" u="none">
                          <a:solidFill>
                            <a:srgbClr val="000000"/>
                          </a:solidFill>
                          <a:effectLst/>
                          <a:latin typeface="Times New Roman" pitchFamily="24"/>
                          <a:ea typeface="Times New Roman" pitchFamily="24"/>
                        </a:rPr>
                        <a:t>n</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自行车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其他</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dirty="0">
                          <a:solidFill>
                            <a:srgbClr val="000000"/>
                          </a:solidFill>
                          <a:effectLst/>
                          <a:latin typeface="Times New Roman" pitchFamily="24"/>
                          <a:ea typeface="Times New Roman" pitchFamily="24"/>
                        </a:rPr>
                        <a:t>0.10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5"/>
                  </a:ext>
                </a:extLst>
              </a:tr>
            </a:tbl>
          </a:graphicData>
        </a:graphic>
      </p:graphicFrame>
      <p:grpSp>
        <p:nvGrpSpPr>
          <p:cNvPr id="6" name="yt_shape_14871" title="H_181.9311">
            <a:extLst>
              <a:ext uri="{FF2B5EF4-FFF2-40B4-BE49-F238E27FC236}">
                <a16:creationId xmlns:a16="http://schemas.microsoft.com/office/drawing/2014/main" id="{249740F1-2B05-4C5A-B423-6F681AEFABC2}"/>
              </a:ext>
            </a:extLst>
          </p:cNvPr>
          <p:cNvGrpSpPr/>
          <p:nvPr/>
        </p:nvGrpSpPr>
        <p:grpSpPr>
          <a:xfrm>
            <a:off x="7464152" y="3851498"/>
            <a:ext cx="3208401" cy="2310525"/>
            <a:chOff x="0" y="0"/>
            <a:chExt cx="3208401" cy="2310525"/>
          </a:xfrm>
        </p:grpSpPr>
        <p:pic>
          <p:nvPicPr>
            <p:cNvPr id="7" name="yt_image_14871">
              <a:extLst>
                <a:ext uri="">
                  <a16:creationId xmlns=""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3" cstate="print"/>
            <a:srcRect/>
            <a:stretch>
              <a:fillRect/>
            </a:stretch>
          </p:blipFill>
          <p:spPr bwMode="auto">
            <a:xfrm>
              <a:off x="0" y="0"/>
              <a:ext cx="3208401" cy="1914525"/>
            </a:xfrm>
            <a:prstGeom prst="rect">
              <a:avLst/>
            </a:prstGeom>
            <a:noFill/>
            <a:extLst>
              <a:ext uri="{909E8E84-426E-40DD-AFC4-6F175D3DCCD1}">
                <a14:hiddenFill xmlns:a14="http://schemas.microsoft.com/office/drawing/2010/main">
                  <a:solidFill>
                    <a:srgbClr val="FFFFFF"/>
                  </a:solidFill>
                </a14:hiddenFill>
              </a:ext>
            </a:extLst>
          </p:spPr>
        </p:pic>
        <p:sp>
          <p:nvSpPr>
            <p:cNvPr id="8" name="yt_shape_14873"/>
            <p:cNvSpPr txBox="1"/>
            <p:nvPr/>
          </p:nvSpPr>
          <p:spPr>
            <a:xfrm>
              <a:off x="1070919" y="1950525"/>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74" name="yt_shape_14874"/>
          <p:cNvSpPr txBox="1"/>
          <p:nvPr/>
        </p:nvSpPr>
        <p:spPr>
          <a:xfrm>
            <a:off x="551384" y="823312"/>
            <a:ext cx="65" cy="322652"/>
          </a:xfrm>
          <a:prstGeom prst="rect">
            <a:avLst/>
          </a:prstGeom>
        </p:spPr>
        <p:txBody>
          <a:bodyPr vert="horz" wrap="none" lIns="0" tIns="0" rIns="0" bIns="0" rtlCol="0">
            <a:spAutoFit/>
          </a:bodyPr>
          <a:lstStyle/>
          <a:p>
            <a:pPr algn="l" eaLnBrk="1" latinLnBrk="0" hangingPunct="0">
              <a:lnSpc>
                <a:spcPct val="129999"/>
              </a:lnSpc>
            </a:pPr>
            <a:endParaRPr/>
          </a:p>
        </p:txBody>
      </p:sp>
      <p:sp>
        <p:nvSpPr>
          <p:cNvPr id="14875" name="yt_shape_14875"/>
          <p:cNvSpPr txBox="1"/>
          <p:nvPr/>
        </p:nvSpPr>
        <p:spPr>
          <a:xfrm>
            <a:off x="551384" y="1196752"/>
            <a:ext cx="430887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请根据图表信息解答下列问题：</a:t>
            </a:r>
          </a:p>
        </p:txBody>
      </p:sp>
      <p:sp>
        <p:nvSpPr>
          <p:cNvPr id="14876" name="yt_shape_14876"/>
          <p:cNvSpPr txBox="1"/>
          <p:nvPr/>
        </p:nvSpPr>
        <p:spPr>
          <a:xfrm>
            <a:off x="551384" y="1676055"/>
            <a:ext cx="507831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本次共抽样调查了多少名学生？</a:t>
            </a:r>
          </a:p>
        </p:txBody>
      </p:sp>
      <p:sp>
        <p:nvSpPr>
          <p:cNvPr id="14877" name="yt_shape_14877"/>
          <p:cNvSpPr txBox="1"/>
          <p:nvPr/>
        </p:nvSpPr>
        <p:spPr>
          <a:xfrm>
            <a:off x="529937" y="3113700"/>
            <a:ext cx="430085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求频数分布表中</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Times New Roman" pitchFamily="24"/>
                <a:ea typeface="宋体" pitchFamily="24"/>
              </a:rPr>
              <a:t>和</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Times New Roman" pitchFamily="24"/>
                <a:ea typeface="宋体" pitchFamily="24"/>
              </a:rPr>
              <a:t>的值</a:t>
            </a:r>
            <a:r>
              <a:rPr lang="en-US" altLang="zh-CN" sz="2400" b="0" i="0" u="none" dirty="0">
                <a:solidFill>
                  <a:srgbClr val="000000"/>
                </a:solidFill>
                <a:effectLst/>
                <a:latin typeface="Times New Roman" pitchFamily="24"/>
                <a:ea typeface="Times New Roman" pitchFamily="24"/>
              </a:rPr>
              <a:t>.</a:t>
            </a:r>
          </a:p>
        </p:txBody>
      </p:sp>
      <p:sp>
        <p:nvSpPr>
          <p:cNvPr id="14878" name="yt_shape_14878"/>
          <p:cNvSpPr txBox="1"/>
          <p:nvPr/>
        </p:nvSpPr>
        <p:spPr>
          <a:xfrm>
            <a:off x="530685" y="4559063"/>
            <a:ext cx="6717444" cy="96026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在扇形统计图中，请计算出</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电动车</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所在的扇形圆心角的度数</a:t>
            </a:r>
            <a:r>
              <a:rPr lang="en-US" altLang="zh-CN" sz="2400" b="0" i="0" u="none" dirty="0">
                <a:solidFill>
                  <a:srgbClr val="000000"/>
                </a:solidFill>
                <a:effectLst/>
                <a:latin typeface="Times New Roman" pitchFamily="24"/>
                <a:ea typeface="Times New Roman" pitchFamily="24"/>
              </a:rPr>
              <a:t>.</a:t>
            </a:r>
          </a:p>
        </p:txBody>
      </p:sp>
      <p:sp>
        <p:nvSpPr>
          <p:cNvPr id="14879" name="yt_shape_14879"/>
          <p:cNvSpPr txBox="1"/>
          <p:nvPr/>
        </p:nvSpPr>
        <p:spPr>
          <a:xfrm>
            <a:off x="551384" y="2146671"/>
            <a:ext cx="430887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名</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p:sp>
        <p:nvSpPr>
          <p:cNvPr id="14880" name="yt_shape_14880"/>
          <p:cNvSpPr txBox="1"/>
          <p:nvPr/>
        </p:nvSpPr>
        <p:spPr>
          <a:xfrm>
            <a:off x="551384" y="2625974"/>
            <a:ext cx="453970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答：本次共抽样调查了</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Times New Roman" pitchFamily="24"/>
                <a:ea typeface="楷体" pitchFamily="24"/>
              </a:rPr>
              <a:t>名学生</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Times New Roman"/>
                <a:ea typeface="宋体"/>
              </a:rPr>
              <a:t>⁠</a:t>
            </a:r>
          </a:p>
        </p:txBody>
      </p:sp>
      <p:sp>
        <p:nvSpPr>
          <p:cNvPr id="3" name="文本框 2">
            <a:extLst>
              <a:ext uri="{FF2B5EF4-FFF2-40B4-BE49-F238E27FC236}">
                <a16:creationId xmlns:a16="http://schemas.microsoft.com/office/drawing/2014/main" id="{900ABD11-B04E-4EB2-DA98-25C4F54251D1}"/>
              </a:ext>
            </a:extLst>
          </p:cNvPr>
          <p:cNvSpPr txBox="1"/>
          <p:nvPr/>
        </p:nvSpPr>
        <p:spPr>
          <a:xfrm>
            <a:off x="461373" y="2099865"/>
            <a:ext cx="4447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1834DC95-99C5-D53E-B82E-58D5DE3A1EF7}"/>
              </a:ext>
            </a:extLst>
          </p:cNvPr>
          <p:cNvSpPr txBox="1"/>
          <p:nvPr/>
        </p:nvSpPr>
        <p:spPr>
          <a:xfrm>
            <a:off x="461373" y="2579168"/>
            <a:ext cx="4675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答：本次共抽样调查了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名学生</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C612C3CB-4E69-1E63-BF28-516805F3CBDE}"/>
              </a:ext>
            </a:extLst>
          </p:cNvPr>
          <p:cNvSpPr txBox="1"/>
          <p:nvPr/>
        </p:nvSpPr>
        <p:spPr>
          <a:xfrm>
            <a:off x="449835" y="3506012"/>
            <a:ext cx="61157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0.25</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36</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0.30.</a:t>
            </a:r>
            <a:endParaRPr lang="zh-CN" altLang="en-US" dirty="0">
              <a:solidFill>
                <a:srgbClr val="FF0000"/>
              </a:solidFill>
            </a:endParaRPr>
          </a:p>
        </p:txBody>
      </p:sp>
      <p:sp>
        <p:nvSpPr>
          <p:cNvPr id="15" name="文本框 14">
            <a:extLst>
              <a:ext uri="{FF2B5EF4-FFF2-40B4-BE49-F238E27FC236}">
                <a16:creationId xmlns:a16="http://schemas.microsoft.com/office/drawing/2014/main" id="{FF22C810-DEE0-D54A-FACC-6AC03051EB1F}"/>
              </a:ext>
            </a:extLst>
          </p:cNvPr>
          <p:cNvSpPr txBox="1"/>
          <p:nvPr/>
        </p:nvSpPr>
        <p:spPr>
          <a:xfrm>
            <a:off x="449835" y="3981500"/>
            <a:ext cx="60395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答：频数分布表中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0.30.</a:t>
            </a:r>
            <a:endParaRPr lang="zh-CN" altLang="en-US">
              <a:solidFill>
                <a:srgbClr val="FF0000"/>
              </a:solidFill>
            </a:endParaRPr>
          </a:p>
        </p:txBody>
      </p:sp>
      <p:sp>
        <p:nvSpPr>
          <p:cNvPr id="16" name="文本框 15">
            <a:extLst>
              <a:ext uri="{FF2B5EF4-FFF2-40B4-BE49-F238E27FC236}">
                <a16:creationId xmlns:a16="http://schemas.microsoft.com/office/drawing/2014/main" id="{6C59C849-4432-F1DF-0CF4-FA9A3326AFE3}"/>
              </a:ext>
            </a:extLst>
          </p:cNvPr>
          <p:cNvSpPr txBox="1"/>
          <p:nvPr/>
        </p:nvSpPr>
        <p:spPr>
          <a:xfrm>
            <a:off x="473426" y="5489325"/>
            <a:ext cx="3320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360°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0.30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108°.</a:t>
            </a:r>
            <a:endParaRPr lang="zh-CN" altLang="en-US" dirty="0">
              <a:solidFill>
                <a:srgbClr val="FF0000"/>
              </a:solidFill>
            </a:endParaRPr>
          </a:p>
        </p:txBody>
      </p:sp>
      <p:sp>
        <p:nvSpPr>
          <p:cNvPr id="17" name="文本框 16">
            <a:extLst>
              <a:ext uri="{FF2B5EF4-FFF2-40B4-BE49-F238E27FC236}">
                <a16:creationId xmlns:a16="http://schemas.microsoft.com/office/drawing/2014/main" id="{CCF55917-9BFE-000A-6A04-6D9C824F5B08}"/>
              </a:ext>
            </a:extLst>
          </p:cNvPr>
          <p:cNvSpPr txBox="1"/>
          <p:nvPr/>
        </p:nvSpPr>
        <p:spPr>
          <a:xfrm>
            <a:off x="473426" y="5964812"/>
            <a:ext cx="662692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答：</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电动车</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所在的扇形圆心角的度数为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108°.</a:t>
            </a:r>
            <a:endParaRPr lang="zh-CN" altLang="en-US" dirty="0">
              <a:solidFill>
                <a:srgbClr val="FF0000"/>
              </a:solidFill>
            </a:endParaRPr>
          </a:p>
        </p:txBody>
      </p:sp>
      <p:graphicFrame>
        <p:nvGraphicFramePr>
          <p:cNvPr id="18" name="yt_table_14869" title="H_267.8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10958116"/>
              </p:ext>
            </p:extLst>
          </p:nvPr>
        </p:nvGraphicFramePr>
        <p:xfrm>
          <a:off x="6579394" y="984638"/>
          <a:ext cx="5435909" cy="3182112"/>
        </p:xfrm>
        <a:graphic>
          <a:graphicData uri="http://schemas.openxmlformats.org/drawingml/2006/table">
            <a:tbl>
              <a:tblPr>
                <a:tableStyleId>{5940675A-B579-460E-94D1-54222C63F5DA}</a:tableStyleId>
              </a:tblPr>
              <a:tblGrid>
                <a:gridCol w="1547475">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gridCol w="1800202">
                  <a:extLst>
                    <a:ext uri="{9D8B030D-6E8A-4147-A177-3AD203B41FA5}">
                      <a16:colId xmlns:a16="http://schemas.microsoft.com/office/drawing/2014/main" val="20002"/>
                    </a:ext>
                  </a:extLst>
                </a:gridCol>
              </a:tblGrid>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交通方式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频数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人数</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zh-CN" altLang="zh-CN" sz="2400" b="0" i="0" u="none" dirty="0">
                          <a:solidFill>
                            <a:srgbClr val="000000"/>
                          </a:solidFill>
                          <a:effectLst/>
                          <a:latin typeface="Times New Roman" pitchFamily="24"/>
                          <a:ea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公共汽车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1" u="none">
                          <a:solidFill>
                            <a:srgbClr val="000000"/>
                          </a:solidFill>
                          <a:effectLst/>
                          <a:latin typeface="Times New Roman" pitchFamily="24"/>
                          <a:ea typeface="Times New Roman"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私家车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24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dirty="0">
                          <a:solidFill>
                            <a:srgbClr val="000000"/>
                          </a:solidFill>
                          <a:effectLst/>
                          <a:latin typeface="Times New Roman" pitchFamily="24"/>
                          <a:ea typeface="Times New Roman" pitchFamily="24"/>
                        </a:rPr>
                        <a:t>0.20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电动车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36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1" u="none">
                          <a:solidFill>
                            <a:srgbClr val="000000"/>
                          </a:solidFill>
                          <a:effectLst/>
                          <a:latin typeface="Times New Roman" pitchFamily="24"/>
                          <a:ea typeface="Times New Roman" pitchFamily="24"/>
                        </a:rPr>
                        <a:t>n</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自行车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r h="467999">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其他</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dirty="0">
                          <a:solidFill>
                            <a:srgbClr val="000000"/>
                          </a:solidFill>
                          <a:effectLst/>
                          <a:latin typeface="Times New Roman" pitchFamily="24"/>
                          <a:ea typeface="Times New Roman" pitchFamily="24"/>
                        </a:rPr>
                        <a:t>0.10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5"/>
                  </a:ext>
                </a:extLst>
              </a:tr>
            </a:tbl>
          </a:graphicData>
        </a:graphic>
      </p:graphicFrame>
      <p:grpSp>
        <p:nvGrpSpPr>
          <p:cNvPr id="19" name="yt_shape_14871" title="H_181.9311">
            <a:extLst>
              <a:ext uri="{FF2B5EF4-FFF2-40B4-BE49-F238E27FC236}">
                <a16:creationId xmlns:a16="http://schemas.microsoft.com/office/drawing/2014/main" id="{249740F1-2B05-4C5A-B423-6F681AEFABC2}"/>
              </a:ext>
            </a:extLst>
          </p:cNvPr>
          <p:cNvGrpSpPr/>
          <p:nvPr/>
        </p:nvGrpSpPr>
        <p:grpSpPr>
          <a:xfrm>
            <a:off x="8472264" y="4456548"/>
            <a:ext cx="3024336" cy="2284820"/>
            <a:chOff x="0" y="0"/>
            <a:chExt cx="3208401" cy="2423877"/>
          </a:xfrm>
        </p:grpSpPr>
        <p:pic>
          <p:nvPicPr>
            <p:cNvPr id="20" name="yt_image_14871">
              <a:extLst>
                <a:ext uri="">
                  <a16:creationId xmlns=""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0" y="0"/>
              <a:ext cx="3208401" cy="1914525"/>
            </a:xfrm>
            <a:prstGeom prst="rect">
              <a:avLst/>
            </a:prstGeom>
            <a:noFill/>
            <a:extLst>
              <a:ext uri="{909E8E84-426E-40DD-AFC4-6F175D3DCCD1}">
                <a14:hiddenFill xmlns:a14="http://schemas.microsoft.com/office/drawing/2010/main">
                  <a:solidFill>
                    <a:srgbClr val="FFFFFF"/>
                  </a:solidFill>
                </a14:hiddenFill>
              </a:ext>
            </a:extLst>
          </p:spPr>
        </p:pic>
        <p:sp>
          <p:nvSpPr>
            <p:cNvPr id="21" name="yt_shape_14873"/>
            <p:cNvSpPr txBox="1"/>
            <p:nvPr/>
          </p:nvSpPr>
          <p:spPr>
            <a:xfrm>
              <a:off x="802827" y="1914525"/>
              <a:ext cx="1602747" cy="509352"/>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blinds(horizontal)">
                                      <p:cBhvr>
                                        <p:cTn id="17" dur="5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blinds(horizontal)">
                                      <p:cBhvr>
                                        <p:cTn id="27" dur="500"/>
                                        <p:tgtEl>
                                          <p:spTgt spid="1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xEl>
                                              <p:pRg st="0" end="0"/>
                                            </p:txEl>
                                          </p:spTgt>
                                        </p:tgtEl>
                                        <p:attrNameLst>
                                          <p:attrName>style.visibility</p:attrName>
                                        </p:attrNameLst>
                                      </p:cBhvr>
                                      <p:to>
                                        <p:strVal val="visible"/>
                                      </p:to>
                                    </p:set>
                                    <p:animEffect transition="in" filter="blinds(horizontal)">
                                      <p:cBhvr>
                                        <p:cTn id="3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14" grpId="0" build="allAtOnce"/>
      <p:bldP spid="15" grpId="0" build="allAtOnce"/>
      <p:bldP spid="16" grpId="0" build="allAtOnce"/>
      <p:bldP spid="1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86" name="yt_shape_14886"/>
          <p:cNvSpPr txBox="1"/>
          <p:nvPr/>
        </p:nvSpPr>
        <p:spPr>
          <a:xfrm>
            <a:off x="5406686" y="2892825"/>
            <a:ext cx="1279068" cy="288156"/>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Times New Roman" pitchFamily="16"/>
                <a:ea typeface="宋体" pitchFamily="16"/>
              </a:rPr>
              <a:t> </a:t>
            </a:r>
          </a:p>
        </p:txBody>
      </p:sp>
      <p:pic>
        <p:nvPicPr>
          <p:cNvPr id="14885" name="yt_image_1488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83432" y="1347379"/>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4888" name="yt_shape_14888"/>
          <p:cNvSpPr txBox="1"/>
          <p:nvPr/>
        </p:nvSpPr>
        <p:spPr>
          <a:xfrm>
            <a:off x="977741" y="1891978"/>
            <a:ext cx="10236519" cy="981350"/>
          </a:xfrm>
          <a:prstGeom prst="rect">
            <a:avLst/>
          </a:prstGeom>
          <a:ln>
            <a:solidFill>
              <a:srgbClr val="000000"/>
            </a:solidFill>
          </a:ln>
        </p:spPr>
        <p:txBody>
          <a:bodyPr vert="horz" wrap="square" lIns="72000" tIns="0" rIns="72000" bIns="72000" rtlCol="0">
            <a:spAutoFit/>
          </a:bodyPr>
          <a:lstStyle/>
          <a:p>
            <a:pPr eaLnBrk="1" latinLnBrk="0" hangingPunct="0">
              <a:lnSpc>
                <a:spcPct val="129999"/>
              </a:lnSpc>
            </a:pPr>
            <a:r>
              <a:rPr lang="zh-CN"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楷体" pitchFamily="24"/>
              </a:rPr>
              <a:t>频数和频率是两个反映具体对象在试验过程中出现的频繁程度的概念；理解概念是关键</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18" name="yt_shape_14818"/>
          <p:cNvSpPr txBox="1"/>
          <p:nvPr/>
        </p:nvSpPr>
        <p:spPr>
          <a:xfrm>
            <a:off x="540000" y="1009438"/>
            <a:ext cx="4147097"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26">
                <a:solidFill>
                  <a:srgbClr val="1EE3CF"/>
                </a:solidFill>
                <a:effectLst/>
                <a:latin typeface="Times New Roman" pitchFamily="32"/>
                <a:ea typeface="宋体" pitchFamily="32"/>
              </a:rPr>
              <a:t> </a:t>
            </a:r>
          </a:p>
        </p:txBody>
      </p:sp>
      <p:pic>
        <p:nvPicPr>
          <p:cNvPr id="14817" name="yt_image_14817" title="H_51.39">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009438"/>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4820" name="yt_shape_14820"/>
          <p:cNvSpPr txBox="1"/>
          <p:nvPr/>
        </p:nvSpPr>
        <p:spPr>
          <a:xfrm>
            <a:off x="540000" y="1712735"/>
            <a:ext cx="229229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频数</a:t>
            </a:r>
          </a:p>
        </p:txBody>
      </p:sp>
      <p:sp>
        <p:nvSpPr>
          <p:cNvPr id="14821" name="yt_shape_14821"/>
          <p:cNvSpPr txBox="1"/>
          <p:nvPr/>
        </p:nvSpPr>
        <p:spPr>
          <a:xfrm>
            <a:off x="540120" y="2212300"/>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岳阳市城区月考卷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小明一周的体温依次为：</a:t>
            </a:r>
            <a:r>
              <a:rPr lang="en-US" altLang="zh-CN" sz="2400" b="0" i="0" u="none" dirty="0">
                <a:solidFill>
                  <a:srgbClr val="000000"/>
                </a:solidFill>
                <a:effectLst/>
                <a:latin typeface="Times New Roman" pitchFamily="24"/>
                <a:ea typeface="Times New Roman" pitchFamily="24"/>
              </a:rPr>
              <a:t>36.3°</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36.4°</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36.5°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36.2°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36.4°</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36.5°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36.2°</a:t>
            </a:r>
            <a:r>
              <a:rPr lang="zh-CN" altLang="zh-CN" sz="2400" b="0" i="0" u="none" dirty="0">
                <a:solidFill>
                  <a:srgbClr val="000000"/>
                </a:solidFill>
                <a:effectLst/>
                <a:latin typeface="Times New Roman" pitchFamily="24"/>
                <a:ea typeface="宋体" pitchFamily="24"/>
              </a:rPr>
              <a:t>，其中体温低于</a:t>
            </a:r>
            <a:r>
              <a:rPr lang="en-US" altLang="zh-CN" sz="2400" b="0" i="0" u="none" dirty="0">
                <a:solidFill>
                  <a:srgbClr val="000000"/>
                </a:solidFill>
                <a:effectLst/>
                <a:latin typeface="Times New Roman" pitchFamily="24"/>
                <a:ea typeface="Times New Roman" pitchFamily="24"/>
              </a:rPr>
              <a:t>36.4°</a:t>
            </a:r>
            <a:r>
              <a:rPr lang="zh-CN" altLang="zh-CN" sz="2400" b="0" i="0" u="none" dirty="0">
                <a:solidFill>
                  <a:srgbClr val="000000"/>
                </a:solidFill>
                <a:effectLst/>
                <a:latin typeface="Times New Roman" pitchFamily="24"/>
                <a:ea typeface="宋体" pitchFamily="24"/>
              </a:rPr>
              <a:t>的频数是</a:t>
            </a:r>
            <a:r>
              <a:rPr lang="zh-CN" altLang="zh-CN" sz="2400" b="0" i="0" u="none" dirty="0">
                <a:solidFill>
                  <a:srgbClr val="000000"/>
                </a:solidFill>
                <a:effectLst/>
                <a:latin typeface="宋体" pitchFamily="24"/>
                <a:ea typeface="宋体" pitchFamily="24"/>
              </a:rPr>
              <a:t>（</a:t>
            </a:r>
            <a:r>
              <a:rPr lang="zh-CN" altLang="zh-CN" sz="1200" b="0" i="0" u="none" dirty="0">
                <a:solidFill>
                  <a:srgbClr val="000000"/>
                </a:solidFill>
                <a:effectLst/>
                <a:latin typeface="Times New Roman" pitchFamily="12"/>
                <a:ea typeface="宋体" pitchFamily="12"/>
              </a:rPr>
              <a:t>　</a:t>
            </a:r>
            <a:r>
              <a:rPr lang="en-US" altLang="zh-CN" sz="2400" b="0" i="0" u="none" dirty="0">
                <a:solidFill>
                  <a:srgbClr val="FF0000">
                    <a:alpha val="0"/>
                  </a:srgbClr>
                </a:solidFill>
                <a:effectLst/>
                <a:latin typeface="Times New Roman" pitchFamily="24"/>
                <a:ea typeface="Times New Roman" pitchFamily="24"/>
              </a:rPr>
              <a:t>C</a:t>
            </a:r>
            <a:r>
              <a:rPr lang="zh-CN" altLang="zh-CN" sz="1200" b="0" i="0" u="none" dirty="0">
                <a:solidFill>
                  <a:srgbClr val="000000"/>
                </a:solidFill>
                <a:effectLst/>
                <a:latin typeface="Times New Roman" pitchFamily="12"/>
                <a:ea typeface="宋体" pitchFamily="12"/>
              </a:rPr>
              <a:t>　</a:t>
            </a:r>
            <a:r>
              <a:rPr lang="zh-CN" altLang="zh-CN" sz="2400" b="0" i="0" u="none" dirty="0">
                <a:solidFill>
                  <a:srgbClr val="000000"/>
                </a:solidFill>
                <a:effectLst/>
                <a:latin typeface="宋体" pitchFamily="24"/>
                <a:ea typeface="宋体" pitchFamily="24"/>
              </a:rPr>
              <a:t>）</a:t>
            </a:r>
          </a:p>
        </p:txBody>
      </p:sp>
      <p:graphicFrame>
        <p:nvGraphicFramePr>
          <p:cNvPr id="14822" name="yt_table_14822"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04713817"/>
              </p:ext>
            </p:extLst>
          </p:nvPr>
        </p:nvGraphicFramePr>
        <p:xfrm>
          <a:off x="540000" y="3171735"/>
          <a:ext cx="7352666" cy="475488"/>
        </p:xfrm>
        <a:graphic>
          <a:graphicData uri="http://schemas.openxmlformats.org/drawingml/2006/table">
            <a:tbl>
              <a:tblPr/>
              <a:tblGrid>
                <a:gridCol w="2118043">
                  <a:extLst>
                    <a:ext uri="{9D8B030D-6E8A-4147-A177-3AD203B41FA5}">
                      <a16:colId xmlns:a16="http://schemas.microsoft.com/office/drawing/2014/main" val="10571"/>
                    </a:ext>
                  </a:extLst>
                </a:gridCol>
                <a:gridCol w="2100580">
                  <a:extLst>
                    <a:ext uri="{9D8B030D-6E8A-4147-A177-3AD203B41FA5}">
                      <a16:colId xmlns:a16="http://schemas.microsoft.com/office/drawing/2014/main" val="10572"/>
                    </a:ext>
                  </a:extLst>
                </a:gridCol>
                <a:gridCol w="2100580">
                  <a:extLst>
                    <a:ext uri="{9D8B030D-6E8A-4147-A177-3AD203B41FA5}">
                      <a16:colId xmlns:a16="http://schemas.microsoft.com/office/drawing/2014/main" val="10573"/>
                    </a:ext>
                  </a:extLst>
                </a:gridCol>
                <a:gridCol w="1033463">
                  <a:extLst>
                    <a:ext uri="{9D8B030D-6E8A-4147-A177-3AD203B41FA5}">
                      <a16:colId xmlns:a16="http://schemas.microsoft.com/office/drawing/2014/main" val="1057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2"/>
                  </a:ext>
                </a:extLst>
              </a:tr>
            </a:tbl>
          </a:graphicData>
        </a:graphic>
      </p:graphicFrame>
      <p:sp>
        <p:nvSpPr>
          <p:cNvPr id="14824" name="yt_shape_14824"/>
          <p:cNvSpPr txBox="1"/>
          <p:nvPr/>
        </p:nvSpPr>
        <p:spPr>
          <a:xfrm>
            <a:off x="540000" y="3697906"/>
            <a:ext cx="891750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个数据分成</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如下表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组数据的频数为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825" name="yt_table_14825"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81292039"/>
              </p:ext>
            </p:extLst>
          </p:nvPr>
        </p:nvGraphicFramePr>
        <p:xfrm>
          <a:off x="540000" y="4329573"/>
          <a:ext cx="11111992" cy="1133856"/>
        </p:xfrm>
        <a:graphic>
          <a:graphicData uri="http://schemas.openxmlformats.org/drawingml/2006/table">
            <a:tbl>
              <a:tblPr>
                <a:tableStyleId>{5940675A-B579-460E-94D1-54222C63F5DA}</a:tableStyleId>
              </a:tblPr>
              <a:tblGrid>
                <a:gridCol w="1587035">
                  <a:extLst>
                    <a:ext uri="{9D8B030D-6E8A-4147-A177-3AD203B41FA5}">
                      <a16:colId xmlns:a16="http://schemas.microsoft.com/office/drawing/2014/main" val="20000"/>
                    </a:ext>
                  </a:extLst>
                </a:gridCol>
                <a:gridCol w="1191136">
                  <a:extLst>
                    <a:ext uri="{9D8B030D-6E8A-4147-A177-3AD203B41FA5}">
                      <a16:colId xmlns:a16="http://schemas.microsoft.com/office/drawing/2014/main" val="20001"/>
                    </a:ext>
                  </a:extLst>
                </a:gridCol>
                <a:gridCol w="1191136">
                  <a:extLst>
                    <a:ext uri="{9D8B030D-6E8A-4147-A177-3AD203B41FA5}">
                      <a16:colId xmlns:a16="http://schemas.microsoft.com/office/drawing/2014/main" val="20002"/>
                    </a:ext>
                  </a:extLst>
                </a:gridCol>
                <a:gridCol w="1191136">
                  <a:extLst>
                    <a:ext uri="{9D8B030D-6E8A-4147-A177-3AD203B41FA5}">
                      <a16:colId xmlns:a16="http://schemas.microsoft.com/office/drawing/2014/main" val="20003"/>
                    </a:ext>
                  </a:extLst>
                </a:gridCol>
                <a:gridCol w="1191136">
                  <a:extLst>
                    <a:ext uri="{9D8B030D-6E8A-4147-A177-3AD203B41FA5}">
                      <a16:colId xmlns:a16="http://schemas.microsoft.com/office/drawing/2014/main" val="20004"/>
                    </a:ext>
                  </a:extLst>
                </a:gridCol>
                <a:gridCol w="1191136">
                  <a:extLst>
                    <a:ext uri="{9D8B030D-6E8A-4147-A177-3AD203B41FA5}">
                      <a16:colId xmlns:a16="http://schemas.microsoft.com/office/drawing/2014/main" val="20005"/>
                    </a:ext>
                  </a:extLst>
                </a:gridCol>
                <a:gridCol w="1191136">
                  <a:extLst>
                    <a:ext uri="{9D8B030D-6E8A-4147-A177-3AD203B41FA5}">
                      <a16:colId xmlns:a16="http://schemas.microsoft.com/office/drawing/2014/main" val="20006"/>
                    </a:ext>
                  </a:extLst>
                </a:gridCol>
                <a:gridCol w="1191136">
                  <a:extLst>
                    <a:ext uri="{9D8B030D-6E8A-4147-A177-3AD203B41FA5}">
                      <a16:colId xmlns:a16="http://schemas.microsoft.com/office/drawing/2014/main" val="20007"/>
                    </a:ext>
                  </a:extLst>
                </a:gridCol>
                <a:gridCol w="1187005">
                  <a:extLst>
                    <a:ext uri="{9D8B030D-6E8A-4147-A177-3AD203B41FA5}">
                      <a16:colId xmlns:a16="http://schemas.microsoft.com/office/drawing/2014/main" val="20008"/>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组号</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graphicFrame>
        <p:nvGraphicFramePr>
          <p:cNvPr id="14827" name="yt_table_1482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04662062"/>
              </p:ext>
            </p:extLst>
          </p:nvPr>
        </p:nvGraphicFramePr>
        <p:xfrm>
          <a:off x="540000" y="5733179"/>
          <a:ext cx="7505066" cy="475488"/>
        </p:xfrm>
        <a:graphic>
          <a:graphicData uri="http://schemas.openxmlformats.org/drawingml/2006/table">
            <a:tbl>
              <a:tblPr/>
              <a:tblGrid>
                <a:gridCol w="2118043">
                  <a:extLst>
                    <a:ext uri="{9D8B030D-6E8A-4147-A177-3AD203B41FA5}">
                      <a16:colId xmlns:a16="http://schemas.microsoft.com/office/drawing/2014/main" val="10575"/>
                    </a:ext>
                  </a:extLst>
                </a:gridCol>
                <a:gridCol w="2100580">
                  <a:extLst>
                    <a:ext uri="{9D8B030D-6E8A-4147-A177-3AD203B41FA5}">
                      <a16:colId xmlns:a16="http://schemas.microsoft.com/office/drawing/2014/main" val="10576"/>
                    </a:ext>
                  </a:extLst>
                </a:gridCol>
                <a:gridCol w="2100580">
                  <a:extLst>
                    <a:ext uri="{9D8B030D-6E8A-4147-A177-3AD203B41FA5}">
                      <a16:colId xmlns:a16="http://schemas.microsoft.com/office/drawing/2014/main" val="10577"/>
                    </a:ext>
                  </a:extLst>
                </a:gridCol>
                <a:gridCol w="1185863">
                  <a:extLst>
                    <a:ext uri="{9D8B030D-6E8A-4147-A177-3AD203B41FA5}">
                      <a16:colId xmlns:a16="http://schemas.microsoft.com/office/drawing/2014/main" val="1057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3"/>
                  </a:ext>
                </a:extLst>
              </a:tr>
            </a:tbl>
          </a:graphicData>
        </a:graphic>
      </p:graphicFrame>
      <p:pic>
        <p:nvPicPr>
          <p:cNvPr id="3" name="yt_shape_1698822940800" title="H_28.801733">
            <a:extLst>
              <a:ext uri="{FF2B5EF4-FFF2-40B4-BE49-F238E27FC236}">
                <a16:creationId xmlns:a16="http://schemas.microsoft.com/office/drawing/2014/main" id="{F4312C9C-FC13-2A6F-4E28-50DC3CD06B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752062"/>
            <a:ext cx="1355917" cy="365782"/>
          </a:xfrm>
          <a:prstGeom prst="rect">
            <a:avLst/>
          </a:prstGeom>
        </p:spPr>
      </p:pic>
      <p:sp>
        <p:nvSpPr>
          <p:cNvPr id="2" name="文本框 1">
            <a:extLst>
              <a:ext uri="{FF2B5EF4-FFF2-40B4-BE49-F238E27FC236}">
                <a16:creationId xmlns:a16="http://schemas.microsoft.com/office/drawing/2014/main" id="{52F2E0DB-6D09-96A7-B60B-790D3BDF0A74}"/>
              </a:ext>
            </a:extLst>
          </p:cNvPr>
          <p:cNvSpPr txBox="1"/>
          <p:nvPr/>
        </p:nvSpPr>
        <p:spPr>
          <a:xfrm>
            <a:off x="7492258" y="26409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56EC726C-F920-91FA-B3DF-16F5002F15B3}"/>
              </a:ext>
            </a:extLst>
          </p:cNvPr>
          <p:cNvSpPr txBox="1"/>
          <p:nvPr/>
        </p:nvSpPr>
        <p:spPr>
          <a:xfrm>
            <a:off x="8603389" y="365110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29" name="yt_shape_14829"/>
          <p:cNvSpPr txBox="1"/>
          <p:nvPr/>
        </p:nvSpPr>
        <p:spPr>
          <a:xfrm>
            <a:off x="539881" y="1270082"/>
            <a:ext cx="229229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频率</a:t>
            </a:r>
          </a:p>
        </p:txBody>
      </p:sp>
      <p:sp>
        <p:nvSpPr>
          <p:cNvPr id="14830" name="yt_shape_14830"/>
          <p:cNvSpPr txBox="1"/>
          <p:nvPr/>
        </p:nvSpPr>
        <p:spPr>
          <a:xfrm>
            <a:off x="540000" y="176964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株洲市中考</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学习强国</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的英语</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Learning power</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中，字母</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n</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出现的频率是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4831" name="yt_table_14831"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2144428"/>
                  </p:ext>
                </p:extLst>
              </p:nvPr>
            </p:nvGraphicFramePr>
            <p:xfrm>
              <a:off x="539881" y="2729082"/>
              <a:ext cx="7105016" cy="674878"/>
            </p:xfrm>
            <a:graphic>
              <a:graphicData uri="http://schemas.openxmlformats.org/drawingml/2006/table">
                <a:tbl>
                  <a:tblPr/>
                  <a:tblGrid>
                    <a:gridCol w="2070418">
                      <a:extLst>
                        <a:ext uri="{9D8B030D-6E8A-4147-A177-3AD203B41FA5}">
                          <a16:colId xmlns:a16="http://schemas.microsoft.com/office/drawing/2014/main" val="10579"/>
                        </a:ext>
                      </a:extLst>
                    </a:gridCol>
                    <a:gridCol w="2052955">
                      <a:extLst>
                        <a:ext uri="{9D8B030D-6E8A-4147-A177-3AD203B41FA5}">
                          <a16:colId xmlns:a16="http://schemas.microsoft.com/office/drawing/2014/main" val="10580"/>
                        </a:ext>
                      </a:extLst>
                    </a:gridCol>
                    <a:gridCol w="1948180">
                      <a:extLst>
                        <a:ext uri="{9D8B030D-6E8A-4147-A177-3AD203B41FA5}">
                          <a16:colId xmlns:a16="http://schemas.microsoft.com/office/drawing/2014/main" val="10581"/>
                        </a:ext>
                      </a:extLst>
                    </a:gridCol>
                    <a:gridCol w="1033463">
                      <a:extLst>
                        <a:ext uri="{9D8B030D-6E8A-4147-A177-3AD203B41FA5}">
                          <a16:colId xmlns:a16="http://schemas.microsoft.com/office/drawing/2014/main" val="1058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13</m:t>
                                  </m:r>
                                </m:den>
                              </m:f>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12</m:t>
                                  </m:r>
                                </m:den>
                              </m:f>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4"/>
                      </a:ext>
                    </a:extLst>
                  </a:tr>
                </a:tbl>
              </a:graphicData>
            </a:graphic>
          </p:graphicFrame>
        </mc:Choice>
        <mc:Fallback xmlns="">
          <p:graphicFrame>
            <p:nvGraphicFramePr>
              <p:cNvPr id="14831" name="yt_table_14831"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2144428"/>
                  </p:ext>
                </p:extLst>
              </p:nvPr>
            </p:nvGraphicFramePr>
            <p:xfrm>
              <a:off x="539881" y="2729082"/>
              <a:ext cx="7105016" cy="674878"/>
            </p:xfrm>
            <a:graphic>
              <a:graphicData uri="http://schemas.openxmlformats.org/drawingml/2006/table">
                <a:tbl>
                  <a:tblPr/>
                  <a:tblGrid>
                    <a:gridCol w="2070418">
                      <a:extLst>
                        <a:ext uri="{9D8B030D-6E8A-4147-A177-3AD203B41FA5}">
                          <a16:colId xmlns:a16="http://schemas.microsoft.com/office/drawing/2014/main" val="10579"/>
                        </a:ext>
                      </a:extLst>
                    </a:gridCol>
                    <a:gridCol w="2052955">
                      <a:extLst>
                        <a:ext uri="{9D8B030D-6E8A-4147-A177-3AD203B41FA5}">
                          <a16:colId xmlns:a16="http://schemas.microsoft.com/office/drawing/2014/main" val="10580"/>
                        </a:ext>
                      </a:extLst>
                    </a:gridCol>
                    <a:gridCol w="1948180">
                      <a:extLst>
                        <a:ext uri="{9D8B030D-6E8A-4147-A177-3AD203B41FA5}">
                          <a16:colId xmlns:a16="http://schemas.microsoft.com/office/drawing/2014/main" val="10581"/>
                        </a:ext>
                      </a:extLst>
                    </a:gridCol>
                    <a:gridCol w="1033463">
                      <a:extLst>
                        <a:ext uri="{9D8B030D-6E8A-4147-A177-3AD203B41FA5}">
                          <a16:colId xmlns:a16="http://schemas.microsoft.com/office/drawing/2014/main" val="10582"/>
                        </a:ext>
                      </a:extLst>
                    </a:gridCol>
                  </a:tblGrid>
                  <a:tr h="674878">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43235"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890" r="-145401" b="-8929"/>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4"/>
                      </a:ext>
                    </a:extLst>
                  </a:tr>
                </a:tbl>
              </a:graphicData>
            </a:graphic>
          </p:graphicFrame>
        </mc:Fallback>
      </mc:AlternateContent>
      <p:pic>
        <p:nvPicPr>
          <p:cNvPr id="3" name="yt_shape_1698822940998" title="H_28.801733">
            <a:extLst>
              <a:ext uri="{FF2B5EF4-FFF2-40B4-BE49-F238E27FC236}">
                <a16:creationId xmlns:a16="http://schemas.microsoft.com/office/drawing/2014/main" id="{4592D313-2690-60B5-3D60-2C07697105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81" y="1309409"/>
            <a:ext cx="1355917" cy="365782"/>
          </a:xfrm>
          <a:prstGeom prst="rect">
            <a:avLst/>
          </a:prstGeom>
        </p:spPr>
      </p:pic>
      <p:sp>
        <p:nvSpPr>
          <p:cNvPr id="2" name="文本框 1">
            <a:extLst>
              <a:ext uri="{FF2B5EF4-FFF2-40B4-BE49-F238E27FC236}">
                <a16:creationId xmlns:a16="http://schemas.microsoft.com/office/drawing/2014/main" id="{98CCA5A7-EEFD-D34A-8030-53B16993AF24}"/>
              </a:ext>
            </a:extLst>
          </p:cNvPr>
          <p:cNvSpPr txBox="1"/>
          <p:nvPr/>
        </p:nvSpPr>
        <p:spPr>
          <a:xfrm>
            <a:off x="1516789" y="219832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32" name="yt_shape_14832"/>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某学期结束前，班主任想知道同学们对班长一个学期以来的工作表现的满意程度，特向全班</a:t>
            </a:r>
            <a:r>
              <a:rPr lang="en-US" altLang="zh-CN" sz="2400" b="0" i="0" u="none">
                <a:solidFill>
                  <a:srgbClr val="000000"/>
                </a:solidFill>
                <a:effectLst/>
                <a:latin typeface="Times New Roman" pitchFamily="24"/>
                <a:ea typeface="Times New Roman" pitchFamily="24"/>
              </a:rPr>
              <a:t>40</a:t>
            </a:r>
            <a:r>
              <a:rPr lang="zh-CN" altLang="zh-CN" sz="2400" b="0" i="0" u="none">
                <a:solidFill>
                  <a:srgbClr val="000000"/>
                </a:solidFill>
                <a:effectLst/>
                <a:latin typeface="Times New Roman" pitchFamily="24"/>
                <a:ea typeface="宋体" pitchFamily="24"/>
              </a:rPr>
              <a:t>名学生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除班长外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作问卷调查，其结果如下：</a:t>
            </a:r>
          </a:p>
        </p:txBody>
      </p:sp>
      <p:graphicFrame>
        <p:nvGraphicFramePr>
          <p:cNvPr id="14833" name="yt_table_14833" title="H_126.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50720007"/>
              </p:ext>
            </p:extLst>
          </p:nvPr>
        </p:nvGraphicFramePr>
        <p:xfrm>
          <a:off x="540000" y="2011799"/>
          <a:ext cx="11111996" cy="1609344"/>
        </p:xfrm>
        <a:graphic>
          <a:graphicData uri="http://schemas.openxmlformats.org/drawingml/2006/table">
            <a:tbl>
              <a:tblPr>
                <a:tableStyleId>{5940675A-B579-460E-94D1-54222C63F5DA}</a:tableStyleId>
              </a:tblPr>
              <a:tblGrid>
                <a:gridCol w="1852114">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2114">
                  <a:extLst>
                    <a:ext uri="{9D8B030D-6E8A-4147-A177-3AD203B41FA5}">
                      <a16:colId xmlns:a16="http://schemas.microsoft.com/office/drawing/2014/main" val="20002"/>
                    </a:ext>
                  </a:extLst>
                </a:gridCol>
                <a:gridCol w="1852114">
                  <a:extLst>
                    <a:ext uri="{9D8B030D-6E8A-4147-A177-3AD203B41FA5}">
                      <a16:colId xmlns:a16="http://schemas.microsoft.com/office/drawing/2014/main" val="20003"/>
                    </a:ext>
                  </a:extLst>
                </a:gridCol>
                <a:gridCol w="1852114">
                  <a:extLst>
                    <a:ext uri="{9D8B030D-6E8A-4147-A177-3AD203B41FA5}">
                      <a16:colId xmlns:a16="http://schemas.microsoft.com/office/drawing/2014/main" val="20004"/>
                    </a:ext>
                  </a:extLst>
                </a:gridCol>
                <a:gridCol w="1851426">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反馈</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意见</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非常</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满意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较满意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基本</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满意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不满意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非常不</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满意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835" name="yt_shape_14835"/>
          <p:cNvSpPr txBox="1"/>
          <p:nvPr/>
        </p:nvSpPr>
        <p:spPr>
          <a:xfrm>
            <a:off x="540000" y="3702256"/>
            <a:ext cx="11111999"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请计算每一种反馈意见的频率</a:t>
            </a:r>
            <a:r>
              <a:rPr lang="zh-CN" altLang="zh-CN" sz="2400" b="0" i="0" u="none" dirty="0" smtClean="0">
                <a:solidFill>
                  <a:srgbClr val="000000"/>
                </a:solidFill>
                <a:effectLst/>
                <a:latin typeface="Times New Roman" pitchFamily="24"/>
                <a:ea typeface="宋体" pitchFamily="24"/>
              </a:rPr>
              <a:t>；</a:t>
            </a:r>
            <a:endParaRPr lang="zh-CN" altLang="zh-CN" sz="100" b="0" i="0" u="none" dirty="0">
              <a:noFill/>
              <a:effectLst/>
              <a:latin typeface="Times New Roman"/>
              <a:ea typeface="宋体"/>
            </a:endParaRPr>
          </a:p>
        </p:txBody>
      </p:sp>
      <p:sp>
        <p:nvSpPr>
          <p:cNvPr id="2" name="文本框 1">
            <a:extLst>
              <a:ext uri="{FF2B5EF4-FFF2-40B4-BE49-F238E27FC236}">
                <a16:creationId xmlns:a16="http://schemas.microsoft.com/office/drawing/2014/main" id="{188FF2E0-0FDD-AE13-112E-30FF1150C559}"/>
              </a:ext>
            </a:extLst>
          </p:cNvPr>
          <p:cNvSpPr txBox="1"/>
          <p:nvPr/>
        </p:nvSpPr>
        <p:spPr>
          <a:xfrm>
            <a:off x="450108" y="4131508"/>
            <a:ext cx="10390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非常满意、较满意、基本满意、不满意、非常不满意的频率分别为</a:t>
            </a:r>
            <a:endParaRPr lang="zh-CN" altLang="en-US" dirty="0">
              <a:solidFill>
                <a:srgbClr val="FF0000"/>
              </a:solidFill>
            </a:endParaRPr>
          </a:p>
        </p:txBody>
      </p:sp>
      <p:sp>
        <p:nvSpPr>
          <p:cNvPr id="3" name="文本框 2">
            <a:extLst>
              <a:ext uri="{FF2B5EF4-FFF2-40B4-BE49-F238E27FC236}">
                <a16:creationId xmlns:a16="http://schemas.microsoft.com/office/drawing/2014/main" id="{B3D8248B-DEB2-C5ED-7452-E740989E8B5C}"/>
              </a:ext>
            </a:extLst>
          </p:cNvPr>
          <p:cNvSpPr txBox="1"/>
          <p:nvPr/>
        </p:nvSpPr>
        <p:spPr>
          <a:xfrm>
            <a:off x="450108" y="4606997"/>
            <a:ext cx="4218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0.075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0.3</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0.1</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0.025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71067F75-E3A9-5171-014F-B5468DBE6E7F}"/>
              </a:ext>
            </a:extLst>
          </p:cNvPr>
          <p:cNvSpPr txBox="1"/>
          <p:nvPr/>
        </p:nvSpPr>
        <p:spPr>
          <a:xfrm>
            <a:off x="439795" y="5652322"/>
            <a:ext cx="10771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可以连任</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理由</a:t>
            </a: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5" name="文本框 4">
            <a:extLst>
              <a:ext uri="{FF2B5EF4-FFF2-40B4-BE49-F238E27FC236}">
                <a16:creationId xmlns:a16="http://schemas.microsoft.com/office/drawing/2014/main" id="{36B8B742-AA3F-5B89-980E-A6A8745297A1}"/>
              </a:ext>
            </a:extLst>
          </p:cNvPr>
          <p:cNvSpPr txBox="1"/>
          <p:nvPr/>
        </p:nvSpPr>
        <p:spPr>
          <a:xfrm>
            <a:off x="518484" y="6215664"/>
            <a:ext cx="10614444" cy="381877"/>
          </a:xfrm>
          <a:prstGeom prst="rect">
            <a:avLst/>
          </a:prstGeom>
          <a:noFill/>
        </p:spPr>
        <p:txBody>
          <a:bodyPr vert="horz" wrap="none" rtlCol="0">
            <a:noAutofit/>
          </a:bodyPr>
          <a:lstStyle/>
          <a:p>
            <a:pPr>
              <a:lnSpc>
                <a:spcPct val="129999"/>
              </a:lnSpc>
            </a:pPr>
            <a:r>
              <a:rPr lang="zh-CN" altLang="zh-CN" sz="2400" dirty="0">
                <a:solidFill>
                  <a:srgbClr val="FF0000"/>
                </a:solidFill>
                <a:latin typeface="Times New Roman" pitchFamily="24"/>
                <a:ea typeface="楷体" pitchFamily="24"/>
              </a:rPr>
              <a:t>因为对班长一个学期以来的工作表现满意的同学占</a:t>
            </a:r>
            <a:r>
              <a:rPr lang="zh-CN" altLang="zh-CN" sz="2400" dirty="0" smtClean="0">
                <a:solidFill>
                  <a:srgbClr val="FF0000"/>
                </a:solidFill>
                <a:latin typeface="Times New Roman" pitchFamily="24"/>
                <a:ea typeface="楷体" pitchFamily="24"/>
              </a:rPr>
              <a:t>绝大多</a:t>
            </a: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楷体" pitchFamily="24"/>
                <a:cs typeface="+mn-cs"/>
              </a:rPr>
              <a:t>数</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，频率是</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0.875.</a:t>
            </a:r>
            <a:endParaRPr lang="zh-CN" altLang="en-US" dirty="0">
              <a:solidFill>
                <a:srgbClr val="FF0000"/>
              </a:solidFill>
            </a:endParaRPr>
          </a:p>
        </p:txBody>
      </p:sp>
      <p:sp>
        <p:nvSpPr>
          <p:cNvPr id="7" name="矩形 6"/>
          <p:cNvSpPr/>
          <p:nvPr/>
        </p:nvSpPr>
        <p:spPr>
          <a:xfrm>
            <a:off x="540000" y="5079121"/>
            <a:ext cx="10021011" cy="572464"/>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通过本次调查，你认为班长下学期是否可以连任？为什么？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39" name="yt_shape_14839"/>
          <p:cNvSpPr txBox="1"/>
          <p:nvPr/>
        </p:nvSpPr>
        <p:spPr>
          <a:xfrm>
            <a:off x="540000" y="1052736"/>
            <a:ext cx="506228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利用频率计算加权平均数</a:t>
            </a:r>
          </a:p>
        </p:txBody>
      </p:sp>
      <p:sp>
        <p:nvSpPr>
          <p:cNvPr id="14840" name="yt_shape_14840"/>
          <p:cNvSpPr txBox="1"/>
          <p:nvPr/>
        </p:nvSpPr>
        <p:spPr>
          <a:xfrm>
            <a:off x="540119" y="1501513"/>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某校数学组</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名数学教师的年龄如下：</a:t>
            </a:r>
            <a:r>
              <a:rPr lang="en-US" altLang="zh-CN" sz="2400" b="0" i="0" u="none" dirty="0">
                <a:solidFill>
                  <a:srgbClr val="000000"/>
                </a:solidFill>
                <a:effectLst/>
                <a:latin typeface="Times New Roman" pitchFamily="24"/>
                <a:ea typeface="Times New Roman" pitchFamily="24"/>
              </a:rPr>
              <a:t>22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32.</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请你分别写出各数在数据组中出现的频数和频率；</a:t>
            </a:r>
          </a:p>
          <a:p>
            <a:pPr algn="l" eaLnBrk="1" latinLnBrk="0" hangingPunct="0">
              <a:lnSpc>
                <a:spcPct val="129999"/>
              </a:lnSpc>
            </a:pPr>
            <a:r>
              <a:rPr lang="zh-CN" altLang="zh-CN" sz="2400" b="0" i="0" u="none" dirty="0" smtClean="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Times New Roman" pitchFamily="24"/>
                <a:ea typeface="楷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如下表：</a:t>
            </a:r>
            <a:r>
              <a:rPr lang="zh-CN" altLang="zh-CN" sz="100" b="0" i="0" u="none" dirty="0">
                <a:noFill/>
                <a:effectLst/>
                <a:latin typeface="Times New Roman"/>
                <a:ea typeface="宋体"/>
              </a:rPr>
              <a:t>⁠</a:t>
            </a:r>
          </a:p>
        </p:txBody>
      </p:sp>
      <p:graphicFrame>
        <p:nvGraphicFramePr>
          <p:cNvPr id="14844" name="yt_table_14844"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4513013"/>
              </p:ext>
            </p:extLst>
          </p:nvPr>
        </p:nvGraphicFramePr>
        <p:xfrm>
          <a:off x="540000" y="3498353"/>
          <a:ext cx="11111996" cy="1700784"/>
        </p:xfrm>
        <a:graphic>
          <a:graphicData uri="http://schemas.openxmlformats.org/drawingml/2006/table">
            <a:tbl>
              <a:tblPr>
                <a:tableStyleId>{5940675A-B579-460E-94D1-54222C63F5DA}</a:tableStyleId>
              </a:tblPr>
              <a:tblGrid>
                <a:gridCol w="1852114">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2114">
                  <a:extLst>
                    <a:ext uri="{9D8B030D-6E8A-4147-A177-3AD203B41FA5}">
                      <a16:colId xmlns:a16="http://schemas.microsoft.com/office/drawing/2014/main" val="20002"/>
                    </a:ext>
                  </a:extLst>
                </a:gridCol>
                <a:gridCol w="1852114">
                  <a:extLst>
                    <a:ext uri="{9D8B030D-6E8A-4147-A177-3AD203B41FA5}">
                      <a16:colId xmlns:a16="http://schemas.microsoft.com/office/drawing/2014/main" val="20003"/>
                    </a:ext>
                  </a:extLst>
                </a:gridCol>
                <a:gridCol w="1852114">
                  <a:extLst>
                    <a:ext uri="{9D8B030D-6E8A-4147-A177-3AD203B41FA5}">
                      <a16:colId xmlns:a16="http://schemas.microsoft.com/office/drawing/2014/main" val="20004"/>
                    </a:ext>
                  </a:extLst>
                </a:gridCol>
                <a:gridCol w="1851426">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楷体" pitchFamily="24"/>
                        </a:rPr>
                        <a:t>年龄</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22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25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27</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30</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32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楷体" pitchFamily="24"/>
                        </a:rPr>
                        <a:t>频数</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6</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楷体" pitchFamily="24"/>
                        </a:rPr>
                        <a:t>频率</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0.15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0.15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0.3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0.25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rPr>
                        <a:t>0.15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bl>
          </a:graphicData>
        </a:graphic>
      </p:graphicFrame>
      <p:sp>
        <p:nvSpPr>
          <p:cNvPr id="14846" name="yt_shape_14846"/>
          <p:cNvSpPr txBox="1"/>
          <p:nvPr/>
        </p:nvSpPr>
        <p:spPr>
          <a:xfrm>
            <a:off x="540120" y="6021630"/>
            <a:ext cx="11111999"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他们的平均年龄为</a:t>
            </a:r>
            <a:r>
              <a:rPr lang="en-US" altLang="zh-CN" sz="2400" b="0" i="0" u="none" dirty="0">
                <a:solidFill>
                  <a:srgbClr val="FF0000">
                    <a:alpha val="0"/>
                  </a:srgbClr>
                </a:solidFill>
                <a:effectLst/>
                <a:latin typeface="Times New Roman" pitchFamily="24"/>
                <a:ea typeface="Times New Roman" pitchFamily="24"/>
              </a:rPr>
              <a:t>22</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0.15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25</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0.15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27</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0.25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32</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0.15</a:t>
            </a:r>
            <a:r>
              <a:rPr lang="zh-CN" altLang="zh-CN" sz="2400" b="0" i="0" u="none" dirty="0">
                <a:solidFill>
                  <a:srgbClr val="FF0000">
                    <a:alpha val="0"/>
                  </a:srgbClr>
                </a:solidFill>
                <a:effectLst/>
                <a:latin typeface="宋体" pitchFamily="24"/>
                <a:ea typeface="宋体" pitchFamily="24"/>
              </a:rPr>
              <a:t>＝</a:t>
            </a:r>
            <a:r>
              <a:rPr lang="en-US" altLang="zh-CN" sz="2400" b="0" i="0" u="none" dirty="0" smtClean="0">
                <a:solidFill>
                  <a:srgbClr val="FF0000">
                    <a:alpha val="0"/>
                  </a:srgbClr>
                </a:solidFill>
                <a:effectLst/>
                <a:latin typeface="Times New Roman" pitchFamily="24"/>
                <a:ea typeface="Times New Roman" pitchFamily="24"/>
              </a:rPr>
              <a:t>27.45</a:t>
            </a:r>
            <a:endParaRPr lang="zh-CN" altLang="zh-CN" sz="100" b="0" i="0" u="none" dirty="0">
              <a:noFill/>
              <a:effectLst/>
              <a:latin typeface="Times New Roman"/>
              <a:ea typeface="宋体"/>
            </a:endParaRPr>
          </a:p>
        </p:txBody>
      </p:sp>
      <p:pic>
        <p:nvPicPr>
          <p:cNvPr id="3" name="yt_shape_1698822941203" title="H_28.801733">
            <a:extLst>
              <a:ext uri="{FF2B5EF4-FFF2-40B4-BE49-F238E27FC236}">
                <a16:creationId xmlns:a16="http://schemas.microsoft.com/office/drawing/2014/main" id="{AA2D1146-EA23-7C75-1B91-E7523F2EFF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092063"/>
            <a:ext cx="1355917" cy="365782"/>
          </a:xfrm>
          <a:prstGeom prst="rect">
            <a:avLst/>
          </a:prstGeom>
        </p:spPr>
      </p:pic>
      <p:sp>
        <p:nvSpPr>
          <p:cNvPr id="2" name="文本框 1">
            <a:extLst>
              <a:ext uri="{FF2B5EF4-FFF2-40B4-BE49-F238E27FC236}">
                <a16:creationId xmlns:a16="http://schemas.microsoft.com/office/drawing/2014/main" id="{E8AD2492-29F4-35F2-1BAF-51BCF9E23ED7}"/>
              </a:ext>
            </a:extLst>
          </p:cNvPr>
          <p:cNvSpPr txBox="1"/>
          <p:nvPr/>
        </p:nvSpPr>
        <p:spPr>
          <a:xfrm>
            <a:off x="450108" y="2803791"/>
            <a:ext cx="2770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如下表：</a:t>
            </a:r>
            <a:endParaRPr lang="zh-CN" altLang="en-US" dirty="0">
              <a:solidFill>
                <a:srgbClr val="FF0000"/>
              </a:solidFill>
            </a:endParaRPr>
          </a:p>
        </p:txBody>
      </p:sp>
      <p:sp>
        <p:nvSpPr>
          <p:cNvPr id="4" name="文本框 3">
            <a:extLst>
              <a:ext uri="{FF2B5EF4-FFF2-40B4-BE49-F238E27FC236}">
                <a16:creationId xmlns:a16="http://schemas.microsoft.com/office/drawing/2014/main" id="{CE7EDD1B-FA5A-CDBE-11A2-F90B42BA2EC0}"/>
              </a:ext>
            </a:extLst>
          </p:cNvPr>
          <p:cNvSpPr txBox="1"/>
          <p:nvPr/>
        </p:nvSpPr>
        <p:spPr>
          <a:xfrm>
            <a:off x="26640" y="5838105"/>
            <a:ext cx="11478539" cy="569100"/>
          </a:xfrm>
          <a:prstGeom prst="rect">
            <a:avLst/>
          </a:prstGeom>
          <a:noFill/>
        </p:spPr>
        <p:txBody>
          <a:bodyPr vert="horz" wrap="none" rtlCol="0">
            <a:noAutofit/>
          </a:bodyPr>
          <a:lstStyle/>
          <a:p>
            <a:pPr lvl="0">
              <a:lnSpc>
                <a:spcPct val="129999"/>
              </a:lnSpc>
            </a:pP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楷体" pitchFamily="24"/>
                <a:cs typeface="+mn-cs"/>
              </a:rPr>
              <a:t>他们的平均年龄为</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22</a:t>
            </a:r>
            <a:r>
              <a:rPr kumimoji="0" lang="en-US"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0.15</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25</a:t>
            </a:r>
            <a:r>
              <a:rPr kumimoji="0" lang="en-US"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0.15</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27</a:t>
            </a:r>
            <a:r>
              <a:rPr kumimoji="0" lang="en-US"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0.3</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30</a:t>
            </a:r>
            <a:r>
              <a:rPr kumimoji="0" lang="en-US"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0.25</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32</a:t>
            </a:r>
            <a:r>
              <a:rPr kumimoji="0" lang="en-US"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0.15</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27.45</a:t>
            </a:r>
            <a:r>
              <a:rPr lang="zh-CN" altLang="zh-CN" sz="2400" dirty="0">
                <a:solidFill>
                  <a:srgbClr val="FF0000"/>
                </a:solidFill>
                <a:latin typeface="宋体" pitchFamily="24"/>
                <a:ea typeface="宋体" pitchFamily="24"/>
              </a:rPr>
              <a:t>（</a:t>
            </a:r>
            <a:r>
              <a:rPr lang="zh-CN" altLang="zh-CN" sz="2400" dirty="0">
                <a:solidFill>
                  <a:srgbClr val="FF0000"/>
                </a:solidFill>
                <a:latin typeface="Times New Roman" pitchFamily="24"/>
                <a:ea typeface="楷体" pitchFamily="24"/>
              </a:rPr>
              <a:t>岁</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Times New Roman" pitchFamily="24"/>
              </a:rPr>
              <a:t>.</a:t>
            </a:r>
            <a:endParaRPr lang="zh-CN" altLang="en-US" dirty="0">
              <a:solidFill>
                <a:srgbClr val="FF0000"/>
              </a:solidFill>
            </a:endParaRPr>
          </a:p>
          <a:p>
            <a:pPr>
              <a:lnSpc>
                <a:spcPct val="129999"/>
              </a:lnSpc>
            </a:pPr>
            <a:endParaRPr lang="zh-CN" altLang="en-US" dirty="0">
              <a:solidFill>
                <a:srgbClr val="FF0000"/>
              </a:solidFill>
            </a:endParaRPr>
          </a:p>
        </p:txBody>
      </p:sp>
      <p:sp>
        <p:nvSpPr>
          <p:cNvPr id="7" name="矩形 6"/>
          <p:cNvSpPr/>
          <p:nvPr/>
        </p:nvSpPr>
        <p:spPr>
          <a:xfrm>
            <a:off x="527690" y="5265641"/>
            <a:ext cx="8088560" cy="572464"/>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用频率计算加权平均数的方法计算他们的平均年龄</a:t>
            </a:r>
            <a:r>
              <a:rPr lang="en-US" altLang="zh-CN" sz="2400" dirty="0">
                <a:solidFill>
                  <a:srgbClr val="000000"/>
                </a:solidFill>
                <a:latin typeface="Times New Roman" pitchFamily="24"/>
                <a:ea typeface="Times New Roman"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844"/>
                                        </p:tgtEl>
                                        <p:attrNameLst>
                                          <p:attrName>style.visibility</p:attrName>
                                        </p:attrNameLst>
                                      </p:cBhvr>
                                      <p:to>
                                        <p:strVal val="visible"/>
                                      </p:to>
                                    </p:set>
                                    <p:animEffect transition="in" filter="blinds(horizontal)">
                                      <p:cBhvr>
                                        <p:cTn id="12" dur="500"/>
                                        <p:tgtEl>
                                          <p:spTgt spid="148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47" name="yt_shape_14847"/>
          <p:cNvSpPr txBox="1"/>
          <p:nvPr/>
        </p:nvSpPr>
        <p:spPr>
          <a:xfrm>
            <a:off x="407368" y="119675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rPr>
              <a:t>【易错点】</a:t>
            </a:r>
            <a:r>
              <a:rPr lang="zh-CN" altLang="zh-CN" sz="2400" b="0" i="0" u="none" dirty="0">
                <a:solidFill>
                  <a:srgbClr val="FF0000"/>
                </a:solidFill>
                <a:effectLst/>
                <a:latin typeface="Times New Roman" pitchFamily="24"/>
                <a:ea typeface="宋体" pitchFamily="24"/>
              </a:rPr>
              <a:t>　</a:t>
            </a:r>
            <a:r>
              <a:rPr lang="zh-CN" altLang="zh-CN" sz="2400" b="0" i="0" u="none" dirty="0">
                <a:solidFill>
                  <a:srgbClr val="FF0000"/>
                </a:solidFill>
                <a:effectLst/>
                <a:latin typeface="Times New Roman" pitchFamily="24"/>
                <a:ea typeface="黑体" pitchFamily="24"/>
              </a:rPr>
              <a:t>对频数、频率的概念理解不清导致出错</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某校对八年级</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班</a:t>
            </a:r>
            <a:r>
              <a:rPr lang="en-US" altLang="zh-CN" sz="2400" b="0" i="0" u="none" dirty="0">
                <a:solidFill>
                  <a:srgbClr val="000000"/>
                </a:solidFill>
                <a:effectLst/>
                <a:latin typeface="Times New Roman" pitchFamily="24"/>
                <a:ea typeface="Times New Roman" pitchFamily="24"/>
              </a:rPr>
              <a:t>50</a:t>
            </a:r>
            <a:r>
              <a:rPr lang="zh-CN" altLang="zh-CN" sz="2400" b="0" i="0" u="none" dirty="0">
                <a:solidFill>
                  <a:srgbClr val="000000"/>
                </a:solidFill>
                <a:effectLst/>
                <a:latin typeface="Times New Roman" pitchFamily="24"/>
                <a:ea typeface="宋体" pitchFamily="24"/>
              </a:rPr>
              <a:t>名学生的年龄进行了调查，其中</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Times New Roman" pitchFamily="24"/>
                <a:ea typeface="宋体" pitchFamily="24"/>
              </a:rPr>
              <a:t>岁的有</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人，</a:t>
            </a:r>
            <a:r>
              <a:rPr lang="en-US" altLang="zh-CN" sz="2400" b="0" i="0" u="none" dirty="0">
                <a:solidFill>
                  <a:srgbClr val="000000"/>
                </a:solidFill>
                <a:effectLst/>
                <a:latin typeface="Times New Roman" pitchFamily="24"/>
                <a:ea typeface="Times New Roman" pitchFamily="24"/>
              </a:rPr>
              <a:t>14</a:t>
            </a:r>
            <a:r>
              <a:rPr lang="zh-CN" altLang="zh-CN" sz="2400" b="0" i="0" u="none" dirty="0">
                <a:solidFill>
                  <a:srgbClr val="000000"/>
                </a:solidFill>
                <a:effectLst/>
                <a:latin typeface="Times New Roman" pitchFamily="24"/>
                <a:ea typeface="宋体" pitchFamily="24"/>
              </a:rPr>
              <a:t>岁的有</a:t>
            </a:r>
            <a:r>
              <a:rPr lang="en-US" altLang="zh-CN" sz="2400" b="0" i="0" u="none" dirty="0">
                <a:solidFill>
                  <a:srgbClr val="000000"/>
                </a:solidFill>
                <a:effectLst/>
                <a:latin typeface="Times New Roman" pitchFamily="24"/>
                <a:ea typeface="Times New Roman" pitchFamily="24"/>
              </a:rPr>
              <a:t>45</a:t>
            </a:r>
            <a:r>
              <a:rPr lang="zh-CN" altLang="zh-CN" sz="2400" b="0" i="0" u="none" dirty="0">
                <a:solidFill>
                  <a:srgbClr val="000000"/>
                </a:solidFill>
                <a:effectLst/>
                <a:latin typeface="Times New Roman" pitchFamily="24"/>
                <a:ea typeface="宋体" pitchFamily="24"/>
              </a:rPr>
              <a:t>人，</a:t>
            </a: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Times New Roman" pitchFamily="24"/>
                <a:ea typeface="宋体" pitchFamily="24"/>
              </a:rPr>
              <a:t>岁的有</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人，则</a:t>
            </a:r>
            <a:r>
              <a:rPr lang="en-US" altLang="zh-CN" sz="2400" b="0" i="0" u="none" dirty="0">
                <a:solidFill>
                  <a:srgbClr val="000000"/>
                </a:solidFill>
                <a:effectLst/>
                <a:latin typeface="Times New Roman" pitchFamily="24"/>
                <a:ea typeface="Times New Roman" pitchFamily="24"/>
              </a:rPr>
              <a:t>14</a:t>
            </a:r>
            <a:r>
              <a:rPr lang="zh-CN" altLang="zh-CN" sz="2400" b="0" i="0" u="none" dirty="0">
                <a:solidFill>
                  <a:srgbClr val="000000"/>
                </a:solidFill>
                <a:effectLst/>
                <a:latin typeface="Times New Roman" pitchFamily="24"/>
                <a:ea typeface="宋体" pitchFamily="24"/>
              </a:rPr>
              <a:t>岁的频数是</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45</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，频率是</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0.9</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1EC6D7EC-965D-9718-C7F7-5C9511169638}"/>
              </a:ext>
            </a:extLst>
          </p:cNvPr>
          <p:cNvSpPr txBox="1"/>
          <p:nvPr/>
        </p:nvSpPr>
        <p:spPr>
          <a:xfrm>
            <a:off x="5651357" y="210092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05181BF2-9B6B-13D5-4576-D576EBA3E430}"/>
              </a:ext>
            </a:extLst>
          </p:cNvPr>
          <p:cNvSpPr txBox="1"/>
          <p:nvPr/>
        </p:nvSpPr>
        <p:spPr>
          <a:xfrm>
            <a:off x="7784956" y="2100922"/>
            <a:ext cx="865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50" name="yt_shape_14850"/>
          <p:cNvSpPr txBox="1"/>
          <p:nvPr/>
        </p:nvSpPr>
        <p:spPr>
          <a:xfrm>
            <a:off x="539881" y="1014653"/>
            <a:ext cx="3953198" cy="567335"/>
          </a:xfrm>
          <a:prstGeom prst="rect">
            <a:avLst/>
          </a:prstGeom>
        </p:spPr>
        <p:txBody>
          <a:bodyPr vert="horz" wrap="none" lIns="0" tIns="0" rIns="0" bIns="0" rtlCol="0">
            <a:spAutoFit/>
          </a:bodyPr>
          <a:lstStyle/>
          <a:p>
            <a:pPr algn="just" eaLnBrk="1" latinLnBrk="0" hangingPunct="0">
              <a:lnSpc>
                <a:spcPct val="129999"/>
              </a:lnSpc>
            </a:pPr>
            <a:r>
              <a:rPr lang="en-US" altLang="zh-CN" sz="3150" b="0" i="0" u="none" spc="-3150">
                <a:solidFill>
                  <a:srgbClr val="1EE3CF"/>
                </a:solidFill>
                <a:effectLst/>
                <a:latin typeface="Times New Roman" pitchFamily="32"/>
                <a:ea typeface="宋体" pitchFamily="32"/>
              </a:rPr>
              <a:t> </a:t>
            </a:r>
            <a:r>
              <a:rPr lang="en-US" altLang="zh-CN" sz="3150" b="0" i="0" u="none" spc="30039">
                <a:solidFill>
                  <a:srgbClr val="1EE3CF"/>
                </a:solidFill>
                <a:effectLst/>
                <a:latin typeface="Times New Roman" pitchFamily="32"/>
                <a:ea typeface="宋体" pitchFamily="32"/>
              </a:rPr>
              <a:t> </a:t>
            </a:r>
          </a:p>
        </p:txBody>
      </p:sp>
      <p:pic>
        <p:nvPicPr>
          <p:cNvPr id="14849" name="yt_image_14849" title="H_50.04">
            <a:extLst>
              <a:ext uri="">
                <a16:creationId xmlns="" xmlns:p14="http://schemas.microsoft.com/office/powerpoint/2010/main" xmlns:mc="http://schemas.openxmlformats.org/markup-compatibility/2006"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881" y="1014653"/>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4852" name="yt_shape_14852"/>
          <p:cNvSpPr txBox="1"/>
          <p:nvPr/>
        </p:nvSpPr>
        <p:spPr>
          <a:xfrm>
            <a:off x="540000" y="1700808"/>
            <a:ext cx="11111999" cy="2349041"/>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湘潭市中考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为庆祝建党</a:t>
            </a:r>
            <a:r>
              <a:rPr lang="en-US" altLang="zh-CN" sz="2400" b="0" i="0" u="none">
                <a:solidFill>
                  <a:srgbClr val="000000"/>
                </a:solidFill>
                <a:effectLst/>
                <a:latin typeface="Times New Roman" pitchFamily="24"/>
                <a:ea typeface="Times New Roman" pitchFamily="24"/>
              </a:rPr>
              <a:t>99</a:t>
            </a:r>
            <a:r>
              <a:rPr lang="zh-CN" altLang="zh-CN" sz="2400" b="0" i="0" u="none">
                <a:solidFill>
                  <a:srgbClr val="000000"/>
                </a:solidFill>
                <a:effectLst/>
                <a:latin typeface="Times New Roman" pitchFamily="24"/>
                <a:ea typeface="宋体" pitchFamily="24"/>
              </a:rPr>
              <a:t>周年，某校八年级</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班团支部为了让同学们进一步了解中国科技的发展，给班上同学布置了一项课外作业，从选出的以下五个内容中任选部分内容进行手抄报的制作：</a:t>
            </a:r>
            <a:r>
              <a:rPr lang="en-US" altLang="zh-CN" sz="2400" b="0" i="1" u="none">
                <a:solidFill>
                  <a:srgbClr val="000000"/>
                </a:solidFill>
                <a:effectLst/>
                <a:latin typeface="Times New Roman" pitchFamily="24"/>
                <a:ea typeface="Times New Roman" pitchFamily="24"/>
              </a:rPr>
              <a:t>A</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北斗卫星</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5G</a:t>
            </a:r>
            <a:r>
              <a:rPr lang="zh-CN" altLang="zh-CN" sz="2400" b="0" i="0" u="none">
                <a:solidFill>
                  <a:srgbClr val="000000"/>
                </a:solidFill>
                <a:effectLst/>
                <a:latin typeface="Times New Roman" pitchFamily="24"/>
                <a:ea typeface="宋体" pitchFamily="24"/>
              </a:rPr>
              <a:t>时代</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智轨快运系统</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东风快递</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E</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高铁</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统计同学们所选内容的频数，绘制如图所示的折线统计图，则选择</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5G</a:t>
            </a:r>
            <a:r>
              <a:rPr lang="zh-CN" altLang="zh-CN" sz="2400" b="0" i="0" u="none">
                <a:solidFill>
                  <a:srgbClr val="000000"/>
                </a:solidFill>
                <a:effectLst/>
                <a:latin typeface="Times New Roman" pitchFamily="24"/>
                <a:ea typeface="宋体" pitchFamily="24"/>
              </a:rPr>
              <a:t>时代</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的频率是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B</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854" name="yt_table_14854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62363694"/>
              </p:ext>
            </p:extLst>
          </p:nvPr>
        </p:nvGraphicFramePr>
        <p:xfrm>
          <a:off x="539881" y="4100637"/>
          <a:ext cx="7809866" cy="475488"/>
        </p:xfrm>
        <a:graphic>
          <a:graphicData uri="http://schemas.openxmlformats.org/drawingml/2006/table">
            <a:tbl>
              <a:tblPr/>
              <a:tblGrid>
                <a:gridCol w="2346643">
                  <a:extLst>
                    <a:ext uri="{9D8B030D-6E8A-4147-A177-3AD203B41FA5}">
                      <a16:colId xmlns:a16="http://schemas.microsoft.com/office/drawing/2014/main" val="10583"/>
                    </a:ext>
                  </a:extLst>
                </a:gridCol>
                <a:gridCol w="2176780">
                  <a:extLst>
                    <a:ext uri="{9D8B030D-6E8A-4147-A177-3AD203B41FA5}">
                      <a16:colId xmlns:a16="http://schemas.microsoft.com/office/drawing/2014/main" val="10584"/>
                    </a:ext>
                  </a:extLst>
                </a:gridCol>
                <a:gridCol w="2100580">
                  <a:extLst>
                    <a:ext uri="{9D8B030D-6E8A-4147-A177-3AD203B41FA5}">
                      <a16:colId xmlns:a16="http://schemas.microsoft.com/office/drawing/2014/main" val="10585"/>
                    </a:ext>
                  </a:extLst>
                </a:gridCol>
                <a:gridCol w="1185863">
                  <a:extLst>
                    <a:ext uri="{9D8B030D-6E8A-4147-A177-3AD203B41FA5}">
                      <a16:colId xmlns:a16="http://schemas.microsoft.com/office/drawing/2014/main" val="1058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A.0.25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B.0.3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D.30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5"/>
                  </a:ext>
                </a:extLst>
              </a:tr>
            </a:tbl>
          </a:graphicData>
        </a:graphic>
      </p:graphicFrame>
      <p:pic>
        <p:nvPicPr>
          <p:cNvPr id="14853" name="yt_image_14853_skip" title="H_143.37">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121605" y="4100637"/>
            <a:ext cx="2528316" cy="182079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F6F6C3F-9AA1-AA80-A8E9-24CE6AE017DE}"/>
              </a:ext>
            </a:extLst>
          </p:cNvPr>
          <p:cNvSpPr txBox="1"/>
          <p:nvPr/>
        </p:nvSpPr>
        <p:spPr>
          <a:xfrm>
            <a:off x="7071452" y="3555954"/>
            <a:ext cx="383285"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56" name="yt_shape_14856"/>
          <p:cNvSpPr txBox="1"/>
          <p:nvPr/>
        </p:nvSpPr>
        <p:spPr>
          <a:xfrm>
            <a:off x="551384" y="1293562"/>
            <a:ext cx="769441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如下表所示分别为小红跳远中的前</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次与后</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次的成绩</a:t>
            </a:r>
            <a:r>
              <a:rPr lang="en-US" altLang="zh-CN" sz="2400" b="0" i="0" u="none">
                <a:solidFill>
                  <a:srgbClr val="000000"/>
                </a:solidFill>
                <a:effectLst/>
                <a:latin typeface="Times New Roman" pitchFamily="24"/>
                <a:ea typeface="Times New Roman" pitchFamily="24"/>
              </a:rPr>
              <a:t>.</a:t>
            </a:r>
          </a:p>
        </p:txBody>
      </p:sp>
      <p:graphicFrame>
        <p:nvGraphicFramePr>
          <p:cNvPr id="14857" name="yt_table_14857"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25571993"/>
              </p:ext>
            </p:extLst>
          </p:nvPr>
        </p:nvGraphicFramePr>
        <p:xfrm>
          <a:off x="551384" y="1925229"/>
          <a:ext cx="11111995" cy="1700784"/>
        </p:xfrm>
        <a:graphic>
          <a:graphicData uri="http://schemas.openxmlformats.org/drawingml/2006/table">
            <a:tbl>
              <a:tblPr>
                <a:tableStyleId>{5940675A-B579-460E-94D1-54222C63F5DA}</a:tableStyleId>
              </a:tblPr>
              <a:tblGrid>
                <a:gridCol w="1389430">
                  <a:extLst>
                    <a:ext uri="{9D8B030D-6E8A-4147-A177-3AD203B41FA5}">
                      <a16:colId xmlns:a16="http://schemas.microsoft.com/office/drawing/2014/main" val="20000"/>
                    </a:ext>
                  </a:extLst>
                </a:gridCol>
                <a:gridCol w="1389430">
                  <a:extLst>
                    <a:ext uri="{9D8B030D-6E8A-4147-A177-3AD203B41FA5}">
                      <a16:colId xmlns:a16="http://schemas.microsoft.com/office/drawing/2014/main" val="20001"/>
                    </a:ext>
                  </a:extLst>
                </a:gridCol>
                <a:gridCol w="1389430">
                  <a:extLst>
                    <a:ext uri="{9D8B030D-6E8A-4147-A177-3AD203B41FA5}">
                      <a16:colId xmlns:a16="http://schemas.microsoft.com/office/drawing/2014/main" val="20002"/>
                    </a:ext>
                  </a:extLst>
                </a:gridCol>
                <a:gridCol w="1388741">
                  <a:extLst>
                    <a:ext uri="{9D8B030D-6E8A-4147-A177-3AD203B41FA5}">
                      <a16:colId xmlns:a16="http://schemas.microsoft.com/office/drawing/2014/main" val="20003"/>
                    </a:ext>
                  </a:extLst>
                </a:gridCol>
                <a:gridCol w="1388741">
                  <a:extLst>
                    <a:ext uri="{9D8B030D-6E8A-4147-A177-3AD203B41FA5}">
                      <a16:colId xmlns:a16="http://schemas.microsoft.com/office/drawing/2014/main" val="20004"/>
                    </a:ext>
                  </a:extLst>
                </a:gridCol>
                <a:gridCol w="1388741">
                  <a:extLst>
                    <a:ext uri="{9D8B030D-6E8A-4147-A177-3AD203B41FA5}">
                      <a16:colId xmlns:a16="http://schemas.microsoft.com/office/drawing/2014/main" val="20005"/>
                    </a:ext>
                  </a:extLst>
                </a:gridCol>
                <a:gridCol w="1388741">
                  <a:extLst>
                    <a:ext uri="{9D8B030D-6E8A-4147-A177-3AD203B41FA5}">
                      <a16:colId xmlns:a16="http://schemas.microsoft.com/office/drawing/2014/main" val="20006"/>
                    </a:ext>
                  </a:extLst>
                </a:gridCol>
                <a:gridCol w="1388741">
                  <a:extLst>
                    <a:ext uri="{9D8B030D-6E8A-4147-A177-3AD203B41FA5}">
                      <a16:colId xmlns:a16="http://schemas.microsoft.com/office/drawing/2014/main" val="20007"/>
                    </a:ext>
                  </a:extLst>
                </a:gridCol>
              </a:tblGrid>
              <a:tr h="467999">
                <a:tc gridSpan="4">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前</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次</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tc hMerge="1">
                  <a:txBody>
                    <a:bodyPr/>
                    <a:lstStyle/>
                    <a:p>
                      <a:pPr fontAlgn="ctr">
                        <a:lnSpc>
                          <a:spcPct val="129999"/>
                        </a:lnSpc>
                      </a:pPr>
                      <a:endParaRPr/>
                    </a:p>
                  </a:txBody>
                  <a:tcPr/>
                </a:tc>
                <a:tc hMerge="1">
                  <a:txBody>
                    <a:bodyPr/>
                    <a:lstStyle/>
                    <a:p>
                      <a:pPr fontAlgn="ctr">
                        <a:lnSpc>
                          <a:spcPct val="129999"/>
                        </a:lnSpc>
                      </a:pPr>
                      <a:endParaRPr/>
                    </a:p>
                  </a:txBody>
                  <a:tcPr/>
                </a:tc>
                <a:tc gridSpan="4">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后</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次</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tc hMerge="1">
                  <a:txBody>
                    <a:bodyPr/>
                    <a:lstStyle/>
                    <a:p>
                      <a:pPr fontAlgn="ctr">
                        <a:lnSpc>
                          <a:spcPct val="129999"/>
                        </a:lnSpc>
                      </a:pPr>
                      <a:endParaRPr/>
                    </a:p>
                  </a:txBody>
                  <a:tcPr/>
                </a:tc>
                <a:tc hMerge="1">
                  <a:txBody>
                    <a:bodyPr/>
                    <a:lstStyle/>
                    <a:p>
                      <a:pPr fontAlgn="ctr">
                        <a:lnSpc>
                          <a:spcPct val="129999"/>
                        </a:lnSpc>
                      </a:pPr>
                      <a:endParaRPr/>
                    </a:p>
                  </a:txBody>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分数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分数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0.4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4859" name="yt_shape_14859"/>
          <p:cNvSpPr txBox="1"/>
          <p:nvPr/>
        </p:nvSpPr>
        <p:spPr>
          <a:xfrm>
            <a:off x="551503" y="389563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观察前</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次与后</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次跳远各种得分的频率有何变化？</a:t>
            </a:r>
          </a:p>
          <a:p>
            <a:pPr algn="l" eaLnBrk="1" latinLnBrk="0" hangingPunct="0">
              <a:lnSpc>
                <a:spcPct val="129999"/>
              </a:lnSpc>
            </a:pPr>
            <a:r>
              <a:rPr lang="zh-CN" altLang="zh-CN" sz="2400" b="0" i="0" u="none" dirty="0" smtClean="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Times New Roman" pitchFamily="24"/>
                <a:ea typeface="楷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后</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次相对于前</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次</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分的频率增加了，</a:t>
            </a:r>
            <a:r>
              <a:rPr lang="en-US" altLang="zh-CN" sz="2400" b="0" i="0" u="none" dirty="0">
                <a:solidFill>
                  <a:srgbClr val="FF0000">
                    <a:alpha val="0"/>
                  </a:srgbClr>
                </a:solidFill>
                <a:effectLst/>
                <a:latin typeface="Times New Roman" pitchFamily="24"/>
                <a:ea typeface="Times New Roman" pitchFamily="24"/>
              </a:rPr>
              <a:t>8</a:t>
            </a:r>
            <a:r>
              <a:rPr lang="zh-CN" altLang="zh-CN" sz="2400" b="0" i="0" u="none" dirty="0">
                <a:solidFill>
                  <a:srgbClr val="FF0000">
                    <a:alpha val="0"/>
                  </a:srgbClr>
                </a:solidFill>
                <a:effectLst/>
                <a:latin typeface="Times New Roman" pitchFamily="24"/>
                <a:ea typeface="楷体" pitchFamily="24"/>
              </a:rPr>
              <a:t>分的频率减少了</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p:sp>
        <p:nvSpPr>
          <p:cNvPr id="2" name="文本框 1">
            <a:extLst>
              <a:ext uri="{FF2B5EF4-FFF2-40B4-BE49-F238E27FC236}">
                <a16:creationId xmlns:a16="http://schemas.microsoft.com/office/drawing/2014/main" id="{7FA38F12-CA5C-2461-1837-D2DC0F97B8F6}"/>
              </a:ext>
            </a:extLst>
          </p:cNvPr>
          <p:cNvSpPr txBox="1"/>
          <p:nvPr/>
        </p:nvSpPr>
        <p:spPr>
          <a:xfrm>
            <a:off x="551384" y="4453217"/>
            <a:ext cx="9400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后</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次相对于前</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次</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分的频率增加了，</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分的频率减少了</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63" name="yt_shape_14863"/>
          <p:cNvSpPr txBox="1"/>
          <p:nvPr/>
        </p:nvSpPr>
        <p:spPr>
          <a:xfrm>
            <a:off x="509027" y="2263983"/>
            <a:ext cx="10387459"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前</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次跳远得分的加权平均值为</a:t>
            </a:r>
            <a:r>
              <a:rPr lang="zh-CN" altLang="zh-CN" sz="100" b="0" i="0" u="none" dirty="0">
                <a:noFill/>
                <a:effectLst/>
                <a:latin typeface="Times New Roman"/>
                <a:ea typeface="宋体"/>
              </a:rPr>
              <a:t>⁠</a:t>
            </a:r>
          </a:p>
          <a:p>
            <a:pPr algn="l" eaLnBrk="1" latinLnBrk="0" hangingPunct="0">
              <a:lnSpc>
                <a:spcPct val="129999"/>
              </a:lnSpc>
            </a:pPr>
            <a:r>
              <a:rPr lang="en-US" altLang="zh-CN" sz="2400" b="0" i="0" u="none" dirty="0">
                <a:solidFill>
                  <a:srgbClr val="FF0000">
                    <a:alpha val="0"/>
                  </a:srgbClr>
                </a:solidFill>
                <a:effectLst/>
                <a:latin typeface="Times New Roman" pitchFamily="24"/>
                <a:ea typeface="Times New Roman" pitchFamily="24"/>
              </a:rPr>
              <a:t>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8.6</a:t>
            </a:r>
            <a:r>
              <a:rPr lang="zh-CN" altLang="zh-CN" sz="2400" b="0" i="0" u="none" dirty="0">
                <a:solidFill>
                  <a:srgbClr val="FF0000">
                    <a:alpha val="0"/>
                  </a:srgbClr>
                </a:solidFill>
                <a:effectLst/>
                <a:latin typeface="Times New Roman" pitchFamily="24"/>
                <a:ea typeface="楷体" pitchFamily="24"/>
              </a:rPr>
              <a:t>，</a:t>
            </a:r>
            <a:r>
              <a:rPr lang="zh-CN" altLang="zh-CN" sz="100" b="0" i="0" u="none" dirty="0">
                <a:noFill/>
                <a:effectLst/>
                <a:latin typeface="Times New Roman"/>
                <a:ea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后</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次跳远得分的加权平均值为</a:t>
            </a:r>
            <a:r>
              <a:rPr lang="zh-CN" altLang="zh-CN" sz="100" b="0" i="0" u="none" dirty="0">
                <a:noFill/>
                <a:effectLst/>
                <a:latin typeface="Times New Roman"/>
                <a:ea typeface="宋体"/>
              </a:rPr>
              <a:t>⁠</a:t>
            </a:r>
          </a:p>
          <a:p>
            <a:pPr algn="l" eaLnBrk="1" latinLnBrk="0" hangingPunct="0">
              <a:lnSpc>
                <a:spcPct val="129999"/>
              </a:lnSpc>
            </a:pPr>
            <a:r>
              <a:rPr lang="en-US" altLang="zh-CN" sz="2400" b="0" i="0" u="none" dirty="0">
                <a:solidFill>
                  <a:srgbClr val="FF0000">
                    <a:alpha val="0"/>
                  </a:srgbClr>
                </a:solidFill>
                <a:effectLst/>
                <a:latin typeface="Times New Roman" pitchFamily="24"/>
                <a:ea typeface="Times New Roman" pitchFamily="24"/>
              </a:rPr>
              <a:t>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9.2.</a:t>
            </a:r>
            <a:r>
              <a:rPr lang="zh-CN" altLang="zh-CN" sz="100" b="0" i="0" u="none" dirty="0">
                <a:noFill/>
                <a:effectLst/>
                <a:latin typeface="Times New Roman"/>
                <a:ea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因为</a:t>
            </a:r>
            <a:r>
              <a:rPr lang="en-US" altLang="zh-CN" sz="2400" b="0" i="0" u="none" dirty="0">
                <a:solidFill>
                  <a:srgbClr val="FF0000">
                    <a:alpha val="0"/>
                  </a:srgbClr>
                </a:solidFill>
                <a:effectLst/>
                <a:latin typeface="Times New Roman" pitchFamily="24"/>
                <a:ea typeface="Times New Roman" pitchFamily="24"/>
              </a:rPr>
              <a:t>8.6</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9.2</a:t>
            </a:r>
            <a:r>
              <a:rPr lang="zh-CN" altLang="zh-CN" sz="2400" b="0" i="0" u="none" dirty="0">
                <a:solidFill>
                  <a:srgbClr val="FF0000">
                    <a:alpha val="0"/>
                  </a:srgbClr>
                </a:solidFill>
                <a:effectLst/>
                <a:latin typeface="Times New Roman" pitchFamily="24"/>
                <a:ea typeface="楷体" pitchFamily="24"/>
              </a:rPr>
              <a:t>，所以后</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次相对于前</a:t>
            </a:r>
            <a:r>
              <a:rPr lang="en-US" altLang="zh-CN" sz="2400" b="0" i="0" u="none" dirty="0">
                <a:solidFill>
                  <a:srgbClr val="FF0000">
                    <a:alpha val="0"/>
                  </a:srgbClr>
                </a:solidFill>
                <a:effectLst/>
                <a:latin typeface="Times New Roman" pitchFamily="24"/>
                <a:ea typeface="Times New Roman" pitchFamily="24"/>
              </a:rPr>
              <a:t>10</a:t>
            </a:r>
            <a:r>
              <a:rPr lang="zh-CN" altLang="zh-CN" sz="2400" b="0" i="0" u="none" dirty="0">
                <a:solidFill>
                  <a:srgbClr val="FF0000">
                    <a:alpha val="0"/>
                  </a:srgbClr>
                </a:solidFill>
                <a:effectLst/>
                <a:latin typeface="Times New Roman" pitchFamily="24"/>
                <a:ea typeface="楷体" pitchFamily="24"/>
              </a:rPr>
              <a:t>次跳远得分的加权平均值增加了</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说明通过训练小红的跳远成绩高分的次数增加了，平均成绩得到了提高</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Times New Roman"/>
                <a:ea typeface="宋体"/>
              </a:rPr>
              <a:t>⁠</a:t>
            </a:r>
          </a:p>
        </p:txBody>
      </p:sp>
      <p:sp>
        <p:nvSpPr>
          <p:cNvPr id="2" name="文本框 1">
            <a:extLst>
              <a:ext uri="{FF2B5EF4-FFF2-40B4-BE49-F238E27FC236}">
                <a16:creationId xmlns:a16="http://schemas.microsoft.com/office/drawing/2014/main" id="{095FBEDE-93CD-0747-207D-FAD6A423A692}"/>
              </a:ext>
            </a:extLst>
          </p:cNvPr>
          <p:cNvSpPr txBox="1"/>
          <p:nvPr/>
        </p:nvSpPr>
        <p:spPr>
          <a:xfrm>
            <a:off x="419016" y="2217177"/>
            <a:ext cx="5209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次跳远得分的加权平均值为</a:t>
            </a:r>
            <a:endParaRPr lang="zh-CN" altLang="en-US">
              <a:solidFill>
                <a:srgbClr val="FF0000"/>
              </a:solidFill>
            </a:endParaRPr>
          </a:p>
        </p:txBody>
      </p:sp>
      <p:sp>
        <p:nvSpPr>
          <p:cNvPr id="3" name="文本框 2">
            <a:extLst>
              <a:ext uri="{FF2B5EF4-FFF2-40B4-BE49-F238E27FC236}">
                <a16:creationId xmlns:a16="http://schemas.microsoft.com/office/drawing/2014/main" id="{30990F98-770E-7D86-1D31-7E756FBCFCF0}"/>
              </a:ext>
            </a:extLst>
          </p:cNvPr>
          <p:cNvSpPr txBox="1"/>
          <p:nvPr/>
        </p:nvSpPr>
        <p:spPr>
          <a:xfrm>
            <a:off x="419016" y="2692665"/>
            <a:ext cx="444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DF9B7183-38F1-E8FC-0235-29D0D066AB17}"/>
              </a:ext>
            </a:extLst>
          </p:cNvPr>
          <p:cNvSpPr txBox="1"/>
          <p:nvPr/>
        </p:nvSpPr>
        <p:spPr>
          <a:xfrm>
            <a:off x="419016" y="3168153"/>
            <a:ext cx="4447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次跳远得分的加权平均值为</a:t>
            </a:r>
            <a:endParaRPr lang="zh-CN" altLang="en-US">
              <a:solidFill>
                <a:srgbClr val="FF0000"/>
              </a:solidFill>
            </a:endParaRPr>
          </a:p>
        </p:txBody>
      </p:sp>
      <p:sp>
        <p:nvSpPr>
          <p:cNvPr id="5" name="文本框 4">
            <a:extLst>
              <a:ext uri="{FF2B5EF4-FFF2-40B4-BE49-F238E27FC236}">
                <a16:creationId xmlns:a16="http://schemas.microsoft.com/office/drawing/2014/main" id="{C43C0179-9AED-11C3-9C82-52B2EF30B96E}"/>
              </a:ext>
            </a:extLst>
          </p:cNvPr>
          <p:cNvSpPr txBox="1"/>
          <p:nvPr/>
        </p:nvSpPr>
        <p:spPr>
          <a:xfrm>
            <a:off x="419016" y="3643641"/>
            <a:ext cx="4218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9.2.</a:t>
            </a:r>
            <a:endParaRPr lang="zh-CN" altLang="en-US">
              <a:solidFill>
                <a:srgbClr val="FF0000"/>
              </a:solidFill>
            </a:endParaRPr>
          </a:p>
        </p:txBody>
      </p:sp>
      <p:sp>
        <p:nvSpPr>
          <p:cNvPr id="6" name="文本框 5">
            <a:extLst>
              <a:ext uri="{FF2B5EF4-FFF2-40B4-BE49-F238E27FC236}">
                <a16:creationId xmlns:a16="http://schemas.microsoft.com/office/drawing/2014/main" id="{6C6EF97B-A390-F786-C3AB-8F958A074443}"/>
              </a:ext>
            </a:extLst>
          </p:cNvPr>
          <p:cNvSpPr txBox="1"/>
          <p:nvPr/>
        </p:nvSpPr>
        <p:spPr>
          <a:xfrm>
            <a:off x="419016" y="4119129"/>
            <a:ext cx="9552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次相对于前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次跳远得分的加权平均值增加了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9868F6CA-B9F6-D5E8-ACAD-77E651DD4547}"/>
              </a:ext>
            </a:extLst>
          </p:cNvPr>
          <p:cNvSpPr txBox="1"/>
          <p:nvPr/>
        </p:nvSpPr>
        <p:spPr>
          <a:xfrm>
            <a:off x="232379" y="5276156"/>
            <a:ext cx="104670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说明通过训练小红的跳远成绩高分的次数增加了，平均成绩得到了提高</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9" name="矩形 8"/>
          <p:cNvSpPr/>
          <p:nvPr/>
        </p:nvSpPr>
        <p:spPr>
          <a:xfrm>
            <a:off x="407368" y="1196752"/>
            <a:ext cx="11147661" cy="1000980"/>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计算前</a:t>
            </a:r>
            <a:r>
              <a:rPr lang="en-US" altLang="zh-CN" sz="2400" dirty="0">
                <a:solidFill>
                  <a:srgbClr val="000000"/>
                </a:solidFill>
                <a:latin typeface="Times New Roman" pitchFamily="24"/>
                <a:ea typeface="Times New Roman" pitchFamily="24"/>
              </a:rPr>
              <a:t>10</a:t>
            </a:r>
            <a:r>
              <a:rPr lang="zh-CN" altLang="zh-CN" sz="2400" dirty="0">
                <a:solidFill>
                  <a:srgbClr val="000000"/>
                </a:solidFill>
                <a:latin typeface="Times New Roman" pitchFamily="24"/>
                <a:ea typeface="宋体" pitchFamily="24"/>
              </a:rPr>
              <a:t>次跳远得分的加权平均值与后</a:t>
            </a:r>
            <a:r>
              <a:rPr lang="en-US" altLang="zh-CN" sz="2400" dirty="0">
                <a:solidFill>
                  <a:srgbClr val="000000"/>
                </a:solidFill>
                <a:latin typeface="Times New Roman" pitchFamily="24"/>
                <a:ea typeface="Times New Roman" pitchFamily="24"/>
              </a:rPr>
              <a:t>10</a:t>
            </a:r>
            <a:r>
              <a:rPr lang="zh-CN" altLang="zh-CN" sz="2400" dirty="0">
                <a:solidFill>
                  <a:srgbClr val="000000"/>
                </a:solidFill>
                <a:latin typeface="Times New Roman" pitchFamily="24"/>
                <a:ea typeface="宋体" pitchFamily="24"/>
              </a:rPr>
              <a:t>次跳远得分的加权平均值，观察得分的加权平均值有何变化</a:t>
            </a:r>
            <a:r>
              <a:rPr lang="zh-CN" altLang="zh-CN" sz="2400" dirty="0" smtClean="0">
                <a:solidFill>
                  <a:srgbClr val="000000"/>
                </a:solidFill>
                <a:latin typeface="Times New Roman" pitchFamily="24"/>
                <a:ea typeface="宋体" pitchFamily="24"/>
              </a:rPr>
              <a:t>？</a:t>
            </a:r>
            <a:endParaRPr lang="zh-CN" altLang="zh-CN" sz="2400" dirty="0">
              <a:solidFill>
                <a:srgbClr val="000000"/>
              </a:solidFill>
              <a:latin typeface="Times New Roman" pitchFamily="24"/>
              <a:ea typeface="宋体" pitchFamily="24"/>
            </a:endParaRPr>
          </a:p>
        </p:txBody>
      </p:sp>
      <p:sp>
        <p:nvSpPr>
          <p:cNvPr id="11" name="矩形 10"/>
          <p:cNvSpPr/>
          <p:nvPr/>
        </p:nvSpPr>
        <p:spPr>
          <a:xfrm>
            <a:off x="490703" y="4688229"/>
            <a:ext cx="5878532" cy="572464"/>
          </a:xfrm>
          <a:prstGeom prst="rect">
            <a:avLst/>
          </a:prstGeom>
        </p:spPr>
        <p:txBody>
          <a:bodyPr wrap="non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3</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观察到的这些变化说明了什么问题？</a:t>
            </a:r>
          </a:p>
        </p:txBody>
      </p:sp>
      <p:graphicFrame>
        <p:nvGraphicFramePr>
          <p:cNvPr id="13" name="yt_table_14857"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19422091"/>
              </p:ext>
            </p:extLst>
          </p:nvPr>
        </p:nvGraphicFramePr>
        <p:xfrm>
          <a:off x="5674050" y="2047664"/>
          <a:ext cx="6346491" cy="1499001"/>
        </p:xfrm>
        <a:graphic>
          <a:graphicData uri="http://schemas.openxmlformats.org/drawingml/2006/table">
            <a:tbl>
              <a:tblPr>
                <a:tableStyleId>{5940675A-B579-460E-94D1-54222C63F5DA}</a:tableStyleId>
              </a:tblPr>
              <a:tblGrid>
                <a:gridCol w="793557">
                  <a:extLst>
                    <a:ext uri="{9D8B030D-6E8A-4147-A177-3AD203B41FA5}">
                      <a16:colId xmlns:a16="http://schemas.microsoft.com/office/drawing/2014/main" val="20000"/>
                    </a:ext>
                  </a:extLst>
                </a:gridCol>
                <a:gridCol w="793557">
                  <a:extLst>
                    <a:ext uri="{9D8B030D-6E8A-4147-A177-3AD203B41FA5}">
                      <a16:colId xmlns:a16="http://schemas.microsoft.com/office/drawing/2014/main" val="20001"/>
                    </a:ext>
                  </a:extLst>
                </a:gridCol>
                <a:gridCol w="793557">
                  <a:extLst>
                    <a:ext uri="{9D8B030D-6E8A-4147-A177-3AD203B41FA5}">
                      <a16:colId xmlns:a16="http://schemas.microsoft.com/office/drawing/2014/main" val="20002"/>
                    </a:ext>
                  </a:extLst>
                </a:gridCol>
                <a:gridCol w="793164">
                  <a:extLst>
                    <a:ext uri="{9D8B030D-6E8A-4147-A177-3AD203B41FA5}">
                      <a16:colId xmlns:a16="http://schemas.microsoft.com/office/drawing/2014/main" val="20003"/>
                    </a:ext>
                  </a:extLst>
                </a:gridCol>
                <a:gridCol w="793164">
                  <a:extLst>
                    <a:ext uri="{9D8B030D-6E8A-4147-A177-3AD203B41FA5}">
                      <a16:colId xmlns:a16="http://schemas.microsoft.com/office/drawing/2014/main" val="20004"/>
                    </a:ext>
                  </a:extLst>
                </a:gridCol>
                <a:gridCol w="793164">
                  <a:extLst>
                    <a:ext uri="{9D8B030D-6E8A-4147-A177-3AD203B41FA5}">
                      <a16:colId xmlns:a16="http://schemas.microsoft.com/office/drawing/2014/main" val="20005"/>
                    </a:ext>
                  </a:extLst>
                </a:gridCol>
                <a:gridCol w="793164">
                  <a:extLst>
                    <a:ext uri="{9D8B030D-6E8A-4147-A177-3AD203B41FA5}">
                      <a16:colId xmlns:a16="http://schemas.microsoft.com/office/drawing/2014/main" val="20006"/>
                    </a:ext>
                  </a:extLst>
                </a:gridCol>
                <a:gridCol w="793164">
                  <a:extLst>
                    <a:ext uri="{9D8B030D-6E8A-4147-A177-3AD203B41FA5}">
                      <a16:colId xmlns:a16="http://schemas.microsoft.com/office/drawing/2014/main" val="20007"/>
                    </a:ext>
                  </a:extLst>
                </a:gridCol>
              </a:tblGrid>
              <a:tr h="499667">
                <a:tc gridSpan="4">
                  <a:txBody>
                    <a:bodyPr/>
                    <a:lstStyle/>
                    <a:p>
                      <a:pPr algn="ctr" eaLnBrk="1" fontAlgn="ctr" latinLnBrk="0" hangingPunct="0">
                        <a:lnSpc>
                          <a:spcPct val="129999"/>
                        </a:lnSpc>
                      </a:pPr>
                      <a:r>
                        <a:rPr lang="zh-CN" altLang="zh-CN" sz="2100" b="0" i="0" u="none">
                          <a:solidFill>
                            <a:srgbClr val="000000"/>
                          </a:solidFill>
                          <a:effectLst/>
                          <a:latin typeface="Times New Roman" pitchFamily="24"/>
                          <a:ea typeface="宋体" pitchFamily="24"/>
                        </a:rPr>
                        <a:t>前</a:t>
                      </a:r>
                      <a:r>
                        <a:rPr lang="en-US" altLang="zh-CN" sz="2100" b="0" i="0" u="none">
                          <a:solidFill>
                            <a:srgbClr val="000000"/>
                          </a:solidFill>
                          <a:effectLst/>
                          <a:latin typeface="Times New Roman" pitchFamily="24"/>
                          <a:ea typeface="Times New Roman" pitchFamily="24"/>
                        </a:rPr>
                        <a:t>10</a:t>
                      </a:r>
                      <a:r>
                        <a:rPr lang="zh-CN" altLang="zh-CN" sz="2100" b="0" i="0" u="none">
                          <a:solidFill>
                            <a:srgbClr val="000000"/>
                          </a:solidFill>
                          <a:effectLst/>
                          <a:latin typeface="Times New Roman" pitchFamily="24"/>
                          <a:ea typeface="宋体" pitchFamily="24"/>
                        </a:rPr>
                        <a:t>次</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tc hMerge="1">
                  <a:txBody>
                    <a:bodyPr/>
                    <a:lstStyle/>
                    <a:p>
                      <a:pPr fontAlgn="ctr">
                        <a:lnSpc>
                          <a:spcPct val="129999"/>
                        </a:lnSpc>
                      </a:pPr>
                      <a:endParaRPr/>
                    </a:p>
                  </a:txBody>
                  <a:tcPr/>
                </a:tc>
                <a:tc hMerge="1">
                  <a:txBody>
                    <a:bodyPr/>
                    <a:lstStyle/>
                    <a:p>
                      <a:pPr fontAlgn="ctr">
                        <a:lnSpc>
                          <a:spcPct val="129999"/>
                        </a:lnSpc>
                      </a:pPr>
                      <a:endParaRPr/>
                    </a:p>
                  </a:txBody>
                  <a:tcPr/>
                </a:tc>
                <a:tc gridSpan="4">
                  <a:txBody>
                    <a:bodyPr/>
                    <a:lstStyle/>
                    <a:p>
                      <a:pPr algn="ctr" eaLnBrk="1" fontAlgn="ctr" latinLnBrk="0" hangingPunct="0">
                        <a:lnSpc>
                          <a:spcPct val="129999"/>
                        </a:lnSpc>
                      </a:pPr>
                      <a:r>
                        <a:rPr lang="zh-CN" altLang="zh-CN" sz="2100" b="0" i="0" u="none" dirty="0">
                          <a:solidFill>
                            <a:srgbClr val="000000"/>
                          </a:solidFill>
                          <a:effectLst/>
                          <a:latin typeface="Times New Roman" pitchFamily="24"/>
                          <a:ea typeface="宋体" pitchFamily="24"/>
                        </a:rPr>
                        <a:t>后</a:t>
                      </a:r>
                      <a:r>
                        <a:rPr lang="en-US" altLang="zh-CN" sz="2100" b="0" i="0" u="none" dirty="0">
                          <a:solidFill>
                            <a:srgbClr val="000000"/>
                          </a:solidFill>
                          <a:effectLst/>
                          <a:latin typeface="Times New Roman" pitchFamily="24"/>
                          <a:ea typeface="Times New Roman" pitchFamily="24"/>
                        </a:rPr>
                        <a:t>10</a:t>
                      </a:r>
                      <a:r>
                        <a:rPr lang="zh-CN" altLang="zh-CN" sz="2100" b="0" i="0" u="none" dirty="0">
                          <a:solidFill>
                            <a:srgbClr val="000000"/>
                          </a:solidFill>
                          <a:effectLst/>
                          <a:latin typeface="Times New Roman" pitchFamily="24"/>
                          <a:ea typeface="宋体" pitchFamily="24"/>
                        </a:rPr>
                        <a:t>次</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tc hMerge="1">
                  <a:txBody>
                    <a:bodyPr/>
                    <a:lstStyle/>
                    <a:p>
                      <a:pPr fontAlgn="ctr">
                        <a:lnSpc>
                          <a:spcPct val="129999"/>
                        </a:lnSpc>
                      </a:pPr>
                      <a:endParaRPr/>
                    </a:p>
                  </a:txBody>
                  <a:tcPr/>
                </a:tc>
                <a:tc hMerge="1">
                  <a:txBody>
                    <a:bodyPr/>
                    <a:lstStyle/>
                    <a:p>
                      <a:pPr fontAlgn="ctr">
                        <a:lnSpc>
                          <a:spcPct val="129999"/>
                        </a:lnSpc>
                      </a:pPr>
                      <a:endParaRPr/>
                    </a:p>
                  </a:txBody>
                  <a:tcPr/>
                </a:tc>
                <a:extLst>
                  <a:ext uri="{0D108BD9-81ED-4DB2-BD59-A6C34878D82A}">
                    <a16:rowId xmlns:a16="http://schemas.microsoft.com/office/drawing/2014/main" val="10000"/>
                  </a:ext>
                </a:extLst>
              </a:tr>
              <a:tr h="499667">
                <a:tc>
                  <a:txBody>
                    <a:bodyPr/>
                    <a:lstStyle/>
                    <a:p>
                      <a:pPr algn="ctr" eaLnBrk="1" fontAlgn="ctr" latinLnBrk="0" hangingPunct="0">
                        <a:lnSpc>
                          <a:spcPct val="129999"/>
                        </a:lnSpc>
                      </a:pPr>
                      <a:r>
                        <a:rPr lang="zh-CN" altLang="zh-CN" sz="2100" b="0" i="0" u="none">
                          <a:solidFill>
                            <a:srgbClr val="000000"/>
                          </a:solidFill>
                          <a:effectLst/>
                          <a:latin typeface="Times New Roman" pitchFamily="24"/>
                          <a:ea typeface="宋体" pitchFamily="24"/>
                        </a:rPr>
                        <a:t>分数</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8</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9</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10</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100" b="0" i="0" u="none">
                          <a:solidFill>
                            <a:srgbClr val="000000"/>
                          </a:solidFill>
                          <a:effectLst/>
                          <a:latin typeface="Times New Roman" pitchFamily="24"/>
                          <a:ea typeface="宋体" pitchFamily="24"/>
                        </a:rPr>
                        <a:t>分数</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8</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9</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10</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99667">
                <a:tc>
                  <a:txBody>
                    <a:bodyPr/>
                    <a:lstStyle/>
                    <a:p>
                      <a:pPr algn="ctr" eaLnBrk="1" fontAlgn="ctr" latinLnBrk="0" hangingPunct="0">
                        <a:lnSpc>
                          <a:spcPct val="129999"/>
                        </a:lnSpc>
                      </a:pPr>
                      <a:r>
                        <a:rPr lang="zh-CN" altLang="zh-CN" sz="2100" b="0" i="0" u="none">
                          <a:solidFill>
                            <a:srgbClr val="000000"/>
                          </a:solidFill>
                          <a:effectLst/>
                          <a:latin typeface="Times New Roman" pitchFamily="24"/>
                          <a:ea typeface="宋体" pitchFamily="24"/>
                        </a:rPr>
                        <a:t>频率</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0.5</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0.4</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0.1</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100" b="0" i="0" u="none">
                          <a:solidFill>
                            <a:srgbClr val="000000"/>
                          </a:solidFill>
                          <a:effectLst/>
                          <a:latin typeface="Times New Roman" pitchFamily="24"/>
                          <a:ea typeface="宋体" pitchFamily="24"/>
                        </a:rPr>
                        <a:t>频率</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0.2</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a:solidFill>
                            <a:srgbClr val="000000"/>
                          </a:solidFill>
                          <a:effectLst/>
                          <a:latin typeface="Times New Roman" pitchFamily="24"/>
                          <a:ea typeface="Times New Roman" pitchFamily="24"/>
                        </a:rPr>
                        <a:t>0.4</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100" b="0" i="0" u="none" dirty="0">
                          <a:solidFill>
                            <a:srgbClr val="000000"/>
                          </a:solidFill>
                          <a:effectLst/>
                          <a:latin typeface="Times New Roman" pitchFamily="24"/>
                          <a:ea typeface="Times New Roman" pitchFamily="24"/>
                        </a:rPr>
                        <a:t>0.4</a:t>
                      </a:r>
                    </a:p>
                  </a:txBody>
                  <a:tcPr marL="80592" marR="80592" marT="40296" marB="40296"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1344</Words>
  <Application>Microsoft Office PowerPoint</Application>
  <PresentationFormat>宽屏</PresentationFormat>
  <Paragraphs>218</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13</vt:i4>
      </vt:variant>
    </vt:vector>
  </HeadingPairs>
  <TitlesOfParts>
    <vt:vector size="26" baseType="lpstr">
      <vt:lpstr>Finished</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46</cp:revision>
  <dcterms:created xsi:type="dcterms:W3CDTF">2023-05-05T05:33:04Z</dcterms:created>
  <dcterms:modified xsi:type="dcterms:W3CDTF">2023-11-03T06:33:23Z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