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3" r:id="rId6"/>
    <p:sldId id="375" r:id="rId7"/>
    <p:sldId id="378" r:id="rId8"/>
    <p:sldId id="379" r:id="rId9"/>
    <p:sldId id="381" r:id="rId10"/>
    <p:sldId id="383" r:id="rId11"/>
    <p:sldId id="384" r:id="rId12"/>
    <p:sldId id="385" r:id="rId13"/>
    <p:sldId id="386" r:id="rId14"/>
    <p:sldId id="387" r:id="rId15"/>
    <p:sldId id="390" r:id="rId16"/>
    <p:sldId id="38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" name="yt_shape_11161"/>
          <p:cNvSpPr txBox="1"/>
          <p:nvPr/>
        </p:nvSpPr>
        <p:spPr>
          <a:xfrm>
            <a:off x="539881" y="1075233"/>
            <a:ext cx="4128631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60" name="yt_image_11160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7523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3" name="yt_shape_11163"/>
          <p:cNvSpPr txBox="1"/>
          <p:nvPr/>
        </p:nvSpPr>
        <p:spPr>
          <a:xfrm>
            <a:off x="540000" y="1772816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多边形的内角的一边与另一边的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反向延长线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所组成的角叫作这个多边形的一个外角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在多边形的每个顶点处取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一个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外角，它们的和叫作这个多边形的外角和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任意多边形的外角和等于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三角形具有稳定性，四边形具有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不稳定性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60AC8F-1F6E-A120-52F3-8EB3F164261B}"/>
              </a:ext>
            </a:extLst>
          </p:cNvPr>
          <p:cNvSpPr txBox="1"/>
          <p:nvPr/>
        </p:nvSpPr>
        <p:spPr>
          <a:xfrm>
            <a:off x="5596664" y="1726010"/>
            <a:ext cx="212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反向延长线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9BD78B-23E0-BF36-2385-3BB034B2340B}"/>
              </a:ext>
            </a:extLst>
          </p:cNvPr>
          <p:cNvSpPr txBox="1"/>
          <p:nvPr/>
        </p:nvSpPr>
        <p:spPr>
          <a:xfrm>
            <a:off x="6072914" y="2201498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一个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134481-C911-5791-1077-8982BBFF1D45}"/>
              </a:ext>
            </a:extLst>
          </p:cNvPr>
          <p:cNvSpPr txBox="1"/>
          <p:nvPr/>
        </p:nvSpPr>
        <p:spPr>
          <a:xfrm>
            <a:off x="4336189" y="3152474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9C5C57-53F1-DBCF-5A46-4D9DFBE3B885}"/>
              </a:ext>
            </a:extLst>
          </p:cNvPr>
          <p:cNvSpPr txBox="1"/>
          <p:nvPr/>
        </p:nvSpPr>
        <p:spPr>
          <a:xfrm>
            <a:off x="5250589" y="362796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不稳定性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0" name="yt_shape_11220"/>
          <p:cNvSpPr txBox="1"/>
          <p:nvPr/>
        </p:nvSpPr>
        <p:spPr>
          <a:xfrm>
            <a:off x="540000" y="12703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边形的顶点为圆心，以单位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为半径画圆，则图中阴影部分的面积之和为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个平方单位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24" name="yt_shape_11224"/>
          <p:cNvSpPr txBox="1"/>
          <p:nvPr/>
        </p:nvSpPr>
        <p:spPr>
          <a:xfrm>
            <a:off x="539881" y="45006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21" name="yt_shape_11221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5879" y="2593759"/>
            <a:ext cx="1920240" cy="2068209"/>
            <a:chOff x="0" y="0"/>
            <a:chExt cx="1920240" cy="2068209"/>
          </a:xfrm>
        </p:grpSpPr>
        <p:pic>
          <p:nvPicPr>
            <p:cNvPr id="2" name="yt_image_1122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0240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23" name="yt_shape_11223"/>
            <p:cNvSpPr txBox="1"/>
            <p:nvPr/>
          </p:nvSpPr>
          <p:spPr>
            <a:xfrm>
              <a:off x="350656" y="17082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F0CB35-8591-EE7D-36FB-3799B876F943}"/>
              </a:ext>
            </a:extLst>
          </p:cNvPr>
          <p:cNvSpPr txBox="1"/>
          <p:nvPr/>
        </p:nvSpPr>
        <p:spPr>
          <a:xfrm>
            <a:off x="2278789" y="1698984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5" name="yt_shape_11225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，正五边形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1229" name="yt_shape_11229"/>
          <p:cNvSpPr txBox="1"/>
          <p:nvPr/>
        </p:nvSpPr>
        <p:spPr>
          <a:xfrm>
            <a:off x="539881" y="41265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26" name="yt_shape_11226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912" y="2500916"/>
            <a:ext cx="1779611" cy="2272577"/>
            <a:chOff x="0" y="0"/>
            <a:chExt cx="1384173" cy="1767600"/>
          </a:xfrm>
        </p:grpSpPr>
        <p:pic>
          <p:nvPicPr>
            <p:cNvPr id="2" name="yt_image_1122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84173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28" name="yt_shape_11228"/>
            <p:cNvSpPr txBox="1"/>
            <p:nvPr/>
          </p:nvSpPr>
          <p:spPr>
            <a:xfrm>
              <a:off x="82622" y="14076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1C0C922-B6B0-E9AF-39E6-781B1BE9EA0F}"/>
              </a:ext>
            </a:extLst>
          </p:cNvPr>
          <p:cNvSpPr txBox="1"/>
          <p:nvPr/>
        </p:nvSpPr>
        <p:spPr>
          <a:xfrm>
            <a:off x="6088789" y="16254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0" name="yt_shape_11230"/>
          <p:cNvSpPr txBox="1"/>
          <p:nvPr/>
        </p:nvSpPr>
        <p:spPr>
          <a:xfrm>
            <a:off x="540000" y="1268413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若一个多边形内角和与外角和的比为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求这个多边形的边数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任何一个多边形的外角和都等于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多边形内角和与外角和的比为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多边形内角和等于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设这个多边形的边数是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即这个多边形的边数为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046359-A9E0-A876-EFDD-7B9736C77A87}"/>
              </a:ext>
            </a:extLst>
          </p:cNvPr>
          <p:cNvSpPr txBox="1"/>
          <p:nvPr/>
        </p:nvSpPr>
        <p:spPr>
          <a:xfrm>
            <a:off x="449989" y="2172583"/>
            <a:ext cx="624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任何一个多边形的外角和都等于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AE87C1-03A0-0DB3-23B3-F419C6EC07BB}"/>
              </a:ext>
            </a:extLst>
          </p:cNvPr>
          <p:cNvSpPr txBox="1"/>
          <p:nvPr/>
        </p:nvSpPr>
        <p:spPr>
          <a:xfrm>
            <a:off x="449989" y="2648071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多边形内角和与外角和的比为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828C67-217F-7DA0-8214-41DD58CEF3E5}"/>
              </a:ext>
            </a:extLst>
          </p:cNvPr>
          <p:cNvSpPr txBox="1"/>
          <p:nvPr/>
        </p:nvSpPr>
        <p:spPr>
          <a:xfrm>
            <a:off x="449989" y="3123559"/>
            <a:ext cx="575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多边形内角和等于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ED8A6A-6031-23EA-0B9E-02FF0B271CF7}"/>
              </a:ext>
            </a:extLst>
          </p:cNvPr>
          <p:cNvSpPr txBox="1"/>
          <p:nvPr/>
        </p:nvSpPr>
        <p:spPr>
          <a:xfrm>
            <a:off x="449989" y="3599047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设这个多边形的边数是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088A38-F7F4-0B99-C603-61D674DD5971}"/>
              </a:ext>
            </a:extLst>
          </p:cNvPr>
          <p:cNvSpPr txBox="1"/>
          <p:nvPr/>
        </p:nvSpPr>
        <p:spPr>
          <a:xfrm>
            <a:off x="449989" y="4074535"/>
            <a:ext cx="52900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DE188C-5945-9BD5-2B56-204AEBBE9AC0}"/>
              </a:ext>
            </a:extLst>
          </p:cNvPr>
          <p:cNvSpPr txBox="1"/>
          <p:nvPr/>
        </p:nvSpPr>
        <p:spPr>
          <a:xfrm>
            <a:off x="449989" y="4550023"/>
            <a:ext cx="3597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即这个多边形的边数为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2" name="yt_shape_11232"/>
          <p:cNvSpPr txBox="1"/>
          <p:nvPr/>
        </p:nvSpPr>
        <p:spPr>
          <a:xfrm>
            <a:off x="539882" y="1253608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邵东城区六中月考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看图回答问题：</a:t>
            </a:r>
          </a:p>
        </p:txBody>
      </p:sp>
      <p:sp>
        <p:nvSpPr>
          <p:cNvPr id="11236" name="yt_shape_11236"/>
          <p:cNvSpPr txBox="1"/>
          <p:nvPr/>
        </p:nvSpPr>
        <p:spPr>
          <a:xfrm>
            <a:off x="539882" y="382770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33" name="yt_shape_11233" title="H_165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75176" y="1953346"/>
            <a:ext cx="4041648" cy="2101356"/>
            <a:chOff x="0" y="0"/>
            <a:chExt cx="4041648" cy="2101356"/>
          </a:xfrm>
        </p:grpSpPr>
        <p:pic>
          <p:nvPicPr>
            <p:cNvPr id="2" name="yt_image_1123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041648" cy="17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35" name="yt_shape_11235"/>
            <p:cNvSpPr txBox="1"/>
            <p:nvPr/>
          </p:nvSpPr>
          <p:spPr>
            <a:xfrm>
              <a:off x="1411360" y="17413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237" name="yt_shape_11237"/>
          <p:cNvSpPr txBox="1"/>
          <p:nvPr/>
        </p:nvSpPr>
        <p:spPr>
          <a:xfrm>
            <a:off x="539882" y="4201148"/>
            <a:ext cx="61250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内角和为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，小明为什么说不可能？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77C973-8D13-2D7C-ECE8-09224F2E1FF2}"/>
              </a:ext>
            </a:extLst>
          </p:cNvPr>
          <p:cNvSpPr txBox="1"/>
          <p:nvPr/>
        </p:nvSpPr>
        <p:spPr>
          <a:xfrm>
            <a:off x="407250" y="4629663"/>
            <a:ext cx="1106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因为多边形的内角和是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的正整数倍，而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的整数倍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601519-A4E3-E79C-B609-4F689E905B9C}"/>
              </a:ext>
            </a:extLst>
          </p:cNvPr>
          <p:cNvSpPr txBox="1"/>
          <p:nvPr/>
        </p:nvSpPr>
        <p:spPr>
          <a:xfrm>
            <a:off x="409173" y="5082641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所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小明说不可能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1" name="yt_shape_11241"/>
          <p:cNvSpPr txBox="1"/>
          <p:nvPr/>
        </p:nvSpPr>
        <p:spPr>
          <a:xfrm>
            <a:off x="540000" y="1658897"/>
            <a:ext cx="666368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2021°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43°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多加的一个外角是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43°.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设小华求的是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边形的内角和，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2023°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43°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，内角和为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2023°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43°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小华求的是十三边形的内角和，内角和是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1980°.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43°.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9E3A5A-B81C-4FD5-01CC-A8D106EFB9B0}"/>
              </a:ext>
            </a:extLst>
          </p:cNvPr>
          <p:cNvSpPr txBox="1"/>
          <p:nvPr/>
        </p:nvSpPr>
        <p:spPr>
          <a:xfrm>
            <a:off x="449989" y="1612091"/>
            <a:ext cx="48026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2021°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3A1951-B9B2-4081-6121-DDDBD0289A99}"/>
              </a:ext>
            </a:extLst>
          </p:cNvPr>
          <p:cNvSpPr txBox="1"/>
          <p:nvPr/>
        </p:nvSpPr>
        <p:spPr>
          <a:xfrm>
            <a:off x="449989" y="2087579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多加的一个外角是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43°.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E17892-946E-931E-C17C-4335D64CEF13}"/>
              </a:ext>
            </a:extLst>
          </p:cNvPr>
          <p:cNvSpPr txBox="1"/>
          <p:nvPr/>
        </p:nvSpPr>
        <p:spPr>
          <a:xfrm>
            <a:off x="449989" y="2563067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设小华求的是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边形的内角和，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786B33-E9BA-9BB1-BF6C-E3EC582BA888}"/>
              </a:ext>
            </a:extLst>
          </p:cNvPr>
          <p:cNvSpPr txBox="1"/>
          <p:nvPr/>
        </p:nvSpPr>
        <p:spPr>
          <a:xfrm>
            <a:off x="449989" y="3038555"/>
            <a:ext cx="445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88AC45-F9BE-3C32-7E9E-9789E46C7535}"/>
              </a:ext>
            </a:extLst>
          </p:cNvPr>
          <p:cNvSpPr txBox="1"/>
          <p:nvPr/>
        </p:nvSpPr>
        <p:spPr>
          <a:xfrm>
            <a:off x="449989" y="3514043"/>
            <a:ext cx="5880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，内角和为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FC5AB7-C0ED-711C-266A-0AFF118BE3E8}"/>
              </a:ext>
            </a:extLst>
          </p:cNvPr>
          <p:cNvSpPr txBox="1"/>
          <p:nvPr/>
        </p:nvSpPr>
        <p:spPr>
          <a:xfrm>
            <a:off x="449989" y="3989531"/>
            <a:ext cx="6779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小华求的是十三边形的内角和，内角和是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1980°.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925C35-3DDA-6AD5-C587-32A4498C8FE2}"/>
              </a:ext>
            </a:extLst>
          </p:cNvPr>
          <p:cNvSpPr txBox="1"/>
          <p:nvPr/>
        </p:nvSpPr>
        <p:spPr>
          <a:xfrm>
            <a:off x="574198" y="4887817"/>
            <a:ext cx="1445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43°.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1238"/>
          <p:cNvSpPr txBox="1"/>
          <p:nvPr/>
        </p:nvSpPr>
        <p:spPr>
          <a:xfrm>
            <a:off x="335360" y="1274197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小华求的是几边形的内角和？内角和是多少度？</a:t>
            </a:r>
          </a:p>
        </p:txBody>
      </p:sp>
      <p:sp>
        <p:nvSpPr>
          <p:cNvPr id="11" name="yt_shape_11239"/>
          <p:cNvSpPr txBox="1"/>
          <p:nvPr/>
        </p:nvSpPr>
        <p:spPr>
          <a:xfrm>
            <a:off x="335360" y="4530214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错把外角当内角的那个外角的度数你能求出来吗？是多少度呢？</a:t>
            </a:r>
          </a:p>
        </p:txBody>
      </p:sp>
      <p:grpSp>
        <p:nvGrpSpPr>
          <p:cNvPr id="12" name="yt_shape_11233" title="H_165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568109" y="1950379"/>
            <a:ext cx="4041648" cy="2101356"/>
            <a:chOff x="0" y="0"/>
            <a:chExt cx="4041648" cy="2101356"/>
          </a:xfrm>
        </p:grpSpPr>
        <p:pic>
          <p:nvPicPr>
            <p:cNvPr id="13" name="yt_image_1123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041648" cy="17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1235"/>
            <p:cNvSpPr txBox="1"/>
            <p:nvPr/>
          </p:nvSpPr>
          <p:spPr>
            <a:xfrm>
              <a:off x="1411360" y="17413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5" name="yt_shape_11245"/>
          <p:cNvSpPr txBox="1"/>
          <p:nvPr/>
        </p:nvSpPr>
        <p:spPr>
          <a:xfrm>
            <a:off x="540000" y="90000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44" name="yt_image_11244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7" name="yt_shape_11247"/>
          <p:cNvSpPr txBox="1"/>
          <p:nvPr/>
        </p:nvSpPr>
        <p:spPr>
          <a:xfrm>
            <a:off x="540000" y="1597583"/>
            <a:ext cx="10228762" cy="14403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多边形的内角和与某一个外角的度数总和为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求此多边形的边数；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D3C67F-9143-2FA4-97F2-1EFCB1B9A95E}"/>
              </a:ext>
            </a:extLst>
          </p:cNvPr>
          <p:cNvSpPr txBox="1"/>
          <p:nvPr/>
        </p:nvSpPr>
        <p:spPr>
          <a:xfrm>
            <a:off x="449989" y="2468877"/>
            <a:ext cx="6838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设此多边形的边数为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，这个外角为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CAE16C-DFA1-8BF1-102D-5BD975854F52}"/>
              </a:ext>
            </a:extLst>
          </p:cNvPr>
          <p:cNvSpPr txBox="1"/>
          <p:nvPr/>
        </p:nvSpPr>
        <p:spPr>
          <a:xfrm>
            <a:off x="449989" y="2944365"/>
            <a:ext cx="7180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0E9473-AD3E-C446-4586-0DA63F3EA544}"/>
                  </a:ext>
                </a:extLst>
              </p:cNvPr>
              <p:cNvSpPr txBox="1"/>
              <p:nvPr/>
            </p:nvSpPr>
            <p:spPr>
              <a:xfrm>
                <a:off x="449989" y="3419853"/>
                <a:ext cx="2330768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0E9473-AD3E-C446-4586-0DA63F3EA5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9853"/>
                <a:ext cx="2330768" cy="769316"/>
              </a:xfrm>
              <a:prstGeom prst="rect">
                <a:avLst/>
              </a:prstGeom>
              <a:blipFill>
                <a:blip r:embed="rId3"/>
                <a:stretch>
                  <a:fillRect l="-4188" r="-418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9C0C1BC-D3F2-B8B6-02CA-1D0B278E5294}"/>
              </a:ext>
            </a:extLst>
          </p:cNvPr>
          <p:cNvSpPr txBox="1"/>
          <p:nvPr/>
        </p:nvSpPr>
        <p:spPr>
          <a:xfrm>
            <a:off x="449989" y="4095557"/>
            <a:ext cx="442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630617-59A4-48EB-328A-838B36E8513B}"/>
              </a:ext>
            </a:extLst>
          </p:cNvPr>
          <p:cNvSpPr txBox="1"/>
          <p:nvPr/>
        </p:nvSpPr>
        <p:spPr>
          <a:xfrm>
            <a:off x="449989" y="4571045"/>
            <a:ext cx="433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7CCC24-2839-E92B-ECD9-07379CF2FBCD}"/>
              </a:ext>
            </a:extLst>
          </p:cNvPr>
          <p:cNvSpPr txBox="1"/>
          <p:nvPr/>
        </p:nvSpPr>
        <p:spPr>
          <a:xfrm>
            <a:off x="449989" y="5046533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即此多边形的边数为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D7141-82E9-BBEF-4318-1D3F28D6D9B6}"/>
              </a:ext>
            </a:extLst>
          </p:cNvPr>
          <p:cNvSpPr txBox="1"/>
          <p:nvPr/>
        </p:nvSpPr>
        <p:spPr>
          <a:xfrm>
            <a:off x="449989" y="6014088"/>
            <a:ext cx="83953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知此多边形确定的内角的度数为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989" y="5536777"/>
            <a:ext cx="808856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此多边形有一个内角的度数是确定的，为多少度？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7" name="yt_shape_11167"/>
          <p:cNvSpPr txBox="1"/>
          <p:nvPr/>
        </p:nvSpPr>
        <p:spPr>
          <a:xfrm>
            <a:off x="540000" y="900000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66" name="yt_image_11166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9" name="yt_shape_11169"/>
          <p:cNvSpPr txBox="1"/>
          <p:nvPr/>
        </p:nvSpPr>
        <p:spPr>
          <a:xfrm>
            <a:off x="540000" y="1603297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多边形的外角及外角和</a:t>
            </a:r>
          </a:p>
        </p:txBody>
      </p:sp>
      <p:sp>
        <p:nvSpPr>
          <p:cNvPr id="11170" name="yt_shape_11170"/>
          <p:cNvSpPr txBox="1"/>
          <p:nvPr/>
        </p:nvSpPr>
        <p:spPr>
          <a:xfrm>
            <a:off x="540119" y="2102862"/>
            <a:ext cx="1081246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如图，将三角形纸片剪掉一角得四边形，设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的外角和的度数分别为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4" name="yt_table_1117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339036"/>
              </p:ext>
            </p:extLst>
          </p:nvPr>
        </p:nvGraphicFramePr>
        <p:xfrm>
          <a:off x="540000" y="3062297"/>
          <a:ext cx="3632200" cy="1901952"/>
        </p:xfrm>
        <a:graphic>
          <a:graphicData uri="http://schemas.openxmlformats.org/drawingml/2006/table">
            <a:tbl>
              <a:tblPr/>
              <a:tblGrid>
                <a:gridCol w="3632200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无法比较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的大小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grpSp>
        <p:nvGrpSpPr>
          <p:cNvPr id="11171" name="yt_shape_11171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92556" y="3062297"/>
            <a:ext cx="2257425" cy="1603008"/>
            <a:chOff x="0" y="0"/>
            <a:chExt cx="2257425" cy="1603008"/>
          </a:xfrm>
        </p:grpSpPr>
        <p:pic>
          <p:nvPicPr>
            <p:cNvPr id="2" name="yt_image_11171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57425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73" name="yt_shape_11173"/>
            <p:cNvSpPr txBox="1"/>
            <p:nvPr/>
          </p:nvSpPr>
          <p:spPr>
            <a:xfrm>
              <a:off x="595431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176" name="yt_shape_11176"/>
          <p:cNvSpPr txBox="1"/>
          <p:nvPr/>
        </p:nvSpPr>
        <p:spPr>
          <a:xfrm>
            <a:off x="540119" y="5014617"/>
            <a:ext cx="1081246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益阳一中月考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若一个正多边形的一个外角等于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，则这个正多边形的边数为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7" name="yt_table_111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176618"/>
              </p:ext>
            </p:extLst>
          </p:nvPr>
        </p:nvGraphicFramePr>
        <p:xfrm>
          <a:off x="540000" y="5974052"/>
          <a:ext cx="7341363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089277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pic>
        <p:nvPicPr>
          <p:cNvPr id="4" name="yt_shape_1698822226532">
            <a:extLst>
              <a:ext uri="{FF2B5EF4-FFF2-40B4-BE49-F238E27FC236}">
                <a16:creationId xmlns:a16="http://schemas.microsoft.com/office/drawing/2014/main" id="{ACE823FD-F25D-B2E6-1CF1-D7EC7EC241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BF24FF0-966D-125C-A7F7-AE527D0ACFBB}"/>
              </a:ext>
            </a:extLst>
          </p:cNvPr>
          <p:cNvSpPr txBox="1"/>
          <p:nvPr/>
        </p:nvSpPr>
        <p:spPr>
          <a:xfrm>
            <a:off x="7207420" y="25509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69FC62-B23F-9B29-47D7-04BF40B869CE}"/>
              </a:ext>
            </a:extLst>
          </p:cNvPr>
          <p:cNvSpPr txBox="1"/>
          <p:nvPr/>
        </p:nvSpPr>
        <p:spPr>
          <a:xfrm>
            <a:off x="1217958" y="54308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9" name="yt_shape_11179"/>
          <p:cNvSpPr txBox="1"/>
          <p:nvPr/>
        </p:nvSpPr>
        <p:spPr>
          <a:xfrm>
            <a:off x="540000" y="1119412"/>
            <a:ext cx="102720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一个正多边形内角和等于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，则这个正多边形的每一个外角等于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80" name="yt_table_1118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149876"/>
              </p:ext>
            </p:extLst>
          </p:nvPr>
        </p:nvGraphicFramePr>
        <p:xfrm>
          <a:off x="540000" y="1598715"/>
          <a:ext cx="81464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sp>
        <p:nvSpPr>
          <p:cNvPr id="11182" name="yt_shape_11182"/>
          <p:cNvSpPr txBox="1"/>
          <p:nvPr/>
        </p:nvSpPr>
        <p:spPr>
          <a:xfrm>
            <a:off x="540000" y="22811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是我国古代建筑中的一种窗格，其中冰裂纹图案象征着坚冰出现裂纹并开始消融，形状无一定规则，代表一种自然和谐美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是从图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冰裂纹窗格图案中提取的由五条线段组成的图形，则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86" name="yt_shape_11186"/>
          <p:cNvSpPr txBox="1"/>
          <p:nvPr/>
        </p:nvSpPr>
        <p:spPr>
          <a:xfrm>
            <a:off x="540000" y="57759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83" name="yt_shape_11183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48949" y="3767161"/>
            <a:ext cx="3094101" cy="2008773"/>
            <a:chOff x="0" y="0"/>
            <a:chExt cx="3094101" cy="2008773"/>
          </a:xfrm>
        </p:grpSpPr>
        <p:pic>
          <p:nvPicPr>
            <p:cNvPr id="2" name="yt_image_11183">
              <a:extLst>
                <a:ext uri="">
  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094101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85" name="yt_shape_11185"/>
            <p:cNvSpPr txBox="1"/>
            <p:nvPr/>
          </p:nvSpPr>
          <p:spPr>
            <a:xfrm>
              <a:off x="1013769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DDE5C58-93B3-05D3-4414-AB4525BC94E5}"/>
              </a:ext>
            </a:extLst>
          </p:cNvPr>
          <p:cNvSpPr txBox="1"/>
          <p:nvPr/>
        </p:nvSpPr>
        <p:spPr>
          <a:xfrm>
            <a:off x="9944826" y="10726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41611D-6FB7-9A41-FAB1-D415B0FD4CB0}"/>
              </a:ext>
            </a:extLst>
          </p:cNvPr>
          <p:cNvSpPr txBox="1"/>
          <p:nvPr/>
        </p:nvSpPr>
        <p:spPr>
          <a:xfrm>
            <a:off x="10051188" y="318527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7" name="yt_shape_11187"/>
          <p:cNvSpPr txBox="1"/>
          <p:nvPr/>
        </p:nvSpPr>
        <p:spPr>
          <a:xfrm>
            <a:off x="540119" y="900000"/>
            <a:ext cx="11111999" cy="57099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的四个外角的度数之比为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，那么这个四边形各内角的度数分别是多少？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解：设四边形的四个外角的度数分别为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从而四个外角分别为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所以这个四边形各内角的度数分别为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一个多边形的每个外角都相等，且比它的内角小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，求它的边数和每个内角的度数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解：设这个多边形的一个内角为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这个多边形的边数为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，每个内角为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724E15-258E-E027-0D88-63AB9F8E896A}"/>
              </a:ext>
            </a:extLst>
          </p:cNvPr>
          <p:cNvSpPr txBox="1"/>
          <p:nvPr/>
        </p:nvSpPr>
        <p:spPr>
          <a:xfrm>
            <a:off x="450108" y="1804170"/>
            <a:ext cx="750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解：设四边形的四个外角的度数分别为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390513-D17F-FF66-D67F-DA40CF93BF01}"/>
              </a:ext>
            </a:extLst>
          </p:cNvPr>
          <p:cNvSpPr txBox="1"/>
          <p:nvPr/>
        </p:nvSpPr>
        <p:spPr>
          <a:xfrm>
            <a:off x="450108" y="2279658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93A338-7FBD-4F33-60EF-13DC00941343}"/>
              </a:ext>
            </a:extLst>
          </p:cNvPr>
          <p:cNvSpPr txBox="1"/>
          <p:nvPr/>
        </p:nvSpPr>
        <p:spPr>
          <a:xfrm>
            <a:off x="450108" y="2755146"/>
            <a:ext cx="592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从而四个外角分别为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CB51DC-86BF-63B8-DB7B-40874FBB16DB}"/>
              </a:ext>
            </a:extLst>
          </p:cNvPr>
          <p:cNvSpPr txBox="1"/>
          <p:nvPr/>
        </p:nvSpPr>
        <p:spPr>
          <a:xfrm>
            <a:off x="450108" y="3230634"/>
            <a:ext cx="8060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所以这个四边形各内角的度数分别为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35354E-B629-3A8E-461E-6AFD584593DE}"/>
              </a:ext>
            </a:extLst>
          </p:cNvPr>
          <p:cNvSpPr txBox="1"/>
          <p:nvPr/>
        </p:nvSpPr>
        <p:spPr>
          <a:xfrm>
            <a:off x="450108" y="4657098"/>
            <a:ext cx="618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解：设这个多边形的一个内角为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8F9AD8-7440-3399-2EF9-7C359698CBB3}"/>
              </a:ext>
            </a:extLst>
          </p:cNvPr>
          <p:cNvSpPr txBox="1"/>
          <p:nvPr/>
        </p:nvSpPr>
        <p:spPr>
          <a:xfrm>
            <a:off x="450108" y="5132586"/>
            <a:ext cx="476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038F71-44D1-20EC-B434-B9DC7944EF35}"/>
              </a:ext>
            </a:extLst>
          </p:cNvPr>
          <p:cNvSpPr txBox="1"/>
          <p:nvPr/>
        </p:nvSpPr>
        <p:spPr>
          <a:xfrm>
            <a:off x="450108" y="5608074"/>
            <a:ext cx="435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0A1731-DF24-EB87-310C-6E83C75AAB1A}"/>
              </a:ext>
            </a:extLst>
          </p:cNvPr>
          <p:cNvSpPr txBox="1"/>
          <p:nvPr/>
        </p:nvSpPr>
        <p:spPr>
          <a:xfrm>
            <a:off x="450108" y="6083562"/>
            <a:ext cx="6017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这个多边形的边数为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，每个内角为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1" name="yt_shape_11191"/>
          <p:cNvSpPr txBox="1"/>
          <p:nvPr/>
        </p:nvSpPr>
        <p:spPr>
          <a:xfrm>
            <a:off x="540000" y="1146334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四边形的不稳定性</a:t>
            </a:r>
          </a:p>
        </p:txBody>
      </p:sp>
      <p:sp>
        <p:nvSpPr>
          <p:cNvPr id="11192" name="yt_shape_11192"/>
          <p:cNvSpPr txBox="1"/>
          <p:nvPr/>
        </p:nvSpPr>
        <p:spPr>
          <a:xfrm>
            <a:off x="540000" y="1645899"/>
            <a:ext cx="96693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四边形不具有稳定性，当四边形的形状改变时，发生变化的是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93" name="yt_table_111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850798"/>
              </p:ext>
            </p:extLst>
          </p:nvPr>
        </p:nvGraphicFramePr>
        <p:xfrm>
          <a:off x="540000" y="2125202"/>
          <a:ext cx="7248843" cy="950976"/>
        </p:xfrm>
        <a:graphic>
          <a:graphicData uri="http://schemas.openxmlformats.org/drawingml/2006/table">
            <a:tbl>
              <a:tblPr/>
              <a:tblGrid>
                <a:gridCol w="4234180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四边形的边长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四边形的周长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四边形内角的大小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四边形的内角和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</a:tbl>
          </a:graphicData>
        </a:graphic>
      </p:graphicFrame>
      <p:sp>
        <p:nvSpPr>
          <p:cNvPr id="11195" name="yt_shape_11195"/>
          <p:cNvSpPr txBox="1"/>
          <p:nvPr/>
        </p:nvSpPr>
        <p:spPr>
          <a:xfrm>
            <a:off x="540119" y="31267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如图，工人师傅做了一个长方形窗框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分别是四条边上的中点，为了使它稳固，需要在窗框上钉一根木条，这根木条不应钉在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99" name="yt_table_1119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310760"/>
              </p:ext>
            </p:extLst>
          </p:nvPr>
        </p:nvGraphicFramePr>
        <p:xfrm>
          <a:off x="540000" y="4086191"/>
          <a:ext cx="7080568" cy="950976"/>
        </p:xfrm>
        <a:graphic>
          <a:graphicData uri="http://schemas.openxmlformats.org/drawingml/2006/table">
            <a:tbl>
              <a:tblPr/>
              <a:tblGrid>
                <a:gridCol w="4234180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2846388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</a:tbl>
          </a:graphicData>
        </a:graphic>
      </p:graphicFrame>
      <p:grpSp>
        <p:nvGrpSpPr>
          <p:cNvPr id="11196" name="yt_shape_11196_skip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07315" y="4086191"/>
            <a:ext cx="1242441" cy="1985913"/>
            <a:chOff x="0" y="0"/>
            <a:chExt cx="1242441" cy="1985913"/>
          </a:xfrm>
        </p:grpSpPr>
        <p:pic>
          <p:nvPicPr>
            <p:cNvPr id="2" name="yt_image_1119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42441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98" name="yt_shape_11198"/>
            <p:cNvSpPr txBox="1"/>
            <p:nvPr/>
          </p:nvSpPr>
          <p:spPr>
            <a:xfrm>
              <a:off x="87939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26747">
            <a:extLst>
              <a:ext uri="{FF2B5EF4-FFF2-40B4-BE49-F238E27FC236}">
                <a16:creationId xmlns:a16="http://schemas.microsoft.com/office/drawing/2014/main" id="{D064FB83-FD22-FCED-21C3-253DA6C9F9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8566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8769C83-24F2-17BF-D145-2E2B63A6C7FC}"/>
              </a:ext>
            </a:extLst>
          </p:cNvPr>
          <p:cNvSpPr txBox="1"/>
          <p:nvPr/>
        </p:nvSpPr>
        <p:spPr>
          <a:xfrm>
            <a:off x="9365389" y="15990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862FA4-610E-1005-BD78-AC65A3EBDE5B}"/>
              </a:ext>
            </a:extLst>
          </p:cNvPr>
          <p:cNvSpPr txBox="1"/>
          <p:nvPr/>
        </p:nvSpPr>
        <p:spPr>
          <a:xfrm>
            <a:off x="9898907" y="35554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1" name="yt_shape_11201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桥梁拉杆、电视塔底座都是三角形结构，这是利用三角形的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稳定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性；而活动挂架是四边形结构，这是利用四边形的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不稳定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536EB9-3F40-E6C3-F640-2345553A67F8}"/>
              </a:ext>
            </a:extLst>
          </p:cNvPr>
          <p:cNvSpPr txBox="1"/>
          <p:nvPr/>
        </p:nvSpPr>
        <p:spPr>
          <a:xfrm>
            <a:off x="8908188" y="11499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稳定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37F639-3FC1-D55D-306F-B5187BFDDC7A}"/>
              </a:ext>
            </a:extLst>
          </p:cNvPr>
          <p:cNvSpPr txBox="1"/>
          <p:nvPr/>
        </p:nvSpPr>
        <p:spPr>
          <a:xfrm>
            <a:off x="5936389" y="162543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不稳定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2" name="yt_shape_11202"/>
          <p:cNvSpPr txBox="1"/>
          <p:nvPr/>
        </p:nvSpPr>
        <p:spPr>
          <a:xfrm>
            <a:off x="695400" y="1196752"/>
            <a:ext cx="974144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对正多边形的定义理解不透，忽略必要条件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若一个多边形的每一个外角都为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，那么这个多边形是正多边形吗？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解：不是，因为正多边形必须是每一个内角相等，每一条边也相等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0E5561-AFA1-6BE3-6115-9A85ED054816}"/>
              </a:ext>
            </a:extLst>
          </p:cNvPr>
          <p:cNvSpPr txBox="1"/>
          <p:nvPr/>
        </p:nvSpPr>
        <p:spPr>
          <a:xfrm>
            <a:off x="605389" y="2100922"/>
            <a:ext cx="909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解：不是，因为正多边形必须是每一个内角相等，每一条边也相等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6" name="yt_shape_11206"/>
          <p:cNvSpPr txBox="1"/>
          <p:nvPr/>
        </p:nvSpPr>
        <p:spPr>
          <a:xfrm>
            <a:off x="539881" y="1158669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05" name="yt_image_11205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8" name="yt_shape_11208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如图所示，小陈从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点出发，前进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米后向右转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，再前进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米后又向右转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，这样一直走下去，他第一次回到出发点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时一共走了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2" name="yt_table_1121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740677"/>
              </p:ext>
            </p:extLst>
          </p:nvPr>
        </p:nvGraphicFramePr>
        <p:xfrm>
          <a:off x="513878" y="4365104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D.240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grpSp>
        <p:nvGrpSpPr>
          <p:cNvPr id="11209" name="yt_shape_11209_skip" title="H_89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872" y="2886877"/>
            <a:ext cx="2557398" cy="1344821"/>
            <a:chOff x="0" y="0"/>
            <a:chExt cx="2232279" cy="1136664"/>
          </a:xfrm>
        </p:grpSpPr>
        <p:pic>
          <p:nvPicPr>
            <p:cNvPr id="2" name="yt_image_11209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32279" cy="740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11" name="yt_shape_11211"/>
            <p:cNvSpPr txBox="1"/>
            <p:nvPr/>
          </p:nvSpPr>
          <p:spPr>
            <a:xfrm>
              <a:off x="506675" y="7766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5A6A39-AFA5-C388-05D9-1E91738F1FCD}"/>
              </a:ext>
            </a:extLst>
          </p:cNvPr>
          <p:cNvSpPr txBox="1"/>
          <p:nvPr/>
        </p:nvSpPr>
        <p:spPr>
          <a:xfrm>
            <a:off x="10241688" y="22735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4" name="yt_shape_11214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如图，七边形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8" name="yt_table_1121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848957"/>
              </p:ext>
            </p:extLst>
          </p:nvPr>
        </p:nvGraphicFramePr>
        <p:xfrm>
          <a:off x="540000" y="2553377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p:grpSp>
        <p:nvGrpSpPr>
          <p:cNvPr id="11215" name="yt_shape_11215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215078"/>
            <a:ext cx="2040494" cy="1849224"/>
            <a:chOff x="0" y="0"/>
            <a:chExt cx="1725930" cy="1564146"/>
          </a:xfrm>
        </p:grpSpPr>
        <p:pic>
          <p:nvPicPr>
            <p:cNvPr id="2" name="yt_image_1121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5930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17" name="yt_shape_11217"/>
            <p:cNvSpPr txBox="1"/>
            <p:nvPr/>
          </p:nvSpPr>
          <p:spPr>
            <a:xfrm>
              <a:off x="253501" y="120414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315A55A-7469-5F56-661B-9C95FC1C62D7}"/>
              </a:ext>
            </a:extLst>
          </p:cNvPr>
          <p:cNvSpPr txBox="1"/>
          <p:nvPr/>
        </p:nvSpPr>
        <p:spPr>
          <a:xfrm>
            <a:off x="7142888" y="16970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1734</Words>
  <Application>Microsoft Office PowerPoint</Application>
  <PresentationFormat>宽屏</PresentationFormat>
  <Paragraphs>144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2023-11-02T04:17:00Z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