
<file path=[Content_Types].xml><?xml version="1.0" encoding="utf-8"?>
<Types xmlns="http://schemas.openxmlformats.org/package/2006/content-types">
  <Default Extension="png" ContentType="image/png"/>
  <Default Extension="bin"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Lst>
  <p:sldIdLst>
    <p:sldId id="363" r:id="rId3"/>
    <p:sldId id="364" r:id="rId4"/>
    <p:sldId id="366" r:id="rId5"/>
    <p:sldId id="370" r:id="rId6"/>
    <p:sldId id="371" r:id="rId7"/>
    <p:sldId id="373" r:id="rId8"/>
    <p:sldId id="378" r:id="rId9"/>
    <p:sldId id="374" r:id="rId10"/>
    <p:sldId id="375" r:id="rId11"/>
    <p:sldId id="380" r:id="rId12"/>
    <p:sldId id="256" r:id="rId13"/>
  </p:sldIdLst>
  <p:sldSz cx="12192000" cy="6858000"/>
  <p:notesSz cx="6858000" cy="9144000"/>
  <p:defaultTextStyle>
    <a:defPPr>
      <a:defRPr lang="zh-CN"/>
    </a:defPPr>
    <a:lvl1pPr algn="l" rtl="0" fontAlgn="auto">
      <a:defRPr kern="1200">
        <a:solidFill>
          <a:schemeClr val="tx1"/>
        </a:solidFill>
        <a:latin typeface="Arial" panose="020B0604020202090204" pitchFamily="34" charset="0"/>
        <a:ea typeface="宋体" panose="02010600030101010101" pitchFamily="2" charset="-122"/>
        <a:cs typeface="+mn-cs"/>
      </a:defRPr>
    </a:lvl1pPr>
    <a:lvl2pPr marL="457200" algn="l" rtl="0" fontAlgn="auto">
      <a:defRPr kern="1200">
        <a:solidFill>
          <a:schemeClr val="tx1"/>
        </a:solidFill>
        <a:latin typeface="Arial" panose="020B0604020202090204" pitchFamily="34" charset="0"/>
        <a:ea typeface="宋体" panose="02010600030101010101" pitchFamily="2" charset="-122"/>
        <a:cs typeface="+mn-cs"/>
      </a:defRPr>
    </a:lvl2pPr>
    <a:lvl3pPr marL="914400" algn="l" rtl="0" fontAlgn="auto">
      <a:defRPr kern="1200">
        <a:solidFill>
          <a:schemeClr val="tx1"/>
        </a:solidFill>
        <a:latin typeface="Arial" panose="020B0604020202090204" pitchFamily="34" charset="0"/>
        <a:ea typeface="宋体" panose="02010600030101010101" pitchFamily="2" charset="-122"/>
        <a:cs typeface="+mn-cs"/>
      </a:defRPr>
    </a:lvl3pPr>
    <a:lvl4pPr marL="1371600" algn="l" rtl="0" fontAlgn="auto">
      <a:defRPr kern="1200">
        <a:solidFill>
          <a:schemeClr val="tx1"/>
        </a:solidFill>
        <a:latin typeface="Arial" panose="020B0604020202090204" pitchFamily="34" charset="0"/>
        <a:ea typeface="宋体" panose="02010600030101010101" pitchFamily="2" charset="-122"/>
        <a:cs typeface="+mn-cs"/>
      </a:defRPr>
    </a:lvl4pPr>
    <a:lvl5pPr marL="1828800" algn="l" rtl="0" fontAlgn="auto">
      <a:defRPr kern="1200">
        <a:solidFill>
          <a:schemeClr val="tx1"/>
        </a:solidFill>
        <a:latin typeface="Arial" panose="020B060402020209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799" userDrawn="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99"/>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p:cViewPr varScale="1">
        <p:scale>
          <a:sx n="47" d="100"/>
          <a:sy n="47" d="100"/>
        </p:scale>
        <p:origin x="60" y="212"/>
      </p:cViewPr>
      <p:guideLst>
        <p:guide orient="horz" pos="799"/>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pic>
        <p:nvPicPr>
          <p:cNvPr id="2" name="Picture 7"/>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288290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pic>
        <p:nvPicPr>
          <p:cNvPr id="3" name="Picture 8"/>
          <p:cNvPicPr preferRelativeResize="0">
            <a:picLocks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359900" y="115888"/>
            <a:ext cx="259238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BB19672-FEF0-C298-E953-B61E544B2C9A}"/>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a:extLst>
              <a:ext uri="{FF2B5EF4-FFF2-40B4-BE49-F238E27FC236}">
                <a16:creationId xmlns:a16="http://schemas.microsoft.com/office/drawing/2014/main" id="{EE092770-6B72-FA4C-C72F-0FC879EC272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a:extLst>
              <a:ext uri="{FF2B5EF4-FFF2-40B4-BE49-F238E27FC236}">
                <a16:creationId xmlns:a16="http://schemas.microsoft.com/office/drawing/2014/main" id="{B50C0B5E-E18D-2768-D388-8D3FD1CA4FB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925C955E-B839-4EF4-097D-377E6BA63A8B}"/>
              </a:ext>
            </a:extLst>
          </p:cNvPr>
          <p:cNvSpPr>
            <a:spLocks noGrp="1"/>
          </p:cNvSpPr>
          <p:nvPr>
            <p:ph type="dt" sz="half" idx="10"/>
          </p:nvPr>
        </p:nvSpPr>
        <p:spPr/>
        <p:txBody>
          <a:bodyPr/>
          <a:lstStyle/>
          <a:p>
            <a:fld id="{D30BF722-C609-EB4F-A671-21A4EBC7AF2D}" type="datetimeFigureOut">
              <a:rPr kumimoji="1" lang="zh-CN" altLang="en-US" smtClean="0"/>
              <a:t>2023/11/2</a:t>
            </a:fld>
            <a:endParaRPr kumimoji="1" lang="zh-CN" altLang="en-US"/>
          </a:p>
        </p:txBody>
      </p:sp>
      <p:sp>
        <p:nvSpPr>
          <p:cNvPr id="6" name="页脚占位符 5">
            <a:extLst>
              <a:ext uri="{FF2B5EF4-FFF2-40B4-BE49-F238E27FC236}">
                <a16:creationId xmlns:a16="http://schemas.microsoft.com/office/drawing/2014/main" id="{94CBB400-EBC6-4275-B575-F7F50A67939B}"/>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B64799F4-2D6B-F4D1-BA33-EA7D478055A6}"/>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5608471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C77C3F-6BC1-BB94-F5AA-B0DCE6929A9E}"/>
              </a:ext>
            </a:extLst>
          </p:cNvPr>
          <p:cNvSpPr>
            <a:spLocks noGrp="1"/>
          </p:cNvSpPr>
          <p:nvPr>
            <p:ph type="title"/>
          </p:nvPr>
        </p:nvSpPr>
        <p:spPr/>
        <p:txBody>
          <a:bodyPr/>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937A958B-1503-1612-B0ED-DF6ED17DBE32}"/>
              </a:ext>
            </a:extLst>
          </p:cNvPr>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D6D2710D-5D5E-375E-2E05-7E157BB6586D}"/>
              </a:ext>
            </a:extLst>
          </p:cNvPr>
          <p:cNvSpPr>
            <a:spLocks noGrp="1"/>
          </p:cNvSpPr>
          <p:nvPr>
            <p:ph type="dt" sz="half" idx="10"/>
          </p:nvPr>
        </p:nvSpPr>
        <p:spPr/>
        <p:txBody>
          <a:bodyPr/>
          <a:lstStyle/>
          <a:p>
            <a:fld id="{D30BF722-C609-EB4F-A671-21A4EBC7AF2D}" type="datetimeFigureOut">
              <a:rPr kumimoji="1" lang="zh-CN" altLang="en-US" smtClean="0"/>
              <a:t>2023/11/2</a:t>
            </a:fld>
            <a:endParaRPr kumimoji="1" lang="zh-CN" altLang="en-US"/>
          </a:p>
        </p:txBody>
      </p:sp>
      <p:sp>
        <p:nvSpPr>
          <p:cNvPr id="5" name="页脚占位符 4">
            <a:extLst>
              <a:ext uri="{FF2B5EF4-FFF2-40B4-BE49-F238E27FC236}">
                <a16:creationId xmlns:a16="http://schemas.microsoft.com/office/drawing/2014/main" id="{2D43D4EC-89CC-57E2-8D80-7DDD2D35885E}"/>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6E452825-5477-5EBB-98F3-E70D1195019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0392337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AA157FC-BDA7-A783-7885-A60C1CD95761}"/>
              </a:ext>
            </a:extLst>
          </p:cNvPr>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33392CC3-BEC8-EF59-B678-CE0EE66FD8EA}"/>
              </a:ext>
            </a:extLst>
          </p:cNvPr>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B9832CD7-E27C-8BBF-7905-4F7FDED1342C}"/>
              </a:ext>
            </a:extLst>
          </p:cNvPr>
          <p:cNvSpPr>
            <a:spLocks noGrp="1"/>
          </p:cNvSpPr>
          <p:nvPr>
            <p:ph type="dt" sz="half" idx="10"/>
          </p:nvPr>
        </p:nvSpPr>
        <p:spPr/>
        <p:txBody>
          <a:bodyPr/>
          <a:lstStyle/>
          <a:p>
            <a:fld id="{D30BF722-C609-EB4F-A671-21A4EBC7AF2D}" type="datetimeFigureOut">
              <a:rPr kumimoji="1" lang="zh-CN" altLang="en-US" smtClean="0"/>
              <a:t>2023/11/2</a:t>
            </a:fld>
            <a:endParaRPr kumimoji="1" lang="zh-CN" altLang="en-US"/>
          </a:p>
        </p:txBody>
      </p:sp>
      <p:sp>
        <p:nvSpPr>
          <p:cNvPr id="5" name="页脚占位符 4">
            <a:extLst>
              <a:ext uri="{FF2B5EF4-FFF2-40B4-BE49-F238E27FC236}">
                <a16:creationId xmlns:a16="http://schemas.microsoft.com/office/drawing/2014/main" id="{70177BE3-ABA7-F4F8-FA6F-84E2C8D4FF8C}"/>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7878E9A9-8989-DCAB-BE6D-F2489445E282}"/>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2548900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603FF1F-9FF6-03D7-FCF4-A21F0635A308}"/>
              </a:ext>
            </a:extLst>
          </p:cNvPr>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a:extLst>
              <a:ext uri="{FF2B5EF4-FFF2-40B4-BE49-F238E27FC236}">
                <a16:creationId xmlns:a16="http://schemas.microsoft.com/office/drawing/2014/main" id="{90ECD4BC-6EE7-72FC-0F1E-44CF6F47177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a:extLst>
              <a:ext uri="{FF2B5EF4-FFF2-40B4-BE49-F238E27FC236}">
                <a16:creationId xmlns:a16="http://schemas.microsoft.com/office/drawing/2014/main" id="{9A9F8E3D-C3E6-CA08-2117-CD8D7CFCFEB0}"/>
              </a:ext>
            </a:extLst>
          </p:cNvPr>
          <p:cNvSpPr>
            <a:spLocks noGrp="1"/>
          </p:cNvSpPr>
          <p:nvPr>
            <p:ph type="dt" sz="half" idx="10"/>
          </p:nvPr>
        </p:nvSpPr>
        <p:spPr/>
        <p:txBody>
          <a:bodyPr/>
          <a:lstStyle/>
          <a:p>
            <a:fld id="{D30BF722-C609-EB4F-A671-21A4EBC7AF2D}" type="datetimeFigureOut">
              <a:rPr kumimoji="1" lang="zh-CN" altLang="en-US" smtClean="0"/>
              <a:t>2023/11/2</a:t>
            </a:fld>
            <a:endParaRPr kumimoji="1" lang="zh-CN" altLang="en-US"/>
          </a:p>
        </p:txBody>
      </p:sp>
      <p:sp>
        <p:nvSpPr>
          <p:cNvPr id="5" name="页脚占位符 4">
            <a:extLst>
              <a:ext uri="{FF2B5EF4-FFF2-40B4-BE49-F238E27FC236}">
                <a16:creationId xmlns:a16="http://schemas.microsoft.com/office/drawing/2014/main" id="{09E71F8C-7030-986C-679B-9AAF0D1AF88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48DE87A5-16C3-9B20-2046-9E8A5779A203}"/>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494084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9BA2570-86D6-1BED-94E6-D71EACEDB2D3}"/>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247FD783-B03A-5B2D-AEC3-0F0FF09FF91A}"/>
              </a:ext>
            </a:extLst>
          </p:cNvPr>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B22DC54-1C86-D84F-08A8-A58246455774}"/>
              </a:ext>
            </a:extLst>
          </p:cNvPr>
          <p:cNvSpPr>
            <a:spLocks noGrp="1"/>
          </p:cNvSpPr>
          <p:nvPr>
            <p:ph type="dt" sz="half" idx="10"/>
          </p:nvPr>
        </p:nvSpPr>
        <p:spPr/>
        <p:txBody>
          <a:bodyPr/>
          <a:lstStyle/>
          <a:p>
            <a:fld id="{D30BF722-C609-EB4F-A671-21A4EBC7AF2D}" type="datetimeFigureOut">
              <a:rPr kumimoji="1" lang="zh-CN" altLang="en-US" smtClean="0"/>
              <a:t>2023/11/2</a:t>
            </a:fld>
            <a:endParaRPr kumimoji="1" lang="zh-CN" altLang="en-US"/>
          </a:p>
        </p:txBody>
      </p:sp>
      <p:sp>
        <p:nvSpPr>
          <p:cNvPr id="5" name="页脚占位符 4">
            <a:extLst>
              <a:ext uri="{FF2B5EF4-FFF2-40B4-BE49-F238E27FC236}">
                <a16:creationId xmlns:a16="http://schemas.microsoft.com/office/drawing/2014/main" id="{97D7B5EB-0841-8865-BA8E-00EF5421CE18}"/>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DCB5288B-C26C-2A66-9A32-9BDB092D56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0221830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E2F58D7-8585-E9DF-AD50-E304D9317B6C}"/>
              </a:ext>
            </a:extLst>
          </p:cNvPr>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a:extLst>
              <a:ext uri="{FF2B5EF4-FFF2-40B4-BE49-F238E27FC236}">
                <a16:creationId xmlns:a16="http://schemas.microsoft.com/office/drawing/2014/main" id="{70DA691E-2B4E-C67A-0752-ECDA80091D6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a:extLst>
              <a:ext uri="{FF2B5EF4-FFF2-40B4-BE49-F238E27FC236}">
                <a16:creationId xmlns:a16="http://schemas.microsoft.com/office/drawing/2014/main" id="{E800FA3F-77DD-F0EF-D5DB-0A7F9B923875}"/>
              </a:ext>
            </a:extLst>
          </p:cNvPr>
          <p:cNvSpPr>
            <a:spLocks noGrp="1"/>
          </p:cNvSpPr>
          <p:nvPr>
            <p:ph type="dt" sz="half" idx="10"/>
          </p:nvPr>
        </p:nvSpPr>
        <p:spPr/>
        <p:txBody>
          <a:bodyPr/>
          <a:lstStyle/>
          <a:p>
            <a:fld id="{D30BF722-C609-EB4F-A671-21A4EBC7AF2D}" type="datetimeFigureOut">
              <a:rPr kumimoji="1" lang="zh-CN" altLang="en-US" smtClean="0"/>
              <a:t>2023/11/2</a:t>
            </a:fld>
            <a:endParaRPr kumimoji="1" lang="zh-CN" altLang="en-US"/>
          </a:p>
        </p:txBody>
      </p:sp>
      <p:sp>
        <p:nvSpPr>
          <p:cNvPr id="5" name="页脚占位符 4">
            <a:extLst>
              <a:ext uri="{FF2B5EF4-FFF2-40B4-BE49-F238E27FC236}">
                <a16:creationId xmlns:a16="http://schemas.microsoft.com/office/drawing/2014/main" id="{C3A0274F-A2E9-6008-2D55-6AAD82CC161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97B24612-9003-C0E7-DC73-41F9CEB0F38F}"/>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1651488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66A74B7-1629-1B5B-9A8F-1761653341A5}"/>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CBD49D25-1EAD-0F4E-856A-04F7C90F8DE2}"/>
              </a:ext>
            </a:extLst>
          </p:cNvPr>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a:extLst>
              <a:ext uri="{FF2B5EF4-FFF2-40B4-BE49-F238E27FC236}">
                <a16:creationId xmlns:a16="http://schemas.microsoft.com/office/drawing/2014/main" id="{E6023A6D-CE35-5895-200A-B77932E50790}"/>
              </a:ext>
            </a:extLst>
          </p:cNvPr>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a:extLst>
              <a:ext uri="{FF2B5EF4-FFF2-40B4-BE49-F238E27FC236}">
                <a16:creationId xmlns:a16="http://schemas.microsoft.com/office/drawing/2014/main" id="{496CE987-9B2C-5E5E-E846-07AA32DA783E}"/>
              </a:ext>
            </a:extLst>
          </p:cNvPr>
          <p:cNvSpPr>
            <a:spLocks noGrp="1"/>
          </p:cNvSpPr>
          <p:nvPr>
            <p:ph type="dt" sz="half" idx="10"/>
          </p:nvPr>
        </p:nvSpPr>
        <p:spPr/>
        <p:txBody>
          <a:bodyPr/>
          <a:lstStyle/>
          <a:p>
            <a:fld id="{D30BF722-C609-EB4F-A671-21A4EBC7AF2D}" type="datetimeFigureOut">
              <a:rPr kumimoji="1" lang="zh-CN" altLang="en-US" smtClean="0"/>
              <a:t>2023/11/2</a:t>
            </a:fld>
            <a:endParaRPr kumimoji="1" lang="zh-CN" altLang="en-US"/>
          </a:p>
        </p:txBody>
      </p:sp>
      <p:sp>
        <p:nvSpPr>
          <p:cNvPr id="6" name="页脚占位符 5">
            <a:extLst>
              <a:ext uri="{FF2B5EF4-FFF2-40B4-BE49-F238E27FC236}">
                <a16:creationId xmlns:a16="http://schemas.microsoft.com/office/drawing/2014/main" id="{E7030D5B-018D-02C6-8D55-00CA94C5B258}"/>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9EF1026F-4932-1F0B-09F6-443236CCBB4E}"/>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4503988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0951ED-0C1C-AD95-F7FB-30B737CA7DF0}"/>
              </a:ext>
            </a:extLst>
          </p:cNvPr>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B0258FAA-71F8-6972-C976-4CDED017F18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a:extLst>
              <a:ext uri="{FF2B5EF4-FFF2-40B4-BE49-F238E27FC236}">
                <a16:creationId xmlns:a16="http://schemas.microsoft.com/office/drawing/2014/main" id="{2C295A1C-BEFB-FA12-4ADD-2C5B62BF0B97}"/>
              </a:ext>
            </a:extLst>
          </p:cNvPr>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a:extLst>
              <a:ext uri="{FF2B5EF4-FFF2-40B4-BE49-F238E27FC236}">
                <a16:creationId xmlns:a16="http://schemas.microsoft.com/office/drawing/2014/main" id="{04C924C9-CD87-9DD6-D0F9-D5F4C21B27D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a:extLst>
              <a:ext uri="{FF2B5EF4-FFF2-40B4-BE49-F238E27FC236}">
                <a16:creationId xmlns:a16="http://schemas.microsoft.com/office/drawing/2014/main" id="{3A07E527-0A97-A51C-F2A8-1C025EA8BA04}"/>
              </a:ext>
            </a:extLst>
          </p:cNvPr>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a:extLst>
              <a:ext uri="{FF2B5EF4-FFF2-40B4-BE49-F238E27FC236}">
                <a16:creationId xmlns:a16="http://schemas.microsoft.com/office/drawing/2014/main" id="{CD8FB3E0-1E30-4062-F193-3F35C609EBCB}"/>
              </a:ext>
            </a:extLst>
          </p:cNvPr>
          <p:cNvSpPr>
            <a:spLocks noGrp="1"/>
          </p:cNvSpPr>
          <p:nvPr>
            <p:ph type="dt" sz="half" idx="10"/>
          </p:nvPr>
        </p:nvSpPr>
        <p:spPr/>
        <p:txBody>
          <a:bodyPr/>
          <a:lstStyle/>
          <a:p>
            <a:fld id="{D30BF722-C609-EB4F-A671-21A4EBC7AF2D}" type="datetimeFigureOut">
              <a:rPr kumimoji="1" lang="zh-CN" altLang="en-US" smtClean="0"/>
              <a:t>2023/11/2</a:t>
            </a:fld>
            <a:endParaRPr kumimoji="1" lang="zh-CN" altLang="en-US"/>
          </a:p>
        </p:txBody>
      </p:sp>
      <p:sp>
        <p:nvSpPr>
          <p:cNvPr id="8" name="页脚占位符 7">
            <a:extLst>
              <a:ext uri="{FF2B5EF4-FFF2-40B4-BE49-F238E27FC236}">
                <a16:creationId xmlns:a16="http://schemas.microsoft.com/office/drawing/2014/main" id="{B37F9173-CCE9-680D-A803-98857F6738B2}"/>
              </a:ext>
            </a:extLst>
          </p:cNvPr>
          <p:cNvSpPr>
            <a:spLocks noGrp="1"/>
          </p:cNvSpPr>
          <p:nvPr>
            <p:ph type="ftr" sz="quarter" idx="11"/>
          </p:nvPr>
        </p:nvSpPr>
        <p:spPr/>
        <p:txBody>
          <a:bodyPr/>
          <a:lstStyle/>
          <a:p>
            <a:endParaRPr kumimoji="1" lang="zh-CN" altLang="en-US"/>
          </a:p>
        </p:txBody>
      </p:sp>
      <p:sp>
        <p:nvSpPr>
          <p:cNvPr id="9" name="灯片编号占位符 8">
            <a:extLst>
              <a:ext uri="{FF2B5EF4-FFF2-40B4-BE49-F238E27FC236}">
                <a16:creationId xmlns:a16="http://schemas.microsoft.com/office/drawing/2014/main" id="{0449FFF8-207A-5A9D-5910-C26B5823F737}"/>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819810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350543-C389-C3C3-277D-A2E8DA067B2F}"/>
              </a:ext>
            </a:extLst>
          </p:cNvPr>
          <p:cNvSpPr>
            <a:spLocks noGrp="1"/>
          </p:cNvSpPr>
          <p:nvPr>
            <p:ph type="title"/>
          </p:nvPr>
        </p:nvSpPr>
        <p:spPr/>
        <p:txBody>
          <a:bodyPr/>
          <a:lstStyle/>
          <a:p>
            <a:r>
              <a:rPr kumimoji="1" lang="zh-CN" altLang="en-US"/>
              <a:t>单击此处编辑母版标题样式</a:t>
            </a:r>
          </a:p>
        </p:txBody>
      </p:sp>
      <p:sp>
        <p:nvSpPr>
          <p:cNvPr id="3" name="日期占位符 2">
            <a:extLst>
              <a:ext uri="{FF2B5EF4-FFF2-40B4-BE49-F238E27FC236}">
                <a16:creationId xmlns:a16="http://schemas.microsoft.com/office/drawing/2014/main" id="{A1B6F762-1501-DA4C-4023-F232A7C2FA9A}"/>
              </a:ext>
            </a:extLst>
          </p:cNvPr>
          <p:cNvSpPr>
            <a:spLocks noGrp="1"/>
          </p:cNvSpPr>
          <p:nvPr>
            <p:ph type="dt" sz="half" idx="10"/>
          </p:nvPr>
        </p:nvSpPr>
        <p:spPr/>
        <p:txBody>
          <a:bodyPr/>
          <a:lstStyle/>
          <a:p>
            <a:fld id="{D30BF722-C609-EB4F-A671-21A4EBC7AF2D}" type="datetimeFigureOut">
              <a:rPr kumimoji="1" lang="zh-CN" altLang="en-US" smtClean="0"/>
              <a:t>2023/11/2</a:t>
            </a:fld>
            <a:endParaRPr kumimoji="1" lang="zh-CN" altLang="en-US"/>
          </a:p>
        </p:txBody>
      </p:sp>
      <p:sp>
        <p:nvSpPr>
          <p:cNvPr id="4" name="页脚占位符 3">
            <a:extLst>
              <a:ext uri="{FF2B5EF4-FFF2-40B4-BE49-F238E27FC236}">
                <a16:creationId xmlns:a16="http://schemas.microsoft.com/office/drawing/2014/main" id="{7DB13CBF-C1DD-D747-8BE1-69FB5C57DAC0}"/>
              </a:ext>
            </a:extLst>
          </p:cNvPr>
          <p:cNvSpPr>
            <a:spLocks noGrp="1"/>
          </p:cNvSpPr>
          <p:nvPr>
            <p:ph type="ftr" sz="quarter" idx="11"/>
          </p:nvPr>
        </p:nvSpPr>
        <p:spPr/>
        <p:txBody>
          <a:bodyPr/>
          <a:lstStyle/>
          <a:p>
            <a:endParaRPr kumimoji="1" lang="zh-CN" altLang="en-US"/>
          </a:p>
        </p:txBody>
      </p:sp>
      <p:sp>
        <p:nvSpPr>
          <p:cNvPr id="5" name="灯片编号占位符 4">
            <a:extLst>
              <a:ext uri="{FF2B5EF4-FFF2-40B4-BE49-F238E27FC236}">
                <a16:creationId xmlns:a16="http://schemas.microsoft.com/office/drawing/2014/main" id="{9DEF5824-C4F3-236D-EEFF-2078A39391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9468006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4A65F81-0E7A-17BC-7275-DA33239BCDE5}"/>
              </a:ext>
            </a:extLst>
          </p:cNvPr>
          <p:cNvSpPr>
            <a:spLocks noGrp="1"/>
          </p:cNvSpPr>
          <p:nvPr>
            <p:ph type="dt" sz="half" idx="10"/>
          </p:nvPr>
        </p:nvSpPr>
        <p:spPr/>
        <p:txBody>
          <a:bodyPr/>
          <a:lstStyle/>
          <a:p>
            <a:fld id="{D30BF722-C609-EB4F-A671-21A4EBC7AF2D}" type="datetimeFigureOut">
              <a:rPr kumimoji="1" lang="zh-CN" altLang="en-US" smtClean="0"/>
              <a:t>2023/11/2</a:t>
            </a:fld>
            <a:endParaRPr kumimoji="1" lang="zh-CN" altLang="en-US"/>
          </a:p>
        </p:txBody>
      </p:sp>
      <p:sp>
        <p:nvSpPr>
          <p:cNvPr id="3" name="页脚占位符 2">
            <a:extLst>
              <a:ext uri="{FF2B5EF4-FFF2-40B4-BE49-F238E27FC236}">
                <a16:creationId xmlns:a16="http://schemas.microsoft.com/office/drawing/2014/main" id="{A92D1162-7748-C157-0744-DE884335522B}"/>
              </a:ext>
            </a:extLst>
          </p:cNvPr>
          <p:cNvSpPr>
            <a:spLocks noGrp="1"/>
          </p:cNvSpPr>
          <p:nvPr>
            <p:ph type="ftr" sz="quarter" idx="11"/>
          </p:nvPr>
        </p:nvSpPr>
        <p:spPr/>
        <p:txBody>
          <a:bodyPr/>
          <a:lstStyle/>
          <a:p>
            <a:endParaRPr kumimoji="1" lang="zh-CN" altLang="en-US"/>
          </a:p>
        </p:txBody>
      </p:sp>
      <p:sp>
        <p:nvSpPr>
          <p:cNvPr id="4" name="灯片编号占位符 3">
            <a:extLst>
              <a:ext uri="{FF2B5EF4-FFF2-40B4-BE49-F238E27FC236}">
                <a16:creationId xmlns:a16="http://schemas.microsoft.com/office/drawing/2014/main" id="{D4342FD8-2CC6-05CA-E3BF-2F2EB2E7F8C5}"/>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9241599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DC3BE8-9935-E0F1-E703-813812C175E0}"/>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a:extLst>
              <a:ext uri="{FF2B5EF4-FFF2-40B4-BE49-F238E27FC236}">
                <a16:creationId xmlns:a16="http://schemas.microsoft.com/office/drawing/2014/main" id="{12C83E57-5C2B-3947-DB36-15BB327BA52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a:extLst>
              <a:ext uri="{FF2B5EF4-FFF2-40B4-BE49-F238E27FC236}">
                <a16:creationId xmlns:a16="http://schemas.microsoft.com/office/drawing/2014/main" id="{6F73CC9A-4501-E78E-4346-07A45A5162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68635DF2-62BF-4A4A-59BF-A2288932E187}"/>
              </a:ext>
            </a:extLst>
          </p:cNvPr>
          <p:cNvSpPr>
            <a:spLocks noGrp="1"/>
          </p:cNvSpPr>
          <p:nvPr>
            <p:ph type="dt" sz="half" idx="10"/>
          </p:nvPr>
        </p:nvSpPr>
        <p:spPr/>
        <p:txBody>
          <a:bodyPr/>
          <a:lstStyle/>
          <a:p>
            <a:fld id="{D30BF722-C609-EB4F-A671-21A4EBC7AF2D}" type="datetimeFigureOut">
              <a:rPr kumimoji="1" lang="zh-CN" altLang="en-US" smtClean="0"/>
              <a:t>2023/11/2</a:t>
            </a:fld>
            <a:endParaRPr kumimoji="1" lang="zh-CN" altLang="en-US"/>
          </a:p>
        </p:txBody>
      </p:sp>
      <p:sp>
        <p:nvSpPr>
          <p:cNvPr id="6" name="页脚占位符 5">
            <a:extLst>
              <a:ext uri="{FF2B5EF4-FFF2-40B4-BE49-F238E27FC236}">
                <a16:creationId xmlns:a16="http://schemas.microsoft.com/office/drawing/2014/main" id="{5AF4CAE6-3975-9B8E-1709-3F5A5FF8F1B7}"/>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70DBD2D5-5FDB-1C7C-A07C-20ED7FEC7349}"/>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42788307"/>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9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9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9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FA2F68C3-41E6-E783-85F5-1F543D63443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AB77D87C-4627-9B35-2948-0B6210CA975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A8CBD0E-6904-E5F1-5172-B195B318A12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0BF722-C609-EB4F-A671-21A4EBC7AF2D}" type="datetimeFigureOut">
              <a:rPr kumimoji="1" lang="zh-CN" altLang="en-US" smtClean="0"/>
              <a:t>2023/11/2</a:t>
            </a:fld>
            <a:endParaRPr kumimoji="1" lang="zh-CN" altLang="en-US"/>
          </a:p>
        </p:txBody>
      </p:sp>
      <p:sp>
        <p:nvSpPr>
          <p:cNvPr id="5" name="页脚占位符 4">
            <a:extLst>
              <a:ext uri="{FF2B5EF4-FFF2-40B4-BE49-F238E27FC236}">
                <a16:creationId xmlns:a16="http://schemas.microsoft.com/office/drawing/2014/main" id="{3936B3E9-3B7E-2FD9-7D86-43BEA377976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a:extLst>
              <a:ext uri="{FF2B5EF4-FFF2-40B4-BE49-F238E27FC236}">
                <a16:creationId xmlns:a16="http://schemas.microsoft.com/office/drawing/2014/main" id="{78AED55A-20C5-7237-C93B-034A66CC58F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3012419673"/>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bin"/><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10.bin"/><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3.bin"/><Relationship Id="rId2" Type="http://schemas.openxmlformats.org/officeDocument/2006/relationships/image" Target="../media/image12.png"/><Relationship Id="rId1" Type="http://schemas.openxmlformats.org/officeDocument/2006/relationships/slideLayout" Target="../slideLayouts/slideLayout1.xml"/><Relationship Id="rId4" Type="http://schemas.openxmlformats.org/officeDocument/2006/relationships/image" Target="../media/image14.bin"/></Relationships>
</file>

<file path=ppt/slides/slide1.xml><?xml version="1.0" encoding="utf-8"?>
<p:sld xmlns:a="http://schemas.openxmlformats.org/drawingml/2006/main" xmlns:r="http://schemas.openxmlformats.org/officeDocument/2006/relationships" xmlns:p="http://schemas.openxmlformats.org/presentationml/2006/main">
  <p:cSld name="YTSlide_1_1_1.5_2.5_1.5_1.5_数学_0_0">
    <p:spTree>
      <p:nvGrpSpPr>
        <p:cNvPr id="1" name="YT"/>
        <p:cNvGrpSpPr/>
        <p:nvPr/>
      </p:nvGrpSpPr>
      <p:grpSpPr>
        <a:xfrm>
          <a:off x="0" y="0"/>
          <a:ext cx="0" cy="0"/>
          <a:chOff x="0" y="0"/>
          <a:chExt cx="0" cy="0"/>
        </a:xfrm>
      </p:grpSpPr>
      <p:sp>
        <p:nvSpPr>
          <p:cNvPr id="14495" name="yt_shape_14495"/>
          <p:cNvSpPr txBox="1"/>
          <p:nvPr/>
        </p:nvSpPr>
        <p:spPr>
          <a:xfrm>
            <a:off x="539881" y="1254612"/>
            <a:ext cx="4128631" cy="585353"/>
          </a:xfrm>
          <a:prstGeom prst="rect">
            <a:avLst/>
          </a:prstGeom>
        </p:spPr>
        <p:txBody>
          <a:bodyPr vert="horz" wrap="none" lIns="0" tIns="0" rIns="0" bIns="0" rtlCol="0">
            <a:spAutoFit/>
          </a:bodyPr>
          <a:lstStyle/>
          <a:p>
            <a:pPr algn="l" eaLnBrk="1" latinLnBrk="0" hangingPunct="0">
              <a:lnSpc>
                <a:spcPct val="129999"/>
              </a:lnSpc>
            </a:pPr>
            <a:r>
              <a:rPr lang="en-US" altLang="zh-CN" sz="3250" b="0" i="0" u="none" spc="-3250">
                <a:solidFill>
                  <a:srgbClr val="1EE3CF"/>
                </a:solidFill>
                <a:effectLst/>
                <a:latin typeface="Times New Roman" pitchFamily="32"/>
                <a:ea typeface="宋体" pitchFamily="32"/>
              </a:rPr>
              <a:t> </a:t>
            </a:r>
            <a:r>
              <a:rPr lang="en-US" altLang="zh-CN" sz="3250" b="0" i="0" u="none" spc="31382">
                <a:solidFill>
                  <a:srgbClr val="1EE3CF"/>
                </a:solidFill>
                <a:effectLst/>
                <a:latin typeface="Times New Roman" pitchFamily="32"/>
                <a:ea typeface="宋体" pitchFamily="32"/>
              </a:rPr>
              <a:t> </a:t>
            </a:r>
          </a:p>
        </p:txBody>
      </p:sp>
      <p:pic>
        <p:nvPicPr>
          <p:cNvPr id="14494" name="yt_image_14494" title="H_50.94">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539881" y="1254612"/>
            <a:ext cx="4086225" cy="646938"/>
          </a:xfrm>
          <a:prstGeom prst="rect">
            <a:avLst/>
          </a:prstGeom>
          <a:noFill/>
          <a:extLst>
            <a:ext uri="{909E8E84-426E-40DD-AFC4-6F175D3DCCD1}">
              <a14:hiddenFill xmlns:a14="http://schemas.microsoft.com/office/drawing/2010/main">
                <a:solidFill>
                  <a:srgbClr val="FFFFFF"/>
                </a:solidFill>
              </a14:hiddenFill>
            </a:ext>
          </a:extLst>
        </p:spPr>
      </p:pic>
      <p:sp>
        <p:nvSpPr>
          <p:cNvPr id="14497" name="yt_shape_14497"/>
          <p:cNvSpPr txBox="1"/>
          <p:nvPr/>
        </p:nvSpPr>
        <p:spPr>
          <a:xfrm>
            <a:off x="540000" y="1952195"/>
            <a:ext cx="11111999" cy="1388778"/>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000000"/>
                </a:solidFill>
                <a:effectLst/>
                <a:latin typeface="Times New Roman" pitchFamily="24"/>
                <a:ea typeface="宋体" pitchFamily="24"/>
              </a:rPr>
              <a:t>　　如果一个变量近似地随着另一个变量均匀变化，那么可以近似地建立</a:t>
            </a:r>
            <a:r>
              <a:rPr lang="zh-CN" altLang="zh-CN" sz="100" b="0" i="0" spc="-100">
                <a:solidFill>
                  <a:srgbClr val="FF0000"/>
                </a:solidFill>
                <a:effectLst/>
                <a:latin typeface="Times New Roman" pitchFamily="24"/>
                <a:ea typeface="宋体" pitchFamily="24"/>
              </a:rPr>
              <a:t> </a:t>
            </a:r>
            <a:r>
              <a:rPr lang="zh-CN" altLang="zh-CN" sz="2400" b="0" i="0" u="sng">
                <a:solidFill>
                  <a:srgbClr val="FF0000"/>
                </a:solidFill>
                <a:effectLst/>
                <a:uFill>
                  <a:solidFill>
                    <a:srgbClr val="000000"/>
                  </a:solidFill>
                </a:uFill>
                <a:latin typeface="Times New Roman" pitchFamily="24"/>
                <a:ea typeface="宋体" pitchFamily="24"/>
              </a:rPr>
              <a:t>　</a:t>
            </a:r>
            <a:r>
              <a:rPr lang="zh-CN" altLang="zh-CN" sz="2400" b="0" i="0" u="sng">
                <a:solidFill>
                  <a:srgbClr val="FF0000">
                    <a:alpha val="0"/>
                  </a:srgbClr>
                </a:solidFill>
                <a:effectLst/>
                <a:uFill>
                  <a:solidFill>
                    <a:srgbClr val="000000"/>
                  </a:solidFill>
                </a:uFill>
                <a:latin typeface="Times New Roman" pitchFamily="24"/>
                <a:ea typeface="楷体" pitchFamily="24"/>
              </a:rPr>
              <a:t>一次函数</a:t>
            </a:r>
            <a:r>
              <a:rPr lang="zh-CN" altLang="zh-CN" sz="2400" b="0" i="0" u="sng">
                <a:solidFill>
                  <a:srgbClr val="FF0000">
                    <a:alpha val="0"/>
                  </a:srgbClr>
                </a:solidFill>
                <a:effectLst/>
                <a:uFill>
                  <a:solidFill>
                    <a:srgbClr val="000000"/>
                  </a:solidFill>
                </a:uFill>
                <a:latin typeface="Times New Roman" pitchFamily="24"/>
                <a:ea typeface="宋体" pitchFamily="24"/>
              </a:rPr>
              <a:t>　</a:t>
            </a:r>
            <a:r>
              <a:rPr lang="zh-CN" altLang="zh-CN" sz="100" b="0" i="0" spc="-100">
                <a:noFill/>
                <a:effectLst/>
                <a:latin typeface="Times New Roman" pitchFamily="24"/>
                <a:ea typeface="宋体" pitchFamily="24"/>
              </a:rPr>
              <a:t>⁠</a:t>
            </a:r>
            <a:r>
              <a:rPr lang="zh-CN" altLang="zh-CN" sz="2400" b="0" i="0" u="none">
                <a:solidFill>
                  <a:srgbClr val="000000"/>
                </a:solidFill>
                <a:effectLst/>
                <a:latin typeface="Times New Roman" pitchFamily="24"/>
                <a:ea typeface="宋体" pitchFamily="24"/>
              </a:rPr>
              <a:t>模型，利用待定系数法求出一次函数的表达式，在已知数据的邻近做预测，远离已知数据做预测是</a:t>
            </a:r>
            <a:r>
              <a:rPr lang="zh-CN" altLang="zh-CN" sz="100" b="0" i="0" spc="-100">
                <a:solidFill>
                  <a:srgbClr val="FF0000"/>
                </a:solidFill>
                <a:effectLst/>
                <a:latin typeface="Times New Roman" pitchFamily="24"/>
                <a:ea typeface="宋体" pitchFamily="24"/>
              </a:rPr>
              <a:t> </a:t>
            </a:r>
            <a:r>
              <a:rPr lang="zh-CN" altLang="zh-CN" sz="2400" b="0" i="0" u="sng">
                <a:solidFill>
                  <a:srgbClr val="FF0000"/>
                </a:solidFill>
                <a:effectLst/>
                <a:uFill>
                  <a:solidFill>
                    <a:srgbClr val="000000"/>
                  </a:solidFill>
                </a:uFill>
                <a:latin typeface="Times New Roman" pitchFamily="24"/>
                <a:ea typeface="宋体" pitchFamily="24"/>
              </a:rPr>
              <a:t>　</a:t>
            </a:r>
            <a:r>
              <a:rPr lang="zh-CN" altLang="zh-CN" sz="2400" b="0" i="0" u="sng">
                <a:solidFill>
                  <a:srgbClr val="FF0000">
                    <a:alpha val="0"/>
                  </a:srgbClr>
                </a:solidFill>
                <a:effectLst/>
                <a:uFill>
                  <a:solidFill>
                    <a:srgbClr val="000000"/>
                  </a:solidFill>
                </a:uFill>
                <a:latin typeface="Times New Roman" pitchFamily="24"/>
                <a:ea typeface="楷体" pitchFamily="24"/>
              </a:rPr>
              <a:t>不可靠的</a:t>
            </a:r>
            <a:r>
              <a:rPr lang="zh-CN" altLang="zh-CN" sz="2400" b="0" i="0" u="sng">
                <a:solidFill>
                  <a:srgbClr val="FF0000">
                    <a:alpha val="0"/>
                  </a:srgbClr>
                </a:solidFill>
                <a:effectLst/>
                <a:uFill>
                  <a:solidFill>
                    <a:srgbClr val="000000"/>
                  </a:solidFill>
                </a:uFill>
                <a:latin typeface="Times New Roman" pitchFamily="24"/>
                <a:ea typeface="宋体" pitchFamily="24"/>
              </a:rPr>
              <a:t>　</a:t>
            </a:r>
            <a:r>
              <a:rPr lang="zh-CN" altLang="zh-CN" sz="100" b="0" i="0" spc="-100">
                <a:no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a:t>
            </a:r>
          </a:p>
        </p:txBody>
      </p:sp>
      <p:sp>
        <p:nvSpPr>
          <p:cNvPr id="2" name="文本框 1">
            <a:extLst>
              <a:ext uri="{FF2B5EF4-FFF2-40B4-BE49-F238E27FC236}">
                <a16:creationId xmlns:a16="http://schemas.microsoft.com/office/drawing/2014/main" id="{653F2BBB-72DC-B48A-F465-0EF3837C21E4}"/>
              </a:ext>
            </a:extLst>
          </p:cNvPr>
          <p:cNvSpPr txBox="1"/>
          <p:nvPr/>
        </p:nvSpPr>
        <p:spPr>
          <a:xfrm>
            <a:off x="10508388" y="1905389"/>
            <a:ext cx="109448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楷体" pitchFamily="24"/>
                <a:cs typeface="+mn-cs"/>
              </a:rPr>
              <a:t>一次函</a:t>
            </a:r>
            <a:endParaRPr lang="zh-CN" altLang="en-US">
              <a:solidFill>
                <a:srgbClr val="FF0000"/>
              </a:solidFill>
            </a:endParaRPr>
          </a:p>
        </p:txBody>
      </p:sp>
      <p:sp>
        <p:nvSpPr>
          <p:cNvPr id="3" name="文本框 2">
            <a:extLst>
              <a:ext uri="{FF2B5EF4-FFF2-40B4-BE49-F238E27FC236}">
                <a16:creationId xmlns:a16="http://schemas.microsoft.com/office/drawing/2014/main" id="{3A603401-9495-4483-1345-70C4C9B4E2E3}"/>
              </a:ext>
            </a:extLst>
          </p:cNvPr>
          <p:cNvSpPr txBox="1"/>
          <p:nvPr/>
        </p:nvSpPr>
        <p:spPr>
          <a:xfrm>
            <a:off x="449989" y="2380877"/>
            <a:ext cx="7896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楷体" pitchFamily="24"/>
                <a:cs typeface="+mn-cs"/>
              </a:rPr>
              <a:t>数</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4" name="文本框 3">
            <a:extLst>
              <a:ext uri="{FF2B5EF4-FFF2-40B4-BE49-F238E27FC236}">
                <a16:creationId xmlns:a16="http://schemas.microsoft.com/office/drawing/2014/main" id="{13C505E4-5492-74FD-7E48-9FD4C58FF538}"/>
              </a:ext>
            </a:extLst>
          </p:cNvPr>
          <p:cNvSpPr txBox="1"/>
          <p:nvPr/>
        </p:nvSpPr>
        <p:spPr>
          <a:xfrm>
            <a:off x="3497989" y="2856365"/>
            <a:ext cx="17040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楷体" pitchFamily="24"/>
                <a:cs typeface="+mn-cs"/>
              </a:rPr>
              <a:t>不可靠的</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blinds(horizontal)">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blinds(horizontal)">
                                      <p:cBhvr>
                                        <p:cTn id="15"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558" name="yt_shape_14558"/>
          <p:cNvSpPr txBox="1"/>
          <p:nvPr/>
        </p:nvSpPr>
        <p:spPr>
          <a:xfrm>
            <a:off x="540000" y="1196752"/>
            <a:ext cx="11111999" cy="1440394"/>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dirty="0" smtClean="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2</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观察</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1</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中所画出的图象，猜想</a:t>
            </a:r>
            <a:r>
              <a:rPr lang="en-US" altLang="zh-CN" sz="2400" b="0" i="1" u="none" dirty="0">
                <a:solidFill>
                  <a:srgbClr val="000000"/>
                </a:solidFill>
                <a:effectLst/>
                <a:latin typeface="Times New Roman" pitchFamily="24"/>
                <a:ea typeface="Times New Roman" pitchFamily="24"/>
              </a:rPr>
              <a:t>y</a:t>
            </a:r>
            <a:r>
              <a:rPr lang="zh-CN" altLang="zh-CN" sz="2400" b="0" i="0" u="none" dirty="0">
                <a:solidFill>
                  <a:srgbClr val="000000"/>
                </a:solidFill>
                <a:effectLst/>
                <a:latin typeface="Times New Roman" pitchFamily="24"/>
                <a:ea typeface="宋体" pitchFamily="24"/>
              </a:rPr>
              <a:t>与</a:t>
            </a:r>
            <a:r>
              <a:rPr lang="en-US" altLang="zh-CN" sz="2400" b="0" i="1" u="none" dirty="0">
                <a:solidFill>
                  <a:srgbClr val="000000"/>
                </a:solidFill>
                <a:effectLst/>
                <a:latin typeface="Times New Roman" pitchFamily="24"/>
                <a:ea typeface="Times New Roman" pitchFamily="24"/>
              </a:rPr>
              <a:t>x</a:t>
            </a:r>
            <a:r>
              <a:rPr lang="zh-CN" altLang="zh-CN" sz="2400" b="0" i="0" u="none" dirty="0">
                <a:solidFill>
                  <a:srgbClr val="000000"/>
                </a:solidFill>
                <a:effectLst/>
                <a:latin typeface="Times New Roman" pitchFamily="24"/>
                <a:ea typeface="宋体" pitchFamily="24"/>
              </a:rPr>
              <a:t>之间的函数关系，求出所猜想的函数表达式；</a:t>
            </a:r>
          </a:p>
          <a:p>
            <a:pPr algn="l" eaLnBrk="1" latinLnBrk="0" hangingPunct="0">
              <a:lnSpc>
                <a:spcPct val="129999"/>
              </a:lnSpc>
            </a:pPr>
            <a:r>
              <a:rPr lang="zh-CN" altLang="zh-CN" sz="2400" b="0" i="0" u="none" dirty="0" smtClean="0">
                <a:solidFill>
                  <a:srgbClr val="FF0000">
                    <a:alpha val="0"/>
                  </a:srgbClr>
                </a:solidFill>
                <a:effectLst/>
                <a:latin typeface="Times New Roman" pitchFamily="24"/>
                <a:ea typeface="楷体" pitchFamily="24"/>
              </a:rPr>
              <a:t>解</a:t>
            </a:r>
            <a:r>
              <a:rPr lang="zh-CN" altLang="zh-CN" sz="2400" b="0" i="0" u="none" dirty="0">
                <a:solidFill>
                  <a:srgbClr val="FF0000">
                    <a:alpha val="0"/>
                  </a:srgbClr>
                </a:solidFill>
                <a:effectLst/>
                <a:latin typeface="Times New Roman" pitchFamily="24"/>
                <a:ea typeface="楷体" pitchFamily="24"/>
              </a:rPr>
              <a:t>：</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1</a:t>
            </a:r>
            <a:r>
              <a:rPr lang="zh-CN" altLang="zh-CN" sz="2400" b="0" i="0" u="none" dirty="0">
                <a:solidFill>
                  <a:srgbClr val="FF0000">
                    <a:alpha val="0"/>
                  </a:srgbClr>
                </a:solidFill>
                <a:effectLst/>
                <a:latin typeface="宋体" pitchFamily="24"/>
                <a:ea typeface="宋体" pitchFamily="24"/>
              </a:rPr>
              <a:t>）</a:t>
            </a:r>
            <a:r>
              <a:rPr lang="zh-CN" altLang="zh-CN" sz="2400" b="0" i="0" u="none" dirty="0">
                <a:solidFill>
                  <a:srgbClr val="FF0000">
                    <a:alpha val="0"/>
                  </a:srgbClr>
                </a:solidFill>
                <a:effectLst/>
                <a:latin typeface="Times New Roman" pitchFamily="24"/>
                <a:ea typeface="楷体" pitchFamily="24"/>
              </a:rPr>
              <a:t>如图所示</a:t>
            </a:r>
            <a:r>
              <a:rPr lang="en-US" altLang="zh-CN" sz="2400" b="0" i="0" u="none" dirty="0">
                <a:solidFill>
                  <a:srgbClr val="FF0000">
                    <a:alpha val="0"/>
                  </a:srgbClr>
                </a:solidFill>
                <a:effectLst/>
                <a:latin typeface="Times New Roman" pitchFamily="24"/>
                <a:ea typeface="Times New Roman" pitchFamily="24"/>
              </a:rPr>
              <a:t>.</a:t>
            </a:r>
            <a:r>
              <a:rPr lang="zh-CN" altLang="zh-CN" sz="100" b="0" i="0" u="none" dirty="0">
                <a:noFill/>
                <a:effectLst/>
                <a:latin typeface="Times New Roman"/>
                <a:ea typeface="宋体"/>
              </a:rPr>
              <a:t>⁠</a:t>
            </a:r>
          </a:p>
        </p:txBody>
      </p:sp>
      <p:sp>
        <p:nvSpPr>
          <p:cNvPr id="14563" name="yt_shape_14563"/>
          <p:cNvSpPr txBox="1"/>
          <p:nvPr/>
        </p:nvSpPr>
        <p:spPr>
          <a:xfrm>
            <a:off x="4660531" y="3957836"/>
            <a:ext cx="2478499" cy="1981120"/>
          </a:xfrm>
          <a:prstGeom prst="rect">
            <a:avLst/>
          </a:prstGeom>
        </p:spPr>
        <p:txBody>
          <a:bodyPr vert="horz" wrap="none" lIns="0" tIns="0" rIns="0" bIns="0" rtlCol="0">
            <a:spAutoFit/>
          </a:bodyPr>
          <a:lstStyle/>
          <a:p>
            <a:pPr algn="l" eaLnBrk="1" latinLnBrk="0" hangingPunct="0">
              <a:lnSpc>
                <a:spcPct val="129999"/>
              </a:lnSpc>
            </a:pPr>
            <a:r>
              <a:rPr lang="en-US" altLang="zh-CN" sz="11000" b="0" i="0" u="none" spc="-11000">
                <a:solidFill>
                  <a:srgbClr val="1EE3CF"/>
                </a:solidFill>
                <a:effectLst/>
                <a:latin typeface="Times New Roman" pitchFamily="110"/>
                <a:ea typeface="宋体" pitchFamily="110"/>
              </a:rPr>
              <a:t> </a:t>
            </a:r>
            <a:r>
              <a:rPr lang="en-US" altLang="zh-CN" sz="11000" b="0" i="0" u="none" spc="16577">
                <a:solidFill>
                  <a:srgbClr val="1EE3CF"/>
                </a:solidFill>
                <a:effectLst/>
                <a:latin typeface="Times New Roman" pitchFamily="110"/>
                <a:ea typeface="宋体" pitchFamily="110"/>
              </a:rPr>
              <a:t> </a:t>
            </a:r>
            <a:r>
              <a:rPr lang="zh-CN" altLang="zh-CN" sz="100" b="0" i="0" u="none">
                <a:noFill/>
                <a:effectLst/>
                <a:latin typeface="Times New Roman"/>
                <a:ea typeface="宋体"/>
              </a:rPr>
              <a:t>⁠</a:t>
            </a:r>
          </a:p>
        </p:txBody>
      </p:sp>
      <p:sp>
        <p:nvSpPr>
          <p:cNvPr id="4" name="矩形 3"/>
          <p:cNvSpPr/>
          <p:nvPr/>
        </p:nvSpPr>
        <p:spPr>
          <a:xfrm>
            <a:off x="511988" y="4555087"/>
            <a:ext cx="8136904" cy="572464"/>
          </a:xfrm>
          <a:prstGeom prst="rect">
            <a:avLst/>
          </a:prstGeom>
        </p:spPr>
        <p:txBody>
          <a:bodyPr wrap="square">
            <a:spAutoFit/>
          </a:bodyPr>
          <a:lstStyle/>
          <a:p>
            <a:pPr lvl="0" hangingPunct="0">
              <a:lnSpc>
                <a:spcPct val="129999"/>
              </a:lnSpc>
            </a:pPr>
            <a:r>
              <a:rPr lang="zh-CN" altLang="zh-CN" sz="2400" dirty="0">
                <a:solidFill>
                  <a:srgbClr val="000000"/>
                </a:solidFill>
                <a:latin typeface="宋体" pitchFamily="24"/>
                <a:ea typeface="宋体" pitchFamily="24"/>
              </a:rPr>
              <a:t>（</a:t>
            </a:r>
            <a:r>
              <a:rPr lang="en-US" altLang="zh-CN" sz="2400" dirty="0">
                <a:solidFill>
                  <a:srgbClr val="000000"/>
                </a:solidFill>
                <a:latin typeface="Times New Roman" pitchFamily="24"/>
                <a:ea typeface="Times New Roman" pitchFamily="24"/>
              </a:rPr>
              <a:t>3</a:t>
            </a:r>
            <a:r>
              <a:rPr lang="zh-CN" altLang="zh-CN" sz="2400" dirty="0">
                <a:solidFill>
                  <a:srgbClr val="000000"/>
                </a:solidFill>
                <a:latin typeface="宋体" pitchFamily="24"/>
                <a:ea typeface="宋体" pitchFamily="24"/>
              </a:rPr>
              <a:t>）</a:t>
            </a:r>
            <a:r>
              <a:rPr lang="zh-CN" altLang="zh-CN" sz="2400" dirty="0">
                <a:solidFill>
                  <a:srgbClr val="000000"/>
                </a:solidFill>
                <a:latin typeface="Times New Roman" pitchFamily="24"/>
                <a:ea typeface="宋体" pitchFamily="24"/>
              </a:rPr>
              <a:t>你能预测出海拔高度</a:t>
            </a:r>
            <a:r>
              <a:rPr lang="en-US" altLang="zh-CN" sz="2400" dirty="0">
                <a:solidFill>
                  <a:srgbClr val="000000"/>
                </a:solidFill>
                <a:latin typeface="Times New Roman" pitchFamily="24"/>
                <a:ea typeface="Times New Roman" pitchFamily="24"/>
              </a:rPr>
              <a:t>800</a:t>
            </a:r>
            <a:r>
              <a:rPr lang="zh-CN" altLang="zh-CN" sz="2400" dirty="0">
                <a:solidFill>
                  <a:srgbClr val="000000"/>
                </a:solidFill>
                <a:latin typeface="Times New Roman" pitchFamily="24"/>
                <a:ea typeface="宋体" pitchFamily="24"/>
              </a:rPr>
              <a:t>米处的气温吗？</a:t>
            </a:r>
            <a:endParaRPr lang="zh-CN" altLang="zh-CN" sz="2400" dirty="0">
              <a:solidFill>
                <a:srgbClr val="000000"/>
              </a:solidFill>
              <a:latin typeface="Times New Roman" pitchFamily="24"/>
              <a:ea typeface="宋体" pitchFamily="24"/>
            </a:endParaRPr>
          </a:p>
        </p:txBody>
      </p:sp>
      <p:sp>
        <p:nvSpPr>
          <p:cNvPr id="8" name="文本框 7">
            <a:extLst>
              <a:ext uri="{FF2B5EF4-FFF2-40B4-BE49-F238E27FC236}">
                <a16:creationId xmlns:a16="http://schemas.microsoft.com/office/drawing/2014/main" id="{EE9B32B5-C6BF-443C-91E9-C51EDFCD6698}"/>
              </a:ext>
            </a:extLst>
          </p:cNvPr>
          <p:cNvSpPr txBox="1"/>
          <p:nvPr/>
        </p:nvSpPr>
        <p:spPr>
          <a:xfrm>
            <a:off x="511988" y="2068046"/>
            <a:ext cx="4336161"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y</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与</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之间是一次函数关系</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
        <p:nvSpPr>
          <p:cNvPr id="9" name="文本框 8">
            <a:extLst>
              <a:ext uri="{FF2B5EF4-FFF2-40B4-BE49-F238E27FC236}">
                <a16:creationId xmlns:a16="http://schemas.microsoft.com/office/drawing/2014/main" id="{BB902D0D-488A-86CD-7565-933BAF1B16B4}"/>
              </a:ext>
            </a:extLst>
          </p:cNvPr>
          <p:cNvSpPr txBox="1"/>
          <p:nvPr/>
        </p:nvSpPr>
        <p:spPr>
          <a:xfrm>
            <a:off x="511988" y="2543534"/>
            <a:ext cx="9424098"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设表达式为</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y</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kx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，将</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400</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28.6</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600</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27.4</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代入表达式得</a:t>
            </a:r>
            <a:endParaRPr lang="zh-CN" altLang="en-US">
              <a:solidFill>
                <a:srgbClr val="FF0000"/>
              </a:solidFill>
            </a:endParaRPr>
          </a:p>
        </p:txBody>
      </p:sp>
      <mc:AlternateContent xmlns:mc="http://schemas.openxmlformats.org/markup-compatibility/2006">
        <mc:Choice xmlns:a14="http://schemas.microsoft.com/office/drawing/2010/main" Requires="a14">
          <p:sp>
            <p:nvSpPr>
              <p:cNvPr id="10" name="文本框 9">
                <a:extLst>
                  <a:ext uri="{FF2B5EF4-FFF2-40B4-BE49-F238E27FC236}">
                    <a16:creationId xmlns:a16="http://schemas.microsoft.com/office/drawing/2014/main" id="{BC9C801B-126B-24D9-2AC9-E40FE0167D41}"/>
                  </a:ext>
                </a:extLst>
              </p:cNvPr>
              <p:cNvSpPr txBox="1"/>
              <p:nvPr/>
            </p:nvSpPr>
            <p:spPr>
              <a:xfrm>
                <a:off x="511988" y="3019022"/>
                <a:ext cx="5414835" cy="1154189"/>
              </a:xfrm>
              <a:prstGeom prst="rect">
                <a:avLst/>
              </a:prstGeom>
              <a:noFill/>
            </p:spPr>
            <p:txBody>
              <a:bodyPr vert="horz" wrap="none" rtlCol="0" anchor="ctr">
                <a:noAutofit/>
              </a:bodyPr>
              <a:lstStyle/>
              <a:p>
                <a:pPr>
                  <a:lnSpc>
                    <a:spcPct val="129999"/>
                  </a:lnSpc>
                </a:pPr>
                <a14:m>
                  <m:oMath xmlns:m="http://schemas.openxmlformats.org/officeDocument/2006/math">
                    <m:d>
                      <m:dPr>
                        <m:begChr m:val="{"/>
                        <m:endChr m:val=""/>
                        <m:ctrlPr>
                          <a:rPr kumimoji="0" lang="en-US" altLang="zh-CN" sz="2400" b="0" i="1" strike="noStrike" kern="1200" cap="none" spc="0" normalizeH="0" baseline="0" noProof="0" smtClean="0">
                            <a:ln>
                              <a:noFill/>
                            </a:ln>
                            <a:solidFill>
                              <a:srgbClr val="FF0000"/>
                            </a:solidFill>
                            <a:effectLst/>
                            <a:uLnTx/>
                            <a:uFillTx/>
                            <a:latin typeface="Cambria Math" panose="02040503050406030204" pitchFamily="18" charset="0"/>
                            <a:ea typeface="Cambria Math" panose="02040503050406030204" pitchFamily="48" charset="0"/>
                          </a:rPr>
                        </m:ctrlPr>
                      </m:dPr>
                      <m:e>
                        <m:eqArr>
                          <m:eqArr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eqArrPr>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&amp;</m:t>
                            </m:r>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400</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𝑘</m:t>
                            </m:r>
                            <m:r>
                              <a:rPr kumimoji="0" lang="zh-CN"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𝑏</m:t>
                            </m:r>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=28</m:t>
                            </m:r>
                            <m:r>
                              <m:rPr>
                                <m:nor/>
                              </m:rPr>
                              <a:rPr kumimoji="0" lang="en-US" altLang="zh-CN" sz="2400" b="0" i="0" strike="noStrike" kern="1200" cap="none" spc="0" normalizeH="0" baseline="0" noProof="0">
                                <a:ln>
                                  <a:noFill/>
                                </a:ln>
                                <a:solidFill>
                                  <a:srgbClr val="FF0000"/>
                                </a:solidFill>
                                <a:effectLst/>
                                <a:uLnTx/>
                                <a:uFillTx/>
                                <a:latin typeface="Times New Roman" panose="02040503050406030204" pitchFamily="48" charset="0"/>
                                <a:ea typeface="宋体" panose="02040503050406030204" pitchFamily="48" charset="0"/>
                              </a:rPr>
                              <m:t>.</m:t>
                            </m:r>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6</m:t>
                            </m:r>
                            <m:r>
                              <m:rPr>
                                <m:nor/>
                              </m:rPr>
                              <a:rPr kumimoji="0" lang="zh-CN" altLang="zh-CN" sz="2400" b="0" i="0" strike="noStrike" kern="1200" cap="none" spc="0" normalizeH="0" baseline="0" noProof="0">
                                <a:ln>
                                  <a:noFill/>
                                </a:ln>
                                <a:solidFill>
                                  <a:srgbClr val="FF0000"/>
                                </a:solidFill>
                                <a:effectLst/>
                                <a:uLnTx/>
                                <a:uFillTx/>
                                <a:latin typeface="Times New Roman" panose="02040503050406030204" pitchFamily="48" charset="0"/>
                                <a:ea typeface="宋体" panose="02040503050406030204" pitchFamily="48" charset="0"/>
                              </a:rPr>
                              <m:t>，</m:t>
                            </m:r>
                          </m:e>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&amp;</m:t>
                            </m:r>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600</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𝑘</m:t>
                            </m:r>
                            <m:r>
                              <a:rPr kumimoji="0" lang="zh-CN"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𝑏</m:t>
                            </m:r>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=27</m:t>
                            </m:r>
                            <m:r>
                              <m:rPr>
                                <m:nor/>
                              </m:rPr>
                              <a:rPr kumimoji="0" lang="en-US" altLang="zh-CN" sz="2400" b="0" i="0" strike="noStrike" kern="1200" cap="none" spc="0" normalizeH="0" baseline="0" noProof="0">
                                <a:ln>
                                  <a:noFill/>
                                </a:ln>
                                <a:solidFill>
                                  <a:srgbClr val="FF0000"/>
                                </a:solidFill>
                                <a:effectLst/>
                                <a:uLnTx/>
                                <a:uFillTx/>
                                <a:latin typeface="Times New Roman" panose="02040503050406030204" pitchFamily="48" charset="0"/>
                                <a:ea typeface="宋体" panose="02040503050406030204" pitchFamily="48" charset="0"/>
                              </a:rPr>
                              <m:t>.</m:t>
                            </m:r>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4</m:t>
                            </m:r>
                            <m:r>
                              <m:rPr>
                                <m:nor/>
                              </m:rPr>
                              <a:rPr kumimoji="0" lang="zh-CN" altLang="zh-CN" sz="2400" b="0" i="0" strike="noStrike" kern="1200" cap="none" spc="0" normalizeH="0" baseline="0" noProof="0">
                                <a:ln>
                                  <a:noFill/>
                                </a:ln>
                                <a:solidFill>
                                  <a:srgbClr val="FF0000"/>
                                </a:solidFill>
                                <a:effectLst/>
                                <a:uLnTx/>
                                <a:uFillTx/>
                                <a:latin typeface="Times New Roman" panose="02040503050406030204" pitchFamily="48" charset="0"/>
                                <a:ea typeface="宋体" panose="02040503050406030204" pitchFamily="48" charset="0"/>
                              </a:rPr>
                              <m:t>，</m:t>
                            </m:r>
                          </m:e>
                        </m:eqArr>
                      </m:e>
                    </m:d>
                  </m:oMath>
                </a14:m>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rPr>
                  <a:t>解得</a:t>
                </a:r>
                <a14:m>
                  <m:oMath xmlns:m="http://schemas.openxmlformats.org/officeDocument/2006/math">
                    <m:d>
                      <m:dPr>
                        <m:begChr m:val="{"/>
                        <m:endChr m:val=""/>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dPr>
                      <m:e>
                        <m:eqArr>
                          <m:eqArr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eqArrPr>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&amp;</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𝑘</m:t>
                            </m:r>
                            <m:r>
                              <a:rPr kumimoji="0" lang="zh-CN"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0</m:t>
                            </m:r>
                            <m:r>
                              <m:rPr>
                                <m:nor/>
                              </m:rPr>
                              <a:rPr kumimoji="0" lang="en-US" altLang="zh-CN" sz="2400" b="0" i="0" strike="noStrike" kern="1200" cap="none" spc="0" normalizeH="0" baseline="0" noProof="0">
                                <a:ln>
                                  <a:noFill/>
                                </a:ln>
                                <a:solidFill>
                                  <a:srgbClr val="FF0000"/>
                                </a:solidFill>
                                <a:effectLst/>
                                <a:uLnTx/>
                                <a:uFillTx/>
                                <a:latin typeface="Times New Roman" panose="02040503050406030204" pitchFamily="48" charset="0"/>
                                <a:ea typeface="宋体" panose="02040503050406030204" pitchFamily="48" charset="0"/>
                              </a:rPr>
                              <m:t>.</m:t>
                            </m:r>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006</m:t>
                            </m:r>
                            <m:r>
                              <m:rPr>
                                <m:nor/>
                              </m:rPr>
                              <a:rPr kumimoji="0" lang="zh-CN" altLang="zh-CN" sz="2400" b="0" i="0" strike="noStrike" kern="1200" cap="none" spc="0" normalizeH="0" baseline="0" noProof="0">
                                <a:ln>
                                  <a:noFill/>
                                </a:ln>
                                <a:solidFill>
                                  <a:srgbClr val="FF0000"/>
                                </a:solidFill>
                                <a:effectLst/>
                                <a:uLnTx/>
                                <a:uFillTx/>
                                <a:latin typeface="Times New Roman" panose="02040503050406030204" pitchFamily="48" charset="0"/>
                                <a:ea typeface="宋体" panose="02040503050406030204" pitchFamily="48" charset="0"/>
                              </a:rPr>
                              <m:t>，</m:t>
                            </m:r>
                          </m:e>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&amp;</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𝑏</m:t>
                            </m:r>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=31</m:t>
                            </m:r>
                            <m:r>
                              <m:rPr>
                                <m:nor/>
                              </m:rPr>
                              <a:rPr kumimoji="0" lang="zh-CN" altLang="zh-CN" sz="2400" b="0" i="0" strike="noStrike" kern="1200" cap="none" spc="0" normalizeH="0" baseline="0" noProof="0">
                                <a:ln>
                                  <a:noFill/>
                                </a:ln>
                                <a:solidFill>
                                  <a:srgbClr val="FF0000"/>
                                </a:solidFill>
                                <a:effectLst/>
                                <a:uLnTx/>
                                <a:uFillTx/>
                                <a:latin typeface="Times New Roman" panose="02040503050406030204" pitchFamily="48" charset="0"/>
                                <a:ea typeface="宋体" panose="02040503050406030204" pitchFamily="48" charset="0"/>
                              </a:rPr>
                              <m:t>，</m:t>
                            </m:r>
                          </m:e>
                        </m:eqArr>
                      </m:e>
                    </m:d>
                  </m:oMath>
                </a14:m>
                <a:endParaRPr lang="zh-CN" altLang="en-US">
                  <a:solidFill>
                    <a:srgbClr val="FF0000"/>
                  </a:solidFill>
                </a:endParaRPr>
              </a:p>
            </p:txBody>
          </p:sp>
        </mc:Choice>
        <mc:Fallback>
          <p:sp>
            <p:nvSpPr>
              <p:cNvPr id="10" name="文本框 9">
                <a:extLst>
                  <a:ext uri="{FF2B5EF4-FFF2-40B4-BE49-F238E27FC236}">
                    <a16:creationId xmlns:a16="http://schemas.microsoft.com/office/drawing/2014/main" id="{BC9C801B-126B-24D9-2AC9-E40FE0167D41}"/>
                  </a:ext>
                </a:extLst>
              </p:cNvPr>
              <p:cNvSpPr txBox="1">
                <a:spLocks noRot="1" noChangeAspect="1" noMove="1" noResize="1" noEditPoints="1" noAdjustHandles="1" noChangeArrowheads="1" noChangeShapeType="1" noTextEdit="1"/>
              </p:cNvSpPr>
              <p:nvPr/>
            </p:nvSpPr>
            <p:spPr>
              <a:xfrm>
                <a:off x="511988" y="3019022"/>
                <a:ext cx="5414835" cy="1154189"/>
              </a:xfrm>
              <a:prstGeom prst="rect">
                <a:avLst/>
              </a:prstGeom>
              <a:blipFill>
                <a:blip r:embed="rId2"/>
                <a:stretch>
                  <a:fillRect/>
                </a:stretch>
              </a:blipFill>
            </p:spPr>
            <p:txBody>
              <a:bodyPr/>
              <a:lstStyle/>
              <a:p>
                <a:r>
                  <a:rPr lang="zh-CN" altLang="en-US">
                    <a:noFill/>
                  </a:rPr>
                  <a:t> </a:t>
                </a:r>
              </a:p>
            </p:txBody>
          </p:sp>
        </mc:Fallback>
      </mc:AlternateContent>
      <p:sp>
        <p:nvSpPr>
          <p:cNvPr id="11" name="文本框 10">
            <a:extLst>
              <a:ext uri="{FF2B5EF4-FFF2-40B4-BE49-F238E27FC236}">
                <a16:creationId xmlns:a16="http://schemas.microsoft.com/office/drawing/2014/main" id="{B49A6A76-32B3-FB08-BA14-1B28EA905342}"/>
              </a:ext>
            </a:extLst>
          </p:cNvPr>
          <p:cNvSpPr txBox="1"/>
          <p:nvPr/>
        </p:nvSpPr>
        <p:spPr>
          <a:xfrm>
            <a:off x="511988" y="4079599"/>
            <a:ext cx="4564761"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故函数表达式为</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y</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0.006</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31.</a:t>
            </a:r>
            <a:endParaRPr lang="zh-CN" altLang="en-US">
              <a:solidFill>
                <a:srgbClr val="FF0000"/>
              </a:solidFill>
            </a:endParaRPr>
          </a:p>
        </p:txBody>
      </p:sp>
      <p:sp>
        <p:nvSpPr>
          <p:cNvPr id="12" name="文本框 11">
            <a:extLst>
              <a:ext uri="{FF2B5EF4-FFF2-40B4-BE49-F238E27FC236}">
                <a16:creationId xmlns:a16="http://schemas.microsoft.com/office/drawing/2014/main" id="{B2C70AF1-7388-F9D9-F148-32F45926FDF5}"/>
              </a:ext>
            </a:extLst>
          </p:cNvPr>
          <p:cNvSpPr txBox="1"/>
          <p:nvPr/>
        </p:nvSpPr>
        <p:spPr>
          <a:xfrm>
            <a:off x="511988" y="5016131"/>
            <a:ext cx="3134424"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能</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当</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800</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时，</a:t>
            </a:r>
            <a:endParaRPr lang="zh-CN" altLang="en-US">
              <a:solidFill>
                <a:srgbClr val="FF0000"/>
              </a:solidFill>
            </a:endParaRPr>
          </a:p>
        </p:txBody>
      </p:sp>
      <p:sp>
        <p:nvSpPr>
          <p:cNvPr id="13" name="文本框 12">
            <a:extLst>
              <a:ext uri="{FF2B5EF4-FFF2-40B4-BE49-F238E27FC236}">
                <a16:creationId xmlns:a16="http://schemas.microsoft.com/office/drawing/2014/main" id="{7825C16E-E520-ED9B-9638-FB4EFA21C518}"/>
              </a:ext>
            </a:extLst>
          </p:cNvPr>
          <p:cNvSpPr txBox="1"/>
          <p:nvPr/>
        </p:nvSpPr>
        <p:spPr>
          <a:xfrm>
            <a:off x="511988" y="5491619"/>
            <a:ext cx="6858698" cy="569100"/>
          </a:xfrm>
          <a:prstGeom prst="rect">
            <a:avLst/>
          </a:prstGeom>
          <a:noFill/>
        </p:spPr>
        <p:txBody>
          <a:bodyPr vert="horz" wrap="none" rtlCol="0">
            <a:noAutofit/>
          </a:bodyPr>
          <a:lstStyle/>
          <a:p>
            <a:pPr>
              <a:lnSpc>
                <a:spcPct val="129999"/>
              </a:lnSpc>
            </a:pP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y</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0.006</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0.006</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800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26.2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
        <p:nvSpPr>
          <p:cNvPr id="14" name="文本框 13">
            <a:extLst>
              <a:ext uri="{FF2B5EF4-FFF2-40B4-BE49-F238E27FC236}">
                <a16:creationId xmlns:a16="http://schemas.microsoft.com/office/drawing/2014/main" id="{68F9EFC3-8FBF-DBB3-F8B8-96B8ECB3A348}"/>
              </a:ext>
            </a:extLst>
          </p:cNvPr>
          <p:cNvSpPr txBox="1"/>
          <p:nvPr/>
        </p:nvSpPr>
        <p:spPr>
          <a:xfrm>
            <a:off x="511988" y="5967107"/>
            <a:ext cx="4912423"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即海拔高度</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800</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米处的气温为</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26.2℃.</a:t>
            </a:r>
            <a:endParaRPr lang="zh-CN" altLang="en-US">
              <a:solidFill>
                <a:srgbClr val="FF0000"/>
              </a:solidFill>
            </a:endParaRPr>
          </a:p>
        </p:txBody>
      </p:sp>
      <p:pic>
        <p:nvPicPr>
          <p:cNvPr id="15" name="yt_image_14562" title="H_172.35">
            <a:extLst>
              <a:ext uri="">
                <a16:creationId xmlns:p14="http://schemas.microsoft.com/office/powerpoint/2010/main" xmlns:a14="http://schemas.microsoft.com/office/drawing/2010/main" xmlns:mc="http://schemas.openxmlformats.org/markup-compatibility/2006" xmlns:m="http://schemas.openxmlformats.org/officeDocument/2006/math" xmlns:a16="http://schemas.microsoft.com/office/drawing/2014/main" xmlns="" id="{5351258F-BC95-41E6-9372-C2FE361B0291}"/>
              </a:ext>
            </a:extLst>
          </p:cNvPr>
          <p:cNvPicPr>
            <a:picLocks noChangeAspect="1" noChangeArrowheads="1"/>
          </p:cNvPicPr>
          <p:nvPr/>
        </p:nvPicPr>
        <p:blipFill>
          <a:blip r:embed="rId3" cstate="print"/>
          <a:srcRect/>
          <a:stretch>
            <a:fillRect/>
          </a:stretch>
        </p:blipFill>
        <p:spPr bwMode="auto">
          <a:xfrm>
            <a:off x="9315179" y="3112634"/>
            <a:ext cx="2454021" cy="218884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blinds(horizontal)">
                                      <p:cBhvr>
                                        <p:cTn id="12" dur="500"/>
                                        <p:tgtEl>
                                          <p:spTgt spid="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
                                            <p:txEl>
                                              <p:pRg st="0" end="0"/>
                                            </p:txEl>
                                          </p:spTgt>
                                        </p:tgtEl>
                                        <p:attrNameLst>
                                          <p:attrName>style.visibility</p:attrName>
                                        </p:attrNameLst>
                                      </p:cBhvr>
                                      <p:to>
                                        <p:strVal val="visible"/>
                                      </p:to>
                                    </p:set>
                                    <p:animEffect transition="in" filter="blinds(horizontal)">
                                      <p:cBhvr>
                                        <p:cTn id="17" dur="500"/>
                                        <p:tgtEl>
                                          <p:spTgt spid="9">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
                                            <p:txEl>
                                              <p:pRg st="0" end="0"/>
                                            </p:txEl>
                                          </p:spTgt>
                                        </p:tgtEl>
                                        <p:attrNameLst>
                                          <p:attrName>style.visibility</p:attrName>
                                        </p:attrNameLst>
                                      </p:cBhvr>
                                      <p:to>
                                        <p:strVal val="visible"/>
                                      </p:to>
                                    </p:set>
                                    <p:animEffect transition="in" filter="blinds(horizontal)">
                                      <p:cBhvr>
                                        <p:cTn id="22" dur="500"/>
                                        <p:tgtEl>
                                          <p:spTgt spid="10">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1">
                                            <p:txEl>
                                              <p:pRg st="0" end="0"/>
                                            </p:txEl>
                                          </p:spTgt>
                                        </p:tgtEl>
                                        <p:attrNameLst>
                                          <p:attrName>style.visibility</p:attrName>
                                        </p:attrNameLst>
                                      </p:cBhvr>
                                      <p:to>
                                        <p:strVal val="visible"/>
                                      </p:to>
                                    </p:set>
                                    <p:animEffect transition="in" filter="blinds(horizontal)">
                                      <p:cBhvr>
                                        <p:cTn id="27" dur="500"/>
                                        <p:tgtEl>
                                          <p:spTgt spid="11">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2">
                                            <p:txEl>
                                              <p:pRg st="0" end="0"/>
                                            </p:txEl>
                                          </p:spTgt>
                                        </p:tgtEl>
                                        <p:attrNameLst>
                                          <p:attrName>style.visibility</p:attrName>
                                        </p:attrNameLst>
                                      </p:cBhvr>
                                      <p:to>
                                        <p:strVal val="visible"/>
                                      </p:to>
                                    </p:set>
                                    <p:animEffect transition="in" filter="blinds(horizontal)">
                                      <p:cBhvr>
                                        <p:cTn id="32" dur="500"/>
                                        <p:tgtEl>
                                          <p:spTgt spid="12">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3">
                                            <p:txEl>
                                              <p:pRg st="0" end="0"/>
                                            </p:txEl>
                                          </p:spTgt>
                                        </p:tgtEl>
                                        <p:attrNameLst>
                                          <p:attrName>style.visibility</p:attrName>
                                        </p:attrNameLst>
                                      </p:cBhvr>
                                      <p:to>
                                        <p:strVal val="visible"/>
                                      </p:to>
                                    </p:set>
                                    <p:animEffect transition="in" filter="blinds(horizontal)">
                                      <p:cBhvr>
                                        <p:cTn id="37" dur="500"/>
                                        <p:tgtEl>
                                          <p:spTgt spid="13">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4">
                                            <p:txEl>
                                              <p:pRg st="0" end="0"/>
                                            </p:txEl>
                                          </p:spTgt>
                                        </p:tgtEl>
                                        <p:attrNameLst>
                                          <p:attrName>style.visibility</p:attrName>
                                        </p:attrNameLst>
                                      </p:cBhvr>
                                      <p:to>
                                        <p:strVal val="visible"/>
                                      </p:to>
                                    </p:set>
                                    <p:animEffect transition="in" filter="blinds(horizontal)">
                                      <p:cBhvr>
                                        <p:cTn id="42"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P spid="9" grpId="0" build="allAtOnce"/>
      <p:bldP spid="10" grpId="0" build="allAtOnce"/>
      <p:bldP spid="11" grpId="0" build="allAtOnce"/>
      <p:bldP spid="12" grpId="0" build="allAtOnce"/>
      <p:bldP spid="13" grpId="0" build="allAtOnce"/>
      <p:bldP spid="14"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0A1C0A4B-83D7-7C22-982B-08B876DD2F71}"/>
              </a:ext>
            </a:extLst>
          </p:cNvPr>
          <p:cNvSpPr txBox="1"/>
          <p:nvPr/>
        </p:nvSpPr>
        <p:spPr>
          <a:xfrm>
            <a:off x="142504" y="82293"/>
            <a:ext cx="12049496"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cs"/>
              </a:rPr>
              <a:t>课件使用说明</a:t>
            </a:r>
          </a:p>
        </p:txBody>
      </p:sp>
      <p:sp>
        <p:nvSpPr>
          <p:cNvPr id="9" name="TextBox 6">
            <a:extLst>
              <a:ext uri="{FF2B5EF4-FFF2-40B4-BE49-F238E27FC236}">
                <a16:creationId xmlns:a16="http://schemas.microsoft.com/office/drawing/2014/main" id="{F0F8EDD4-4148-C74D-F9A7-646405AE79F8}"/>
              </a:ext>
            </a:extLst>
          </p:cNvPr>
          <p:cNvSpPr txBox="1"/>
          <p:nvPr/>
        </p:nvSpPr>
        <p:spPr>
          <a:xfrm>
            <a:off x="558139" y="1019330"/>
            <a:ext cx="11162805" cy="4577663"/>
          </a:xfrm>
          <a:prstGeom prst="rect">
            <a:avLst/>
          </a:prstGeom>
          <a:noFill/>
          <a:ln>
            <a:solidFill>
              <a:schemeClr val="tx1"/>
            </a:solidFill>
          </a:ln>
        </p:spPr>
        <p:txBody>
          <a:bodyPr wrap="square" rtlCol="0">
            <a:spAutoFit/>
          </a:bodyPr>
          <a:lstStyle/>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课件</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使用</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请使用相应软件打开并使用。</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本课件文本框内容可编辑，单击文本框即可进行修改和编辑。</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本课件理科公式均采用微软公式制作，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如果您是</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Office2007</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或</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2021</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年</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4</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月份以前的版本，会</a:t>
            </a:r>
            <a:r>
              <a:rPr kumimoji="0" lang="zh-CN"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出现</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包含公式及数字无法编辑的情况</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，请您升级软件享受更优质体验。</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由于</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软件原因，少量电脑可能存在理科公式无动画的问题，请您安装</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Office</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或以上版本即可解决该问题。</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p:txBody>
      </p:sp>
    </p:spTree>
    <p:extLst>
      <p:ext uri="{BB962C8B-B14F-4D97-AF65-F5344CB8AC3E}">
        <p14:creationId xmlns:p14="http://schemas.microsoft.com/office/powerpoint/2010/main" val="427071165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499" name="yt_shape_14499"/>
          <p:cNvSpPr txBox="1"/>
          <p:nvPr/>
        </p:nvSpPr>
        <p:spPr>
          <a:xfrm>
            <a:off x="479376" y="836712"/>
            <a:ext cx="4147097" cy="585353"/>
          </a:xfrm>
          <a:prstGeom prst="rect">
            <a:avLst/>
          </a:prstGeom>
        </p:spPr>
        <p:txBody>
          <a:bodyPr vert="horz" wrap="none" lIns="0" tIns="0" rIns="0" bIns="0" rtlCol="0">
            <a:spAutoFit/>
          </a:bodyPr>
          <a:lstStyle/>
          <a:p>
            <a:pPr algn="l" eaLnBrk="1" latinLnBrk="0" hangingPunct="0">
              <a:lnSpc>
                <a:spcPct val="129999"/>
              </a:lnSpc>
            </a:pPr>
            <a:r>
              <a:rPr lang="en-US" altLang="zh-CN" sz="3250" b="0" i="0" u="none" spc="-3250">
                <a:solidFill>
                  <a:srgbClr val="1EE3CF"/>
                </a:solidFill>
                <a:effectLst/>
                <a:latin typeface="Times New Roman" pitchFamily="32"/>
                <a:ea typeface="宋体" pitchFamily="32"/>
              </a:rPr>
              <a:t> </a:t>
            </a:r>
            <a:r>
              <a:rPr lang="en-US" altLang="zh-CN" sz="3250" b="0" i="0" u="none" spc="31526">
                <a:solidFill>
                  <a:srgbClr val="1EE3CF"/>
                </a:solidFill>
                <a:effectLst/>
                <a:latin typeface="Times New Roman" pitchFamily="32"/>
                <a:ea typeface="宋体" pitchFamily="32"/>
              </a:rPr>
              <a:t> </a:t>
            </a:r>
          </a:p>
        </p:txBody>
      </p:sp>
      <p:pic>
        <p:nvPicPr>
          <p:cNvPr id="14498" name="yt_image_14498" title="H_51.39">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479376" y="836712"/>
            <a:ext cx="4104513" cy="652653"/>
          </a:xfrm>
          <a:prstGeom prst="rect">
            <a:avLst/>
          </a:prstGeom>
          <a:noFill/>
          <a:extLst>
            <a:ext uri="{909E8E84-426E-40DD-AFC4-6F175D3DCCD1}">
              <a14:hiddenFill xmlns:a14="http://schemas.microsoft.com/office/drawing/2010/main">
                <a:solidFill>
                  <a:srgbClr val="FFFFFF"/>
                </a:solidFill>
              </a14:hiddenFill>
            </a:ext>
          </a:extLst>
        </p:spPr>
      </p:pic>
      <p:sp>
        <p:nvSpPr>
          <p:cNvPr id="14501" name="yt_shape_14501"/>
          <p:cNvSpPr txBox="1"/>
          <p:nvPr/>
        </p:nvSpPr>
        <p:spPr>
          <a:xfrm>
            <a:off x="479376" y="1540009"/>
            <a:ext cx="7832272" cy="448777"/>
          </a:xfrm>
          <a:prstGeom prst="rect">
            <a:avLst/>
          </a:prstGeom>
        </p:spPr>
        <p:txBody>
          <a:bodyPr vert="horz" wrap="none" lIns="0" tIns="0" rIns="0" bIns="0" rtlCol="0">
            <a:spAutoFit/>
          </a:bodyPr>
          <a:lstStyle/>
          <a:p>
            <a:pPr algn="l" eaLnBrk="1" latinLnBrk="0" hangingPunct="0">
              <a:lnSpc>
                <a:spcPct val="129999"/>
              </a:lnSpc>
            </a:pPr>
            <a:r>
              <a:rPr lang="zh-CN" altLang="zh-CN" sz="2500" b="0" i="0" u="none">
                <a:noFill/>
                <a:effectLst/>
                <a:latin typeface="Times New Roman" pitchFamily="25"/>
                <a:ea typeface="Times New Roman" pitchFamily="25"/>
                <a:sym typeface="Finished"/>
              </a:rPr>
              <a:t>⁠</a:t>
            </a:r>
            <a:r>
              <a:rPr lang="en-US" altLang="zh-CN" sz="2400" b="0" i="0" u="none">
                <a:solidFill>
                  <a:srgbClr val="1EE3CF"/>
                </a:solidFill>
                <a:effectLst/>
                <a:latin typeface="Times New Roman" pitchFamily="24"/>
                <a:ea typeface="宋体" pitchFamily="24"/>
                <a:sym typeface=""/>
              </a:rPr>
              <a:t>                 </a:t>
            </a:r>
            <a:r>
              <a:rPr lang="en-US" altLang="zh-CN" sz="1900" b="0" i="0" u="none">
                <a:solidFill>
                  <a:srgbClr val="1EE3CF"/>
                </a:solidFill>
                <a:effectLst/>
                <a:latin typeface="Times New Roman" pitchFamily="19"/>
                <a:ea typeface="宋体" pitchFamily="19"/>
                <a:sym typeface=""/>
              </a:rPr>
              <a:t> </a:t>
            </a:r>
            <a:r>
              <a:rPr lang="zh-CN" altLang="zh-CN" sz="2400" b="0" i="0" u="none">
                <a:noFill/>
                <a:effectLst/>
                <a:latin typeface="Times New Roman" pitchFamily="24"/>
                <a:ea typeface="Times New Roman" pitchFamily="24"/>
              </a:rPr>
              <a:t>⁠</a:t>
            </a:r>
            <a:r>
              <a:rPr lang="zh-CN"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黑体" pitchFamily="24"/>
              </a:rPr>
              <a:t>建立一次函数模型解决实际问题并做简单预测</a:t>
            </a:r>
          </a:p>
        </p:txBody>
      </p:sp>
      <p:pic>
        <p:nvPicPr>
          <p:cNvPr id="3" name="yt_shape_1698822864062" title="H_28.801733">
            <a:extLst>
              <a:ext uri="{FF2B5EF4-FFF2-40B4-BE49-F238E27FC236}">
                <a16:creationId xmlns:a16="http://schemas.microsoft.com/office/drawing/2014/main" id="{239B40C5-E796-4665-A64A-C62AC1B7E5E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9376" y="1579336"/>
            <a:ext cx="1355917" cy="365782"/>
          </a:xfrm>
          <a:prstGeom prst="rect">
            <a:avLst/>
          </a:prstGeom>
        </p:spPr>
      </p:pic>
      <p:sp>
        <p:nvSpPr>
          <p:cNvPr id="6" name="yt_shape_14502"/>
          <p:cNvSpPr txBox="1"/>
          <p:nvPr/>
        </p:nvSpPr>
        <p:spPr>
          <a:xfrm>
            <a:off x="479376" y="2060732"/>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rPr>
              <a:t>1.</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楷体" pitchFamily="24"/>
              </a:rPr>
              <a:t>贵阳市中考</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弹簧挂重物后会伸长，测得弹簧长度</a:t>
            </a:r>
            <a:r>
              <a:rPr lang="en-US" altLang="zh-CN" sz="2400" b="0" i="1" u="none" dirty="0">
                <a:solidFill>
                  <a:srgbClr val="000000"/>
                </a:solidFill>
                <a:effectLst/>
                <a:latin typeface="Times New Roman" pitchFamily="24"/>
                <a:ea typeface="Times New Roman" pitchFamily="24"/>
              </a:rPr>
              <a:t>y</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cm</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最长为</a:t>
            </a:r>
            <a:r>
              <a:rPr lang="en-US" altLang="zh-CN" sz="2400" b="0" i="0" u="none" dirty="0">
                <a:solidFill>
                  <a:srgbClr val="000000"/>
                </a:solidFill>
                <a:effectLst/>
                <a:latin typeface="Times New Roman" pitchFamily="24"/>
                <a:ea typeface="Times New Roman" pitchFamily="24"/>
              </a:rPr>
              <a:t>20cm</a:t>
            </a:r>
            <a:r>
              <a:rPr lang="zh-CN" altLang="zh-CN" sz="2400" b="0" i="0" u="none" dirty="0">
                <a:solidFill>
                  <a:srgbClr val="000000"/>
                </a:solidFill>
                <a:effectLst/>
                <a:latin typeface="Times New Roman" pitchFamily="24"/>
                <a:ea typeface="宋体" pitchFamily="24"/>
              </a:rPr>
              <a:t>，与所挂物体重量</a:t>
            </a:r>
            <a:r>
              <a:rPr lang="en-US" altLang="zh-CN" sz="2400" b="0" i="1" u="none" dirty="0">
                <a:solidFill>
                  <a:srgbClr val="000000"/>
                </a:solidFill>
                <a:effectLst/>
                <a:latin typeface="Times New Roman" pitchFamily="24"/>
                <a:ea typeface="Times New Roman" pitchFamily="24"/>
              </a:rPr>
              <a:t>x</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kg</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之间有下面的关系：</a:t>
            </a:r>
          </a:p>
        </p:txBody>
      </p:sp>
      <p:graphicFrame>
        <p:nvGraphicFramePr>
          <p:cNvPr id="7" name="yt_table_14503" title="H_89.2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409335872"/>
              </p:ext>
            </p:extLst>
          </p:nvPr>
        </p:nvGraphicFramePr>
        <p:xfrm>
          <a:off x="479256" y="3172531"/>
          <a:ext cx="11111997" cy="1133856"/>
        </p:xfrm>
        <a:graphic>
          <a:graphicData uri="http://schemas.openxmlformats.org/drawingml/2006/table">
            <a:tbl>
              <a:tblPr>
                <a:tableStyleId>{5940675A-B579-460E-94D1-54222C63F5DA}</a:tableStyleId>
              </a:tblPr>
              <a:tblGrid>
                <a:gridCol w="1587723">
                  <a:extLst>
                    <a:ext uri="{9D8B030D-6E8A-4147-A177-3AD203B41FA5}">
                      <a16:colId xmlns:a16="http://schemas.microsoft.com/office/drawing/2014/main" val="20000"/>
                    </a:ext>
                  </a:extLst>
                </a:gridCol>
                <a:gridCol w="1587723">
                  <a:extLst>
                    <a:ext uri="{9D8B030D-6E8A-4147-A177-3AD203B41FA5}">
                      <a16:colId xmlns:a16="http://schemas.microsoft.com/office/drawing/2014/main" val="20001"/>
                    </a:ext>
                  </a:extLst>
                </a:gridCol>
                <a:gridCol w="1587723">
                  <a:extLst>
                    <a:ext uri="{9D8B030D-6E8A-4147-A177-3AD203B41FA5}">
                      <a16:colId xmlns:a16="http://schemas.microsoft.com/office/drawing/2014/main" val="20002"/>
                    </a:ext>
                  </a:extLst>
                </a:gridCol>
                <a:gridCol w="1587723">
                  <a:extLst>
                    <a:ext uri="{9D8B030D-6E8A-4147-A177-3AD203B41FA5}">
                      <a16:colId xmlns:a16="http://schemas.microsoft.com/office/drawing/2014/main" val="20003"/>
                    </a:ext>
                  </a:extLst>
                </a:gridCol>
                <a:gridCol w="1587035">
                  <a:extLst>
                    <a:ext uri="{9D8B030D-6E8A-4147-A177-3AD203B41FA5}">
                      <a16:colId xmlns:a16="http://schemas.microsoft.com/office/drawing/2014/main" val="20004"/>
                    </a:ext>
                  </a:extLst>
                </a:gridCol>
                <a:gridCol w="1587035">
                  <a:extLst>
                    <a:ext uri="{9D8B030D-6E8A-4147-A177-3AD203B41FA5}">
                      <a16:colId xmlns:a16="http://schemas.microsoft.com/office/drawing/2014/main" val="20005"/>
                    </a:ext>
                  </a:extLst>
                </a:gridCol>
                <a:gridCol w="1587035">
                  <a:extLst>
                    <a:ext uri="{9D8B030D-6E8A-4147-A177-3AD203B41FA5}">
                      <a16:colId xmlns:a16="http://schemas.microsoft.com/office/drawing/2014/main" val="20006"/>
                    </a:ext>
                  </a:extLst>
                </a:gridCol>
              </a:tblGrid>
              <a:tr h="467999">
                <a:tc>
                  <a:txBody>
                    <a:bodyPr/>
                    <a:lstStyle/>
                    <a:p>
                      <a:pPr algn="ctr" eaLnBrk="1" fontAlgn="ctr" latinLnBrk="0" hangingPunct="0">
                        <a:lnSpc>
                          <a:spcPct val="129999"/>
                        </a:lnSpc>
                      </a:pPr>
                      <a:r>
                        <a:rPr lang="en-US" altLang="zh-CN" sz="2400" b="0" i="1" u="none">
                          <a:solidFill>
                            <a:srgbClr val="000000"/>
                          </a:solidFill>
                          <a:effectLst/>
                          <a:latin typeface="Times New Roman" pitchFamily="24"/>
                          <a:ea typeface="Times New Roman" pitchFamily="24"/>
                        </a:rPr>
                        <a:t>x</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2</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3</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4</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宋体" pitchFamily="24"/>
                          <a:ea typeface="宋体" pitchFamily="24"/>
                        </a:rPr>
                        <a:t>…</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0"/>
                  </a:ext>
                </a:extLst>
              </a:tr>
              <a:tr h="467999">
                <a:tc>
                  <a:txBody>
                    <a:bodyPr/>
                    <a:lstStyle/>
                    <a:p>
                      <a:pPr algn="ctr" eaLnBrk="1" fontAlgn="ctr" latinLnBrk="0" hangingPunct="0">
                        <a:lnSpc>
                          <a:spcPct val="129999"/>
                        </a:lnSpc>
                      </a:pPr>
                      <a:r>
                        <a:rPr lang="en-US" altLang="zh-CN" sz="2400" b="0" i="1" u="none">
                          <a:solidFill>
                            <a:srgbClr val="000000"/>
                          </a:solidFill>
                          <a:effectLst/>
                          <a:latin typeface="Times New Roman" pitchFamily="24"/>
                          <a:ea typeface="Times New Roman" pitchFamily="24"/>
                        </a:rPr>
                        <a:t>y</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8</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8.5</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9</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9.5</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宋体" pitchFamily="24"/>
                          <a:ea typeface="宋体" pitchFamily="24"/>
                        </a:rPr>
                        <a:t>…</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1"/>
                  </a:ext>
                </a:extLst>
              </a:tr>
            </a:tbl>
          </a:graphicData>
        </a:graphic>
      </p:graphicFrame>
      <p:sp>
        <p:nvSpPr>
          <p:cNvPr id="8" name="yt_shape_14505"/>
          <p:cNvSpPr txBox="1"/>
          <p:nvPr/>
        </p:nvSpPr>
        <p:spPr>
          <a:xfrm>
            <a:off x="479256" y="4438287"/>
            <a:ext cx="3916137"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000000"/>
                </a:solidFill>
                <a:effectLst/>
                <a:latin typeface="Times New Roman" pitchFamily="24"/>
                <a:ea typeface="宋体" pitchFamily="24"/>
              </a:rPr>
              <a:t>下列说法不正确的是</a:t>
            </a:r>
            <a:r>
              <a:rPr lang="zh-CN" altLang="zh-CN" sz="2400" b="0" i="0" u="none" dirty="0">
                <a:solidFill>
                  <a:srgbClr val="000000"/>
                </a:solidFill>
                <a:effectLst/>
                <a:latin typeface="宋体" pitchFamily="24"/>
                <a:ea typeface="宋体" pitchFamily="24"/>
              </a:rPr>
              <a:t>（</a:t>
            </a:r>
            <a:r>
              <a:rPr lang="zh-CN" altLang="zh-CN" sz="1200" b="0" i="0" u="none" dirty="0">
                <a:solidFill>
                  <a:srgbClr val="000000"/>
                </a:solidFill>
                <a:effectLst/>
                <a:latin typeface="Times New Roman" pitchFamily="12"/>
                <a:ea typeface="宋体" pitchFamily="12"/>
              </a:rPr>
              <a:t>　</a:t>
            </a:r>
            <a:r>
              <a:rPr lang="en-US" altLang="zh-CN" sz="2400" b="0" i="0" u="none" dirty="0">
                <a:solidFill>
                  <a:srgbClr val="FF0000">
                    <a:alpha val="0"/>
                  </a:srgbClr>
                </a:solidFill>
                <a:effectLst/>
                <a:latin typeface="Times New Roman" pitchFamily="24"/>
                <a:ea typeface="Times New Roman" pitchFamily="24"/>
              </a:rPr>
              <a:t>D</a:t>
            </a:r>
            <a:r>
              <a:rPr lang="zh-CN" altLang="zh-CN" sz="1200" b="0" i="0" u="none" dirty="0">
                <a:solidFill>
                  <a:srgbClr val="000000"/>
                </a:solidFill>
                <a:effectLst/>
                <a:latin typeface="Times New Roman" pitchFamily="12"/>
                <a:ea typeface="宋体" pitchFamily="12"/>
              </a:rPr>
              <a:t>　</a:t>
            </a:r>
            <a:r>
              <a:rPr lang="zh-CN" altLang="zh-CN" sz="2400" b="0" i="0" u="none" dirty="0">
                <a:solidFill>
                  <a:srgbClr val="000000"/>
                </a:solidFill>
                <a:effectLst/>
                <a:latin typeface="宋体" pitchFamily="24"/>
                <a:ea typeface="宋体" pitchFamily="24"/>
              </a:rPr>
              <a:t>）</a:t>
            </a:r>
          </a:p>
        </p:txBody>
      </p:sp>
      <p:graphicFrame>
        <p:nvGraphicFramePr>
          <p:cNvPr id="9" name="yt_table_14506" title="H_149.76">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085697765"/>
              </p:ext>
            </p:extLst>
          </p:nvPr>
        </p:nvGraphicFramePr>
        <p:xfrm>
          <a:off x="479256" y="4909464"/>
          <a:ext cx="8169275" cy="1901952"/>
        </p:xfrm>
        <a:graphic>
          <a:graphicData uri="http://schemas.openxmlformats.org/drawingml/2006/table">
            <a:tbl>
              <a:tblPr/>
              <a:tblGrid>
                <a:gridCol w="8169275">
                  <a:extLst>
                    <a:ext uri="{9D8B030D-6E8A-4147-A177-3AD203B41FA5}">
                      <a16:colId xmlns:a16="http://schemas.microsoft.com/office/drawing/2014/main" val="10551"/>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a:t>
                      </a:r>
                      <a:r>
                        <a:rPr lang="en-US" altLang="zh-CN" sz="2400" b="0" i="1" u="none">
                          <a:solidFill>
                            <a:srgbClr val="000000"/>
                          </a:solidFill>
                          <a:effectLst/>
                          <a:latin typeface="Times New Roman" pitchFamily="24"/>
                          <a:ea typeface="Times New Roman" pitchFamily="24"/>
                        </a:rPr>
                        <a:t>x</a:t>
                      </a:r>
                      <a:r>
                        <a:rPr lang="zh-CN" altLang="zh-CN" sz="2400" b="0" i="0" u="none">
                          <a:solidFill>
                            <a:srgbClr val="000000"/>
                          </a:solidFill>
                          <a:effectLst/>
                          <a:latin typeface="Times New Roman" pitchFamily="24"/>
                          <a:ea typeface="宋体" pitchFamily="24"/>
                        </a:rPr>
                        <a:t>与</a:t>
                      </a:r>
                      <a:r>
                        <a:rPr lang="en-US" altLang="zh-CN" sz="2400" b="0" i="1" u="none">
                          <a:solidFill>
                            <a:srgbClr val="000000"/>
                          </a:solidFill>
                          <a:effectLst/>
                          <a:latin typeface="Times New Roman" pitchFamily="24"/>
                          <a:ea typeface="Times New Roman" pitchFamily="24"/>
                        </a:rPr>
                        <a:t>y</a:t>
                      </a:r>
                      <a:r>
                        <a:rPr lang="zh-CN" altLang="zh-CN" sz="2400" b="0" i="0" u="none">
                          <a:solidFill>
                            <a:srgbClr val="000000"/>
                          </a:solidFill>
                          <a:effectLst/>
                          <a:latin typeface="Times New Roman" pitchFamily="24"/>
                          <a:ea typeface="宋体" pitchFamily="24"/>
                        </a:rPr>
                        <a:t>都是变量，</a:t>
                      </a:r>
                      <a:r>
                        <a:rPr lang="en-US" altLang="zh-CN" sz="2400" b="0" i="1" u="none">
                          <a:solidFill>
                            <a:srgbClr val="000000"/>
                          </a:solidFill>
                          <a:effectLst/>
                          <a:latin typeface="Times New Roman" pitchFamily="24"/>
                          <a:ea typeface="Times New Roman" pitchFamily="24"/>
                        </a:rPr>
                        <a:t>x</a:t>
                      </a:r>
                      <a:r>
                        <a:rPr lang="zh-CN" altLang="zh-CN" sz="2400" b="0" i="0" u="none">
                          <a:solidFill>
                            <a:srgbClr val="000000"/>
                          </a:solidFill>
                          <a:effectLst/>
                          <a:latin typeface="Times New Roman" pitchFamily="24"/>
                          <a:ea typeface="宋体" pitchFamily="24"/>
                        </a:rPr>
                        <a:t>是自变量，</a:t>
                      </a:r>
                      <a:r>
                        <a:rPr lang="en-US" altLang="zh-CN" sz="2400" b="0" i="1" u="none">
                          <a:solidFill>
                            <a:srgbClr val="000000"/>
                          </a:solidFill>
                          <a:effectLst/>
                          <a:latin typeface="Times New Roman" pitchFamily="24"/>
                          <a:ea typeface="Times New Roman" pitchFamily="24"/>
                        </a:rPr>
                        <a:t>y</a:t>
                      </a:r>
                      <a:r>
                        <a:rPr lang="zh-CN" altLang="zh-CN" sz="2400" b="0" i="0" u="none">
                          <a:solidFill>
                            <a:srgbClr val="000000"/>
                          </a:solidFill>
                          <a:effectLst/>
                          <a:latin typeface="Times New Roman" pitchFamily="24"/>
                          <a:ea typeface="宋体" pitchFamily="24"/>
                        </a:rPr>
                        <a:t>是因变量</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425"/>
                  </a:ext>
                </a:extLst>
              </a:tr>
              <a:tr h="370840">
                <a:tc>
                  <a:txBody>
                    <a:bodyPr/>
                    <a:lstStyle/>
                    <a:p>
                      <a:pPr marL="0" indent="0" algn="l" eaLnBrk="1" fontAlgn="ctr" latinLnBrk="0" hangingPunct="0">
                        <a:lnSpc>
                          <a:spcPct val="129999"/>
                        </a:lnSpc>
                      </a:pPr>
                      <a:r>
                        <a:rPr lang="en-US" altLang="zh-CN" sz="2400" b="0" i="0" u="none" dirty="0">
                          <a:solidFill>
                            <a:srgbClr val="000000"/>
                          </a:solidFill>
                          <a:effectLst/>
                          <a:latin typeface="Times New Roman" pitchFamily="24"/>
                          <a:ea typeface="Times New Roman" pitchFamily="24"/>
                        </a:rPr>
                        <a:t>B.</a:t>
                      </a:r>
                      <a:r>
                        <a:rPr lang="zh-CN" altLang="zh-CN" sz="2400" b="0" i="0" u="none" dirty="0">
                          <a:solidFill>
                            <a:srgbClr val="000000"/>
                          </a:solidFill>
                          <a:effectLst/>
                          <a:latin typeface="Times New Roman" pitchFamily="24"/>
                          <a:ea typeface="宋体" pitchFamily="24"/>
                        </a:rPr>
                        <a:t>所挂物体为</a:t>
                      </a:r>
                      <a:r>
                        <a:rPr lang="en-US" altLang="zh-CN" sz="2400" b="0" i="0" u="none" dirty="0">
                          <a:solidFill>
                            <a:srgbClr val="000000"/>
                          </a:solidFill>
                          <a:effectLst/>
                          <a:latin typeface="Times New Roman" pitchFamily="24"/>
                          <a:ea typeface="Times New Roman" pitchFamily="24"/>
                        </a:rPr>
                        <a:t>6kg</a:t>
                      </a:r>
                      <a:r>
                        <a:rPr lang="zh-CN" altLang="zh-CN" sz="2400" b="0" i="0" u="none" dirty="0">
                          <a:solidFill>
                            <a:srgbClr val="000000"/>
                          </a:solidFill>
                          <a:effectLst/>
                          <a:latin typeface="Times New Roman" pitchFamily="24"/>
                          <a:ea typeface="宋体" pitchFamily="24"/>
                        </a:rPr>
                        <a:t>时，弹簧长度为</a:t>
                      </a:r>
                      <a:r>
                        <a:rPr lang="en-US" altLang="zh-CN" sz="2400" b="0" i="0" u="none" dirty="0">
                          <a:solidFill>
                            <a:srgbClr val="000000"/>
                          </a:solidFill>
                          <a:effectLst/>
                          <a:latin typeface="Times New Roman" pitchFamily="24"/>
                          <a:ea typeface="Times New Roman" pitchFamily="24"/>
                        </a:rPr>
                        <a:t>11cm</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426"/>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a:t>
                      </a:r>
                      <a:r>
                        <a:rPr lang="zh-CN" altLang="zh-CN" sz="2400" b="0" i="0" u="none">
                          <a:solidFill>
                            <a:srgbClr val="000000"/>
                          </a:solidFill>
                          <a:effectLst/>
                          <a:latin typeface="Times New Roman" pitchFamily="24"/>
                          <a:ea typeface="宋体" pitchFamily="24"/>
                        </a:rPr>
                        <a:t>在弹性限度内，物体每增加</a:t>
                      </a:r>
                      <a:r>
                        <a:rPr lang="en-US" altLang="zh-CN" sz="2400" b="0" i="0" u="none">
                          <a:solidFill>
                            <a:srgbClr val="000000"/>
                          </a:solidFill>
                          <a:effectLst/>
                          <a:latin typeface="Times New Roman" pitchFamily="24"/>
                          <a:ea typeface="Times New Roman" pitchFamily="24"/>
                        </a:rPr>
                        <a:t>1kg</a:t>
                      </a:r>
                      <a:r>
                        <a:rPr lang="zh-CN" altLang="zh-CN" sz="2400" b="0" i="0" u="none">
                          <a:solidFill>
                            <a:srgbClr val="000000"/>
                          </a:solidFill>
                          <a:effectLst/>
                          <a:latin typeface="Times New Roman" pitchFamily="24"/>
                          <a:ea typeface="宋体" pitchFamily="24"/>
                        </a:rPr>
                        <a:t>，弹簧长度就增加</a:t>
                      </a:r>
                      <a:r>
                        <a:rPr lang="en-US" altLang="zh-CN" sz="2400" b="0" i="0" u="none">
                          <a:solidFill>
                            <a:srgbClr val="000000"/>
                          </a:solidFill>
                          <a:effectLst/>
                          <a:latin typeface="Times New Roman" pitchFamily="24"/>
                          <a:ea typeface="Times New Roman" pitchFamily="24"/>
                        </a:rPr>
                        <a:t>0.5cm</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427"/>
                  </a:ext>
                </a:extLst>
              </a:tr>
              <a:tr h="370840">
                <a:tc>
                  <a:txBody>
                    <a:bodyPr/>
                    <a:lstStyle/>
                    <a:p>
                      <a:pPr marL="0" indent="0" algn="l" eaLnBrk="1" fontAlgn="ctr" latinLnBrk="0" hangingPunct="0">
                        <a:lnSpc>
                          <a:spcPct val="129999"/>
                        </a:lnSpc>
                      </a:pPr>
                      <a:r>
                        <a:rPr lang="en-US" altLang="zh-CN" sz="2400" b="0" i="0" u="none" dirty="0">
                          <a:solidFill>
                            <a:srgbClr val="000000"/>
                          </a:solidFill>
                          <a:effectLst/>
                          <a:latin typeface="Times New Roman" pitchFamily="24"/>
                          <a:ea typeface="Times New Roman" pitchFamily="24"/>
                        </a:rPr>
                        <a:t>D.</a:t>
                      </a:r>
                      <a:r>
                        <a:rPr lang="zh-CN" altLang="zh-CN" sz="2400" b="0" i="0" u="none" dirty="0">
                          <a:solidFill>
                            <a:srgbClr val="000000"/>
                          </a:solidFill>
                          <a:effectLst/>
                          <a:latin typeface="Times New Roman" pitchFamily="24"/>
                          <a:ea typeface="宋体" pitchFamily="24"/>
                        </a:rPr>
                        <a:t>所挂物体为</a:t>
                      </a:r>
                      <a:r>
                        <a:rPr lang="en-US" altLang="zh-CN" sz="2400" b="0" i="0" u="none" dirty="0">
                          <a:solidFill>
                            <a:srgbClr val="000000"/>
                          </a:solidFill>
                          <a:effectLst/>
                          <a:latin typeface="Times New Roman" pitchFamily="24"/>
                          <a:ea typeface="Times New Roman" pitchFamily="24"/>
                        </a:rPr>
                        <a:t>30kg</a:t>
                      </a:r>
                      <a:r>
                        <a:rPr lang="zh-CN" altLang="zh-CN" sz="2400" b="0" i="0" u="none" dirty="0">
                          <a:solidFill>
                            <a:srgbClr val="000000"/>
                          </a:solidFill>
                          <a:effectLst/>
                          <a:latin typeface="Times New Roman" pitchFamily="24"/>
                          <a:ea typeface="宋体" pitchFamily="24"/>
                        </a:rPr>
                        <a:t>时，弹簧长度一定比原长增加</a:t>
                      </a:r>
                      <a:r>
                        <a:rPr lang="en-US" altLang="zh-CN" sz="2400" b="0" i="0" u="none" dirty="0">
                          <a:solidFill>
                            <a:srgbClr val="000000"/>
                          </a:solidFill>
                          <a:effectLst/>
                          <a:latin typeface="Times New Roman" pitchFamily="24"/>
                          <a:ea typeface="Times New Roman" pitchFamily="24"/>
                        </a:rPr>
                        <a:t>15cm</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428"/>
                  </a:ext>
                </a:extLst>
              </a:tr>
            </a:tbl>
          </a:graphicData>
        </a:graphic>
      </p:graphicFrame>
      <p:sp>
        <p:nvSpPr>
          <p:cNvPr id="10" name="文本框 9">
            <a:extLst>
              <a:ext uri="{FF2B5EF4-FFF2-40B4-BE49-F238E27FC236}">
                <a16:creationId xmlns:a16="http://schemas.microsoft.com/office/drawing/2014/main" id="{DF6A9F89-6978-2715-D7E7-A7B5E5901B88}"/>
              </a:ext>
            </a:extLst>
          </p:cNvPr>
          <p:cNvSpPr txBox="1"/>
          <p:nvPr/>
        </p:nvSpPr>
        <p:spPr>
          <a:xfrm>
            <a:off x="3589645" y="4391481"/>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D</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blinds(horizontal)">
                                      <p:cBhvr>
                                        <p:cTn id="7"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508" name="yt_shape_14508"/>
          <p:cNvSpPr txBox="1"/>
          <p:nvPr/>
        </p:nvSpPr>
        <p:spPr>
          <a:xfrm>
            <a:off x="540119" y="1223506"/>
            <a:ext cx="11111999" cy="5229830"/>
          </a:xfrm>
          <a:prstGeom prst="rect">
            <a:avLst/>
          </a:prstGeom>
        </p:spPr>
        <p:txBody>
          <a:bodyPr vert="horz" wrap="square" lIns="0" tIns="0" rIns="0" bIns="0" rtlCol="0">
            <a:spAutoFit/>
          </a:bodyPr>
          <a:lstStyle/>
          <a:p>
            <a:pPr algn="just" eaLnBrk="1" latinLnBrk="0" hangingPunct="0">
              <a:lnSpc>
                <a:spcPct val="129999"/>
              </a:lnSpc>
            </a:pPr>
            <a:r>
              <a:rPr lang="en-US" altLang="zh-CN" sz="2400" b="0" i="0" u="none" dirty="0">
                <a:solidFill>
                  <a:srgbClr val="000000"/>
                </a:solidFill>
                <a:effectLst/>
                <a:latin typeface="Times New Roman" pitchFamily="24"/>
                <a:ea typeface="Times New Roman" pitchFamily="24"/>
              </a:rPr>
              <a:t>2.</a:t>
            </a:r>
            <a:r>
              <a:rPr lang="zh-CN" altLang="zh-CN" sz="2400" b="0" i="0" u="none" dirty="0">
                <a:solidFill>
                  <a:srgbClr val="000000"/>
                </a:solidFill>
                <a:effectLst/>
                <a:latin typeface="Times New Roman" pitchFamily="24"/>
                <a:ea typeface="宋体" pitchFamily="24"/>
              </a:rPr>
              <a:t>为了使学生能读到更多优秀书籍，某书店在出售图书的同时，推出一项租书业务，规定每租看</a:t>
            </a:r>
            <a:r>
              <a:rPr lang="en-US" altLang="zh-CN" sz="2400" b="0" i="0" u="none" dirty="0">
                <a:solidFill>
                  <a:srgbClr val="000000"/>
                </a:solidFill>
                <a:effectLst/>
                <a:latin typeface="Times New Roman" pitchFamily="24"/>
                <a:ea typeface="Times New Roman" pitchFamily="24"/>
              </a:rPr>
              <a:t>1</a:t>
            </a:r>
            <a:r>
              <a:rPr lang="zh-CN" altLang="zh-CN" sz="2400" b="0" i="0" u="none" dirty="0">
                <a:solidFill>
                  <a:srgbClr val="000000"/>
                </a:solidFill>
                <a:effectLst/>
                <a:latin typeface="Times New Roman" pitchFamily="24"/>
                <a:ea typeface="宋体" pitchFamily="24"/>
              </a:rPr>
              <a:t>本书，若租期不超过</a:t>
            </a:r>
            <a:r>
              <a:rPr lang="en-US" altLang="zh-CN" sz="2400" b="0" i="0" u="none" dirty="0">
                <a:solidFill>
                  <a:srgbClr val="000000"/>
                </a:solidFill>
                <a:effectLst/>
                <a:latin typeface="Times New Roman" pitchFamily="24"/>
                <a:ea typeface="Times New Roman" pitchFamily="24"/>
              </a:rPr>
              <a:t>3</a:t>
            </a:r>
            <a:r>
              <a:rPr lang="zh-CN" altLang="zh-CN" sz="2400" b="0" i="0" u="none" dirty="0">
                <a:solidFill>
                  <a:srgbClr val="000000"/>
                </a:solidFill>
                <a:effectLst/>
                <a:latin typeface="Times New Roman" pitchFamily="24"/>
                <a:ea typeface="宋体" pitchFamily="24"/>
              </a:rPr>
              <a:t>天，则收租金</a:t>
            </a:r>
            <a:r>
              <a:rPr lang="en-US" altLang="zh-CN" sz="2400" b="0" i="0" u="none" dirty="0">
                <a:solidFill>
                  <a:srgbClr val="000000"/>
                </a:solidFill>
                <a:effectLst/>
                <a:latin typeface="Times New Roman" pitchFamily="24"/>
                <a:ea typeface="Times New Roman" pitchFamily="24"/>
              </a:rPr>
              <a:t>1.50</a:t>
            </a:r>
            <a:r>
              <a:rPr lang="zh-CN" altLang="zh-CN" sz="2400" b="0" i="0" u="none" dirty="0">
                <a:solidFill>
                  <a:srgbClr val="000000"/>
                </a:solidFill>
                <a:effectLst/>
                <a:latin typeface="Times New Roman" pitchFamily="24"/>
                <a:ea typeface="宋体" pitchFamily="24"/>
              </a:rPr>
              <a:t>元，从第</a:t>
            </a:r>
            <a:r>
              <a:rPr lang="en-US" altLang="zh-CN" sz="2400" b="0" i="0" u="none" dirty="0">
                <a:solidFill>
                  <a:srgbClr val="000000"/>
                </a:solidFill>
                <a:effectLst/>
                <a:latin typeface="Times New Roman" pitchFamily="24"/>
                <a:ea typeface="Times New Roman" pitchFamily="24"/>
              </a:rPr>
              <a:t>4</a:t>
            </a:r>
            <a:r>
              <a:rPr lang="zh-CN" altLang="zh-CN" sz="2400" b="0" i="0" u="none" dirty="0">
                <a:solidFill>
                  <a:srgbClr val="000000"/>
                </a:solidFill>
                <a:effectLst/>
                <a:latin typeface="Times New Roman" pitchFamily="24"/>
                <a:ea typeface="宋体" pitchFamily="24"/>
              </a:rPr>
              <a:t>天开始每天另收</a:t>
            </a:r>
            <a:r>
              <a:rPr lang="en-US" altLang="zh-CN" sz="2400" b="0" i="0" u="none" dirty="0">
                <a:solidFill>
                  <a:srgbClr val="000000"/>
                </a:solidFill>
                <a:effectLst/>
                <a:latin typeface="Times New Roman" pitchFamily="24"/>
                <a:ea typeface="Times New Roman" pitchFamily="24"/>
              </a:rPr>
              <a:t>0.40</a:t>
            </a:r>
            <a:r>
              <a:rPr lang="zh-CN" altLang="zh-CN" sz="2400" b="0" i="0" u="none" dirty="0">
                <a:solidFill>
                  <a:srgbClr val="000000"/>
                </a:solidFill>
                <a:effectLst/>
                <a:latin typeface="Times New Roman" pitchFamily="24"/>
                <a:ea typeface="宋体" pitchFamily="24"/>
              </a:rPr>
              <a:t>元，那么</a:t>
            </a:r>
            <a:r>
              <a:rPr lang="en-US" altLang="zh-CN" sz="2400" b="0" i="0" u="none" dirty="0">
                <a:solidFill>
                  <a:srgbClr val="000000"/>
                </a:solidFill>
                <a:effectLst/>
                <a:latin typeface="Times New Roman" pitchFamily="24"/>
                <a:ea typeface="Times New Roman" pitchFamily="24"/>
              </a:rPr>
              <a:t>1</a:t>
            </a:r>
            <a:r>
              <a:rPr lang="zh-CN" altLang="zh-CN" sz="2400" b="0" i="0" u="none" dirty="0">
                <a:solidFill>
                  <a:srgbClr val="000000"/>
                </a:solidFill>
                <a:effectLst/>
                <a:latin typeface="Times New Roman" pitchFamily="24"/>
                <a:ea typeface="宋体" pitchFamily="24"/>
              </a:rPr>
              <a:t>本书租看</a:t>
            </a:r>
            <a:r>
              <a:rPr lang="en-US" altLang="zh-CN" sz="2400" b="0" i="0" u="none" dirty="0">
                <a:solidFill>
                  <a:srgbClr val="000000"/>
                </a:solidFill>
                <a:effectLst/>
                <a:latin typeface="Times New Roman" pitchFamily="24"/>
                <a:ea typeface="Times New Roman" pitchFamily="24"/>
              </a:rPr>
              <a:t>7</a:t>
            </a:r>
            <a:r>
              <a:rPr lang="zh-CN" altLang="zh-CN" sz="2400" b="0" i="0" u="none" dirty="0">
                <a:solidFill>
                  <a:srgbClr val="000000"/>
                </a:solidFill>
                <a:effectLst/>
                <a:latin typeface="Times New Roman" pitchFamily="24"/>
                <a:ea typeface="宋体" pitchFamily="24"/>
              </a:rPr>
              <a:t>天归还，请预测应收租金</a:t>
            </a:r>
            <a:r>
              <a:rPr lang="zh-CN" altLang="zh-CN" sz="100" b="0" i="0" spc="-100" dirty="0">
                <a:solidFill>
                  <a:srgbClr val="FF0000"/>
                </a:solidFill>
                <a:effectLst/>
                <a:latin typeface="Times New Roman" pitchFamily="24"/>
                <a:ea typeface="宋体" pitchFamily="24"/>
              </a:rPr>
              <a:t> </a:t>
            </a:r>
            <a:r>
              <a:rPr lang="zh-CN" altLang="zh-CN" sz="2400" b="0" i="0" u="sng" dirty="0">
                <a:solidFill>
                  <a:srgbClr val="FF0000"/>
                </a:solidFill>
                <a:effectLst/>
                <a:uFill>
                  <a:solidFill>
                    <a:srgbClr val="000000"/>
                  </a:solidFill>
                </a:uFill>
                <a:latin typeface="Times New Roman" pitchFamily="24"/>
                <a:ea typeface="宋体" pitchFamily="24"/>
              </a:rPr>
              <a:t>　</a:t>
            </a:r>
            <a:r>
              <a:rPr lang="en-US" altLang="zh-CN" sz="2400" b="0" i="0" u="sng" dirty="0">
                <a:solidFill>
                  <a:srgbClr val="FF0000">
                    <a:alpha val="0"/>
                  </a:srgbClr>
                </a:solidFill>
                <a:effectLst/>
                <a:uFill>
                  <a:solidFill>
                    <a:srgbClr val="000000"/>
                  </a:solidFill>
                </a:uFill>
                <a:latin typeface="Times New Roman" pitchFamily="24"/>
                <a:ea typeface="Times New Roman" pitchFamily="24"/>
              </a:rPr>
              <a:t>3.1</a:t>
            </a:r>
            <a:r>
              <a:rPr lang="zh-CN" altLang="zh-CN" sz="2400" b="0" i="0" u="sng" dirty="0">
                <a:solidFill>
                  <a:srgbClr val="FF0000">
                    <a:alpha val="0"/>
                  </a:srgbClr>
                </a:solidFill>
                <a:effectLst/>
                <a:uFill>
                  <a:solidFill>
                    <a:srgbClr val="000000"/>
                  </a:solidFill>
                </a:uFill>
                <a:latin typeface="Times New Roman" pitchFamily="24"/>
                <a:ea typeface="宋体" pitchFamily="24"/>
              </a:rPr>
              <a:t>　</a:t>
            </a:r>
            <a:r>
              <a:rPr lang="zh-CN" altLang="zh-CN" sz="100" b="0" i="0" spc="-100" dirty="0">
                <a:noFill/>
                <a:effectLst/>
                <a:latin typeface="Times New Roman" pitchFamily="24"/>
                <a:ea typeface="宋体" pitchFamily="24"/>
              </a:rPr>
              <a:t>⁠</a:t>
            </a:r>
            <a:r>
              <a:rPr lang="zh-CN" altLang="zh-CN" sz="2400" b="0" i="0" u="none" dirty="0">
                <a:solidFill>
                  <a:srgbClr val="000000"/>
                </a:solidFill>
                <a:effectLst/>
                <a:latin typeface="Times New Roman" pitchFamily="24"/>
                <a:ea typeface="宋体" pitchFamily="24"/>
              </a:rPr>
              <a:t>元</a:t>
            </a:r>
            <a:r>
              <a:rPr lang="en-US" altLang="zh-CN" sz="2400" b="0" i="0" u="none" dirty="0">
                <a:solidFill>
                  <a:srgbClr val="000000"/>
                </a:solidFill>
                <a:effectLst/>
                <a:latin typeface="Times New Roman" pitchFamily="24"/>
                <a:ea typeface="Times New Roman" pitchFamily="24"/>
              </a:rPr>
              <a:t>.</a:t>
            </a:r>
          </a:p>
          <a:p>
            <a:pPr algn="just" eaLnBrk="1" latinLnBrk="0" hangingPunct="0">
              <a:lnSpc>
                <a:spcPct val="129999"/>
              </a:lnSpc>
            </a:pPr>
            <a:r>
              <a:rPr lang="en-US" altLang="zh-CN" sz="2400" b="0" i="0" u="none" dirty="0">
                <a:solidFill>
                  <a:srgbClr val="000000"/>
                </a:solidFill>
                <a:effectLst/>
                <a:latin typeface="Times New Roman" pitchFamily="24"/>
                <a:ea typeface="Times New Roman" pitchFamily="24"/>
              </a:rPr>
              <a:t>3.</a:t>
            </a:r>
            <a:r>
              <a:rPr lang="zh-CN" altLang="zh-CN" sz="2400" b="0" i="0" u="none" dirty="0">
                <a:solidFill>
                  <a:srgbClr val="000000"/>
                </a:solidFill>
                <a:effectLst/>
                <a:latin typeface="Times New Roman" pitchFamily="24"/>
                <a:ea typeface="宋体" pitchFamily="24"/>
              </a:rPr>
              <a:t>公安人员在破案时常根据案发现场作案人员留下的脚印推断嫌疑人的身高，如果用</a:t>
            </a:r>
            <a:r>
              <a:rPr lang="en-US" altLang="zh-CN" sz="2400" b="0" i="1" u="none" dirty="0">
                <a:solidFill>
                  <a:srgbClr val="000000"/>
                </a:solidFill>
                <a:effectLst/>
                <a:latin typeface="Times New Roman" pitchFamily="24"/>
                <a:ea typeface="Times New Roman" pitchFamily="24"/>
              </a:rPr>
              <a:t>a</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cm</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表示脚印长，</a:t>
            </a:r>
            <a:r>
              <a:rPr lang="en-US" altLang="zh-CN" sz="2400" b="0" i="1" u="none" dirty="0">
                <a:solidFill>
                  <a:srgbClr val="000000"/>
                </a:solidFill>
                <a:effectLst/>
                <a:latin typeface="Times New Roman" pitchFamily="24"/>
                <a:ea typeface="Times New Roman" pitchFamily="24"/>
              </a:rPr>
              <a:t>b</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cm</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表示身高，其关系类似于</a:t>
            </a:r>
            <a:r>
              <a:rPr lang="en-US" altLang="zh-CN" sz="2400" b="0" i="1" u="none" dirty="0">
                <a:solidFill>
                  <a:srgbClr val="000000"/>
                </a:solidFill>
                <a:effectLst/>
                <a:latin typeface="Times New Roman" pitchFamily="24"/>
                <a:ea typeface="Times New Roman" pitchFamily="24"/>
              </a:rPr>
              <a:t>b</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7</a:t>
            </a:r>
            <a:r>
              <a:rPr lang="en-US" altLang="zh-CN" sz="2400" b="0" i="1" u="none" dirty="0">
                <a:solidFill>
                  <a:srgbClr val="000000"/>
                </a:solidFill>
                <a:effectLst/>
                <a:latin typeface="Times New Roman" pitchFamily="24"/>
                <a:ea typeface="Times New Roman" pitchFamily="24"/>
              </a:rPr>
              <a:t>a</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3.04.</a:t>
            </a:r>
            <a:r>
              <a:rPr lang="zh-CN" altLang="zh-CN" sz="2400" b="0" i="0" u="none" dirty="0">
                <a:solidFill>
                  <a:srgbClr val="000000"/>
                </a:solidFill>
                <a:effectLst/>
                <a:latin typeface="Times New Roman" pitchFamily="24"/>
                <a:ea typeface="宋体" pitchFamily="24"/>
              </a:rPr>
              <a:t>某次案件侦破中，抓获了两个可疑人员，甲的身高为</a:t>
            </a:r>
            <a:r>
              <a:rPr lang="en-US" altLang="zh-CN" sz="2400" b="0" i="0" u="none" dirty="0">
                <a:solidFill>
                  <a:srgbClr val="000000"/>
                </a:solidFill>
                <a:effectLst/>
                <a:latin typeface="Times New Roman" pitchFamily="24"/>
                <a:ea typeface="Times New Roman" pitchFamily="24"/>
              </a:rPr>
              <a:t>1.87m</a:t>
            </a:r>
            <a:r>
              <a:rPr lang="zh-CN" altLang="zh-CN" sz="2400" b="0" i="0" u="none" dirty="0">
                <a:solidFill>
                  <a:srgbClr val="000000"/>
                </a:solidFill>
                <a:effectLst/>
                <a:latin typeface="Times New Roman" pitchFamily="24"/>
                <a:ea typeface="宋体" pitchFamily="24"/>
              </a:rPr>
              <a:t>，乙的身高为</a:t>
            </a:r>
            <a:r>
              <a:rPr lang="en-US" altLang="zh-CN" sz="2400" b="0" i="0" u="none" dirty="0">
                <a:solidFill>
                  <a:srgbClr val="000000"/>
                </a:solidFill>
                <a:effectLst/>
                <a:latin typeface="Times New Roman" pitchFamily="24"/>
                <a:ea typeface="Times New Roman" pitchFamily="24"/>
              </a:rPr>
              <a:t>1.75m</a:t>
            </a:r>
            <a:r>
              <a:rPr lang="zh-CN" altLang="zh-CN" sz="2400" b="0" i="0" u="none" dirty="0">
                <a:solidFill>
                  <a:srgbClr val="000000"/>
                </a:solidFill>
                <a:effectLst/>
                <a:latin typeface="Times New Roman" pitchFamily="24"/>
                <a:ea typeface="宋体" pitchFamily="24"/>
              </a:rPr>
              <a:t>，犯罪现场留下的脚印经测量长为</a:t>
            </a:r>
            <a:r>
              <a:rPr lang="en-US" altLang="zh-CN" sz="2400" b="0" i="0" u="none" dirty="0">
                <a:solidFill>
                  <a:srgbClr val="000000"/>
                </a:solidFill>
                <a:effectLst/>
                <a:latin typeface="Times New Roman" pitchFamily="24"/>
                <a:ea typeface="Times New Roman" pitchFamily="24"/>
              </a:rPr>
              <a:t>26.3cm</a:t>
            </a:r>
            <a:r>
              <a:rPr lang="zh-CN" altLang="zh-CN" sz="2400" b="0" i="0" u="none" dirty="0">
                <a:solidFill>
                  <a:srgbClr val="000000"/>
                </a:solidFill>
                <a:effectLst/>
                <a:latin typeface="Times New Roman" pitchFamily="24"/>
                <a:ea typeface="宋体" pitchFamily="24"/>
              </a:rPr>
              <a:t>，请你帮助预测一下，哪个可疑人员的可能性更大</a:t>
            </a:r>
            <a:r>
              <a:rPr lang="en-US" altLang="zh-CN" sz="2400" b="0" i="0" u="none" dirty="0">
                <a:solidFill>
                  <a:srgbClr val="000000"/>
                </a:solidFill>
                <a:effectLst/>
                <a:latin typeface="Times New Roman" pitchFamily="24"/>
                <a:ea typeface="Times New Roman" pitchFamily="24"/>
              </a:rPr>
              <a:t>.</a:t>
            </a:r>
          </a:p>
          <a:p>
            <a:pPr algn="just" eaLnBrk="1" latinLnBrk="0" hangingPunct="0">
              <a:lnSpc>
                <a:spcPct val="129999"/>
              </a:lnSpc>
            </a:pPr>
            <a:r>
              <a:rPr lang="zh-CN" altLang="zh-CN" sz="2400" b="0" i="0" u="none" dirty="0">
                <a:solidFill>
                  <a:srgbClr val="FF0000">
                    <a:alpha val="0"/>
                  </a:srgbClr>
                </a:solidFill>
                <a:effectLst/>
                <a:latin typeface="Times New Roman" pitchFamily="24"/>
                <a:ea typeface="楷体" pitchFamily="24"/>
              </a:rPr>
              <a:t>解：将</a:t>
            </a:r>
            <a:r>
              <a:rPr lang="en-US" altLang="zh-CN" sz="2400" b="0" i="1" u="none" dirty="0">
                <a:solidFill>
                  <a:srgbClr val="FF0000">
                    <a:alpha val="0"/>
                  </a:srgbClr>
                </a:solidFill>
                <a:effectLst/>
                <a:latin typeface="Times New Roman" pitchFamily="24"/>
                <a:ea typeface="Times New Roman" pitchFamily="24"/>
              </a:rPr>
              <a:t>a</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26.3</a:t>
            </a:r>
            <a:r>
              <a:rPr lang="zh-CN" altLang="zh-CN" sz="2400" b="0" i="0" u="none" dirty="0">
                <a:solidFill>
                  <a:srgbClr val="FF0000">
                    <a:alpha val="0"/>
                  </a:srgbClr>
                </a:solidFill>
                <a:effectLst/>
                <a:latin typeface="Times New Roman" pitchFamily="24"/>
                <a:ea typeface="楷体" pitchFamily="24"/>
              </a:rPr>
              <a:t>代入</a:t>
            </a:r>
            <a:r>
              <a:rPr lang="en-US" altLang="zh-CN" sz="2400" b="0" i="1" u="none" dirty="0">
                <a:solidFill>
                  <a:srgbClr val="FF0000">
                    <a:alpha val="0"/>
                  </a:srgbClr>
                </a:solidFill>
                <a:effectLst/>
                <a:latin typeface="Times New Roman" pitchFamily="24"/>
                <a:ea typeface="Times New Roman" pitchFamily="24"/>
              </a:rPr>
              <a:t>b</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7</a:t>
            </a:r>
            <a:r>
              <a:rPr lang="en-US" altLang="zh-CN" sz="2400" b="0" i="1" u="none" dirty="0">
                <a:solidFill>
                  <a:srgbClr val="FF0000">
                    <a:alpha val="0"/>
                  </a:srgbClr>
                </a:solidFill>
                <a:effectLst/>
                <a:latin typeface="Times New Roman" pitchFamily="24"/>
                <a:ea typeface="Times New Roman" pitchFamily="24"/>
              </a:rPr>
              <a:t>a</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3.04</a:t>
            </a:r>
            <a:r>
              <a:rPr lang="zh-CN" altLang="zh-CN" sz="2400" b="0" i="0" u="none" dirty="0">
                <a:solidFill>
                  <a:srgbClr val="FF0000">
                    <a:alpha val="0"/>
                  </a:srgbClr>
                </a:solidFill>
                <a:effectLst/>
                <a:latin typeface="Times New Roman" pitchFamily="24"/>
                <a:ea typeface="楷体" pitchFamily="24"/>
              </a:rPr>
              <a:t>得，</a:t>
            </a:r>
            <a:r>
              <a:rPr lang="zh-CN" altLang="zh-CN" sz="100" b="0" i="0" u="none" dirty="0">
                <a:noFill/>
                <a:effectLst/>
                <a:latin typeface="Times New Roman"/>
                <a:ea typeface="宋体"/>
              </a:rPr>
              <a:t>⁠</a:t>
            </a:r>
          </a:p>
          <a:p>
            <a:pPr algn="just" eaLnBrk="1" latinLnBrk="0" hangingPunct="0">
              <a:lnSpc>
                <a:spcPct val="129999"/>
              </a:lnSpc>
            </a:pPr>
            <a:r>
              <a:rPr lang="en-US" altLang="zh-CN" sz="2400" b="0" i="1" u="none" dirty="0">
                <a:solidFill>
                  <a:srgbClr val="FF0000">
                    <a:alpha val="0"/>
                  </a:srgbClr>
                </a:solidFill>
                <a:effectLst/>
                <a:latin typeface="Times New Roman" pitchFamily="24"/>
                <a:ea typeface="Times New Roman" pitchFamily="24"/>
              </a:rPr>
              <a:t>b</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187.14.</a:t>
            </a:r>
            <a:r>
              <a:rPr lang="zh-CN" altLang="zh-CN" sz="100" b="0" i="0" u="none" dirty="0">
                <a:noFill/>
                <a:effectLst/>
                <a:latin typeface="Times New Roman"/>
                <a:ea typeface="宋体"/>
              </a:rPr>
              <a:t>⁠</a:t>
            </a:r>
          </a:p>
          <a:p>
            <a:pPr algn="just" eaLnBrk="1" latinLnBrk="0" hangingPunct="0">
              <a:lnSpc>
                <a:spcPct val="129999"/>
              </a:lnSpc>
            </a:pPr>
            <a:r>
              <a:rPr lang="zh-CN" altLang="zh-CN" sz="2400" b="0" i="0" u="none" dirty="0">
                <a:solidFill>
                  <a:srgbClr val="FF0000">
                    <a:alpha val="0"/>
                  </a:srgbClr>
                </a:solidFill>
                <a:effectLst/>
                <a:latin typeface="Times New Roman" pitchFamily="24"/>
                <a:ea typeface="楷体" pitchFamily="24"/>
              </a:rPr>
              <a:t>由于</a:t>
            </a:r>
            <a:r>
              <a:rPr lang="en-US" altLang="zh-CN" sz="2400" b="0" i="0" u="none" dirty="0">
                <a:solidFill>
                  <a:srgbClr val="FF0000">
                    <a:alpha val="0"/>
                  </a:srgbClr>
                </a:solidFill>
                <a:effectLst/>
                <a:latin typeface="Times New Roman" pitchFamily="24"/>
                <a:ea typeface="Times New Roman" pitchFamily="24"/>
              </a:rPr>
              <a:t>1.87m</a:t>
            </a:r>
            <a:r>
              <a:rPr lang="zh-CN" altLang="zh-CN" sz="2400" b="0" i="0" u="none" dirty="0">
                <a:solidFill>
                  <a:srgbClr val="FF0000">
                    <a:alpha val="0"/>
                  </a:srgbClr>
                </a:solidFill>
                <a:effectLst/>
                <a:latin typeface="Times New Roman" pitchFamily="24"/>
                <a:ea typeface="楷体" pitchFamily="24"/>
              </a:rPr>
              <a:t>更接近于</a:t>
            </a:r>
            <a:r>
              <a:rPr lang="en-US" altLang="zh-CN" sz="2400" b="0" i="0" u="none" dirty="0">
                <a:solidFill>
                  <a:srgbClr val="FF0000">
                    <a:alpha val="0"/>
                  </a:srgbClr>
                </a:solidFill>
                <a:effectLst/>
                <a:latin typeface="Times New Roman" pitchFamily="24"/>
                <a:ea typeface="Times New Roman" pitchFamily="24"/>
              </a:rPr>
              <a:t>187.14cm</a:t>
            </a:r>
            <a:r>
              <a:rPr lang="zh-CN" altLang="zh-CN" sz="2400" b="0" i="0" u="none" dirty="0">
                <a:solidFill>
                  <a:srgbClr val="FF0000">
                    <a:alpha val="0"/>
                  </a:srgbClr>
                </a:solidFill>
                <a:effectLst/>
                <a:latin typeface="Times New Roman" pitchFamily="24"/>
                <a:ea typeface="楷体" pitchFamily="24"/>
              </a:rPr>
              <a:t>，</a:t>
            </a:r>
            <a:r>
              <a:rPr lang="zh-CN" altLang="zh-CN" sz="100" b="0" i="0" u="none" dirty="0">
                <a:noFill/>
                <a:effectLst/>
                <a:latin typeface="Times New Roman"/>
                <a:ea typeface="宋体"/>
              </a:rPr>
              <a:t>⁠</a:t>
            </a:r>
          </a:p>
          <a:p>
            <a:pPr algn="just" eaLnBrk="1" latinLnBrk="0" hangingPunct="0">
              <a:lnSpc>
                <a:spcPct val="129999"/>
              </a:lnSpc>
            </a:pPr>
            <a:r>
              <a:rPr lang="zh-CN" altLang="zh-CN" sz="2400" b="0" i="0" u="none" dirty="0">
                <a:solidFill>
                  <a:srgbClr val="FF0000">
                    <a:alpha val="0"/>
                  </a:srgbClr>
                </a:solidFill>
                <a:effectLst/>
                <a:latin typeface="Times New Roman" pitchFamily="24"/>
                <a:ea typeface="楷体" pitchFamily="24"/>
              </a:rPr>
              <a:t>所以甲嫌疑人员的可能性更大</a:t>
            </a:r>
            <a:r>
              <a:rPr lang="en-US" altLang="zh-CN" sz="2400" b="0" i="0" u="none" dirty="0">
                <a:solidFill>
                  <a:srgbClr val="FF0000">
                    <a:alpha val="0"/>
                  </a:srgbClr>
                </a:solidFill>
                <a:effectLst/>
                <a:latin typeface="Times New Roman" pitchFamily="24"/>
                <a:ea typeface="Times New Roman" pitchFamily="24"/>
              </a:rPr>
              <a:t>.</a:t>
            </a:r>
            <a:r>
              <a:rPr lang="zh-CN" altLang="zh-CN" sz="100" b="0" i="0" u="none" dirty="0">
                <a:noFill/>
                <a:effectLst/>
                <a:latin typeface="Times New Roman"/>
                <a:ea typeface="宋体"/>
              </a:rPr>
              <a:t>⁠</a:t>
            </a:r>
          </a:p>
        </p:txBody>
      </p:sp>
      <p:sp>
        <p:nvSpPr>
          <p:cNvPr id="2" name="文本框 1">
            <a:extLst>
              <a:ext uri="{FF2B5EF4-FFF2-40B4-BE49-F238E27FC236}">
                <a16:creationId xmlns:a16="http://schemas.microsoft.com/office/drawing/2014/main" id="{82065A46-FD20-7C85-59A2-4D45B5AFBEFB}"/>
              </a:ext>
            </a:extLst>
          </p:cNvPr>
          <p:cNvSpPr txBox="1"/>
          <p:nvPr/>
        </p:nvSpPr>
        <p:spPr>
          <a:xfrm>
            <a:off x="7384307" y="2127676"/>
            <a:ext cx="8658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3.1</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3" name="文本框 2">
            <a:extLst>
              <a:ext uri="{FF2B5EF4-FFF2-40B4-BE49-F238E27FC236}">
                <a16:creationId xmlns:a16="http://schemas.microsoft.com/office/drawing/2014/main" id="{CA69462D-7734-53AC-F7EC-6B4B1CC7B33E}"/>
              </a:ext>
            </a:extLst>
          </p:cNvPr>
          <p:cNvSpPr txBox="1"/>
          <p:nvPr/>
        </p:nvSpPr>
        <p:spPr>
          <a:xfrm>
            <a:off x="450108" y="4505116"/>
            <a:ext cx="49044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解：将</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26.3</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代入</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7</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3.04</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得，</a:t>
            </a:r>
            <a:endParaRPr lang="zh-CN" altLang="en-US">
              <a:solidFill>
                <a:srgbClr val="FF0000"/>
              </a:solidFill>
            </a:endParaRPr>
          </a:p>
        </p:txBody>
      </p:sp>
      <p:sp>
        <p:nvSpPr>
          <p:cNvPr id="4" name="文本框 3">
            <a:extLst>
              <a:ext uri="{FF2B5EF4-FFF2-40B4-BE49-F238E27FC236}">
                <a16:creationId xmlns:a16="http://schemas.microsoft.com/office/drawing/2014/main" id="{874840F1-516D-359C-918D-7CCC3508C08D}"/>
              </a:ext>
            </a:extLst>
          </p:cNvPr>
          <p:cNvSpPr txBox="1"/>
          <p:nvPr/>
        </p:nvSpPr>
        <p:spPr>
          <a:xfrm>
            <a:off x="450108" y="4980604"/>
            <a:ext cx="1551687" cy="569100"/>
          </a:xfrm>
          <a:prstGeom prst="rect">
            <a:avLst/>
          </a:prstGeom>
          <a:noFill/>
        </p:spPr>
        <p:txBody>
          <a:bodyPr vert="horz" wrap="none" rtlCol="0">
            <a:noAutofit/>
          </a:bodyPr>
          <a:lstStyle/>
          <a:p>
            <a:pPr>
              <a:lnSpc>
                <a:spcPct val="129999"/>
              </a:lnSpc>
            </a:pP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187.14.</a:t>
            </a:r>
            <a:endParaRPr lang="zh-CN" altLang="en-US">
              <a:solidFill>
                <a:srgbClr val="FF0000"/>
              </a:solidFill>
            </a:endParaRPr>
          </a:p>
        </p:txBody>
      </p:sp>
      <p:sp>
        <p:nvSpPr>
          <p:cNvPr id="5" name="文本框 4">
            <a:extLst>
              <a:ext uri="{FF2B5EF4-FFF2-40B4-BE49-F238E27FC236}">
                <a16:creationId xmlns:a16="http://schemas.microsoft.com/office/drawing/2014/main" id="{3C62BF7E-514C-6C9A-0E81-1E1EF0E694F6}"/>
              </a:ext>
            </a:extLst>
          </p:cNvPr>
          <p:cNvSpPr txBox="1"/>
          <p:nvPr/>
        </p:nvSpPr>
        <p:spPr>
          <a:xfrm>
            <a:off x="450108" y="5456093"/>
            <a:ext cx="4293298"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由于</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1.87m</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更接近于</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187.14cm</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p:sp>
        <p:nvSpPr>
          <p:cNvPr id="6" name="文本框 5">
            <a:extLst>
              <a:ext uri="{FF2B5EF4-FFF2-40B4-BE49-F238E27FC236}">
                <a16:creationId xmlns:a16="http://schemas.microsoft.com/office/drawing/2014/main" id="{9908245A-BBE9-FF99-439B-DC209154CF2E}"/>
              </a:ext>
            </a:extLst>
          </p:cNvPr>
          <p:cNvSpPr txBox="1"/>
          <p:nvPr/>
        </p:nvSpPr>
        <p:spPr>
          <a:xfrm>
            <a:off x="450108" y="5931580"/>
            <a:ext cx="42186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所以甲嫌疑人员的可能性更大</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blinds(horizontal)">
                                      <p:cBhvr>
                                        <p:cTn id="2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515" name="yt_shape_14515"/>
          <p:cNvSpPr txBox="1"/>
          <p:nvPr/>
        </p:nvSpPr>
        <p:spPr>
          <a:xfrm>
            <a:off x="540000" y="1156490"/>
            <a:ext cx="11111999" cy="1625060"/>
          </a:xfrm>
          <a:prstGeom prst="rect">
            <a:avLst/>
          </a:prstGeom>
        </p:spPr>
        <p:txBody>
          <a:bodyPr vert="horz" wrap="square" lIns="0" tIns="0" rIns="0" bIns="0" rtlCol="0">
            <a:spAutoFit/>
          </a:bodyPr>
          <a:lstStyle/>
          <a:p>
            <a:pPr algn="just" eaLnBrk="1" latinLnBrk="0" hangingPunct="0">
              <a:lnSpc>
                <a:spcPct val="110000"/>
              </a:lnSpc>
            </a:pPr>
            <a:r>
              <a:rPr lang="en-US" altLang="zh-CN" sz="2400" b="0" i="0" u="none" dirty="0">
                <a:solidFill>
                  <a:srgbClr val="000000"/>
                </a:solidFill>
                <a:effectLst/>
                <a:latin typeface="Times New Roman" pitchFamily="24"/>
                <a:ea typeface="Times New Roman" pitchFamily="24"/>
              </a:rPr>
              <a:t>4.</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楷体" pitchFamily="24"/>
              </a:rPr>
              <a:t>苏州市中考</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某长途汽车客运公司规定旅客可免费携带一定质量的行李，当行李的质量超过规定时，需付的行李费</a:t>
            </a:r>
            <a:r>
              <a:rPr lang="en-US" altLang="zh-CN" sz="2400" b="0" i="1" u="none" dirty="0">
                <a:solidFill>
                  <a:srgbClr val="000000"/>
                </a:solidFill>
                <a:effectLst/>
                <a:latin typeface="Times New Roman" pitchFamily="24"/>
                <a:ea typeface="Times New Roman" pitchFamily="24"/>
              </a:rPr>
              <a:t>y</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元</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是行李质量</a:t>
            </a:r>
            <a:r>
              <a:rPr lang="en-US" altLang="zh-CN" sz="2400" b="0" i="1" u="none" dirty="0">
                <a:solidFill>
                  <a:srgbClr val="000000"/>
                </a:solidFill>
                <a:effectLst/>
                <a:latin typeface="Times New Roman" pitchFamily="24"/>
                <a:ea typeface="Times New Roman" pitchFamily="24"/>
              </a:rPr>
              <a:t>x</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kg</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的一次函数</a:t>
            </a:r>
            <a:r>
              <a:rPr lang="en-US" altLang="zh-CN" sz="2400" b="0" i="0" u="none" dirty="0">
                <a:solidFill>
                  <a:srgbClr val="000000"/>
                </a:solidFill>
                <a:effectLst/>
                <a:latin typeface="Times New Roman" pitchFamily="24"/>
                <a:ea typeface="Times New Roman" pitchFamily="24"/>
              </a:rPr>
              <a:t>.</a:t>
            </a:r>
            <a:r>
              <a:rPr lang="zh-CN" altLang="zh-CN" sz="2400" b="0" i="0" u="none" dirty="0">
                <a:solidFill>
                  <a:srgbClr val="000000"/>
                </a:solidFill>
                <a:effectLst/>
                <a:latin typeface="Times New Roman" pitchFamily="24"/>
                <a:ea typeface="宋体" pitchFamily="24"/>
              </a:rPr>
              <a:t>已知行李质量为</a:t>
            </a:r>
            <a:r>
              <a:rPr lang="en-US" altLang="zh-CN" sz="2400" b="0" i="0" u="none" dirty="0">
                <a:solidFill>
                  <a:srgbClr val="000000"/>
                </a:solidFill>
                <a:effectLst/>
                <a:latin typeface="Times New Roman" pitchFamily="24"/>
                <a:ea typeface="Times New Roman" pitchFamily="24"/>
              </a:rPr>
              <a:t>20kg</a:t>
            </a:r>
            <a:r>
              <a:rPr lang="zh-CN" altLang="zh-CN" sz="2400" b="0" i="0" u="none" dirty="0">
                <a:solidFill>
                  <a:srgbClr val="000000"/>
                </a:solidFill>
                <a:effectLst/>
                <a:latin typeface="Times New Roman" pitchFamily="24"/>
                <a:ea typeface="宋体" pitchFamily="24"/>
              </a:rPr>
              <a:t>时需付行李费</a:t>
            </a:r>
            <a:r>
              <a:rPr lang="en-US" altLang="zh-CN" sz="2400" b="0" i="0" u="none" dirty="0">
                <a:solidFill>
                  <a:srgbClr val="000000"/>
                </a:solidFill>
                <a:effectLst/>
                <a:latin typeface="Times New Roman" pitchFamily="24"/>
                <a:ea typeface="Times New Roman" pitchFamily="24"/>
              </a:rPr>
              <a:t>2</a:t>
            </a:r>
            <a:r>
              <a:rPr lang="zh-CN" altLang="zh-CN" sz="2400" b="0" i="0" u="none" dirty="0">
                <a:solidFill>
                  <a:srgbClr val="000000"/>
                </a:solidFill>
                <a:effectLst/>
                <a:latin typeface="Times New Roman" pitchFamily="24"/>
                <a:ea typeface="宋体" pitchFamily="24"/>
              </a:rPr>
              <a:t>元，行李质量为</a:t>
            </a:r>
            <a:r>
              <a:rPr lang="en-US" altLang="zh-CN" sz="2400" b="0" i="0" u="none" dirty="0">
                <a:solidFill>
                  <a:srgbClr val="000000"/>
                </a:solidFill>
                <a:effectLst/>
                <a:latin typeface="Times New Roman" pitchFamily="24"/>
                <a:ea typeface="Times New Roman" pitchFamily="24"/>
              </a:rPr>
              <a:t>50kg</a:t>
            </a:r>
            <a:r>
              <a:rPr lang="zh-CN" altLang="zh-CN" sz="2400" b="0" i="0" u="none" dirty="0">
                <a:solidFill>
                  <a:srgbClr val="000000"/>
                </a:solidFill>
                <a:effectLst/>
                <a:latin typeface="Times New Roman" pitchFamily="24"/>
                <a:ea typeface="宋体" pitchFamily="24"/>
              </a:rPr>
              <a:t>时需付行李费</a:t>
            </a:r>
            <a:r>
              <a:rPr lang="en-US" altLang="zh-CN" sz="2400" b="0" i="0" u="none" dirty="0">
                <a:solidFill>
                  <a:srgbClr val="000000"/>
                </a:solidFill>
                <a:effectLst/>
                <a:latin typeface="Times New Roman" pitchFamily="24"/>
                <a:ea typeface="Times New Roman" pitchFamily="24"/>
              </a:rPr>
              <a:t>8</a:t>
            </a:r>
            <a:r>
              <a:rPr lang="zh-CN" altLang="zh-CN" sz="2400" b="0" i="0" u="none" dirty="0">
                <a:solidFill>
                  <a:srgbClr val="000000"/>
                </a:solidFill>
                <a:effectLst/>
                <a:latin typeface="Times New Roman" pitchFamily="24"/>
                <a:ea typeface="宋体" pitchFamily="24"/>
              </a:rPr>
              <a:t>元</a:t>
            </a:r>
            <a:r>
              <a:rPr lang="en-US" altLang="zh-CN" sz="2400" b="0" i="0" u="none" dirty="0">
                <a:solidFill>
                  <a:srgbClr val="000000"/>
                </a:solidFill>
                <a:effectLst/>
                <a:latin typeface="Times New Roman" pitchFamily="24"/>
                <a:ea typeface="Times New Roman" pitchFamily="24"/>
              </a:rPr>
              <a:t>.</a:t>
            </a:r>
          </a:p>
          <a:p>
            <a:pPr algn="just" eaLnBrk="1" latinLnBrk="0" hangingPunct="0">
              <a:lnSpc>
                <a:spcPct val="110000"/>
              </a:lnSpc>
            </a:pP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1</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当行李的质量</a:t>
            </a:r>
            <a:r>
              <a:rPr lang="en-US" altLang="zh-CN" sz="2400" b="0" i="1" u="none" dirty="0">
                <a:solidFill>
                  <a:srgbClr val="000000"/>
                </a:solidFill>
                <a:effectLst/>
                <a:latin typeface="Times New Roman" pitchFamily="24"/>
                <a:ea typeface="Times New Roman" pitchFamily="24"/>
              </a:rPr>
              <a:t>x</a:t>
            </a:r>
            <a:r>
              <a:rPr lang="zh-CN" altLang="zh-CN" sz="2400" b="0" i="0" u="none" dirty="0">
                <a:solidFill>
                  <a:srgbClr val="000000"/>
                </a:solidFill>
                <a:effectLst/>
                <a:latin typeface="Times New Roman" pitchFamily="24"/>
                <a:ea typeface="宋体" pitchFamily="24"/>
              </a:rPr>
              <a:t>超过规定时，求</a:t>
            </a:r>
            <a:r>
              <a:rPr lang="en-US" altLang="zh-CN" sz="2400" b="0" i="1" u="none" dirty="0">
                <a:solidFill>
                  <a:srgbClr val="000000"/>
                </a:solidFill>
                <a:effectLst/>
                <a:latin typeface="Times New Roman" pitchFamily="24"/>
                <a:ea typeface="Times New Roman" pitchFamily="24"/>
              </a:rPr>
              <a:t>y</a:t>
            </a:r>
            <a:r>
              <a:rPr lang="zh-CN" altLang="zh-CN" sz="2400" b="0" i="0" u="none" dirty="0">
                <a:solidFill>
                  <a:srgbClr val="000000"/>
                </a:solidFill>
                <a:effectLst/>
                <a:latin typeface="Times New Roman" pitchFamily="24"/>
                <a:ea typeface="宋体" pitchFamily="24"/>
              </a:rPr>
              <a:t>与</a:t>
            </a:r>
            <a:r>
              <a:rPr lang="en-US" altLang="zh-CN" sz="2400" b="0" i="1" u="none" dirty="0">
                <a:solidFill>
                  <a:srgbClr val="000000"/>
                </a:solidFill>
                <a:effectLst/>
                <a:latin typeface="Times New Roman" pitchFamily="24"/>
                <a:ea typeface="Times New Roman" pitchFamily="24"/>
              </a:rPr>
              <a:t>x</a:t>
            </a:r>
            <a:r>
              <a:rPr lang="zh-CN" altLang="zh-CN" sz="2400" b="0" i="0" u="none" dirty="0">
                <a:solidFill>
                  <a:srgbClr val="000000"/>
                </a:solidFill>
                <a:effectLst/>
                <a:latin typeface="Times New Roman" pitchFamily="24"/>
                <a:ea typeface="宋体" pitchFamily="24"/>
              </a:rPr>
              <a:t>之间的函数表达式</a:t>
            </a:r>
            <a:r>
              <a:rPr lang="zh-CN" altLang="zh-CN" sz="2400" b="0" i="0" u="none" dirty="0" smtClean="0">
                <a:solidFill>
                  <a:srgbClr val="000000"/>
                </a:solidFill>
                <a:effectLst/>
                <a:latin typeface="Times New Roman" pitchFamily="24"/>
                <a:ea typeface="宋体" pitchFamily="24"/>
              </a:rPr>
              <a:t>；</a:t>
            </a:r>
            <a:endParaRPr lang="zh-CN" altLang="zh-CN" sz="100" b="0" i="0" u="none" dirty="0">
              <a:noFill/>
              <a:effectLst/>
              <a:latin typeface="Times New Roman"/>
              <a:ea typeface="宋体"/>
            </a:endParaRPr>
          </a:p>
        </p:txBody>
      </p:sp>
      <p:sp>
        <p:nvSpPr>
          <p:cNvPr id="2" name="文本框 1">
            <a:extLst>
              <a:ext uri="{FF2B5EF4-FFF2-40B4-BE49-F238E27FC236}">
                <a16:creationId xmlns:a16="http://schemas.microsoft.com/office/drawing/2014/main" id="{193AAE9A-EB8C-388D-29CC-3FFC43AE3D53}"/>
              </a:ext>
            </a:extLst>
          </p:cNvPr>
          <p:cNvSpPr txBox="1"/>
          <p:nvPr/>
        </p:nvSpPr>
        <p:spPr>
          <a:xfrm>
            <a:off x="449989" y="2781550"/>
            <a:ext cx="8533512" cy="495948"/>
          </a:xfrm>
          <a:prstGeom prst="rect">
            <a:avLst/>
          </a:prstGeom>
          <a:noFill/>
        </p:spPr>
        <p:txBody>
          <a:bodyPr vert="horz" wrap="none" rtlCol="0">
            <a:noAutofit/>
          </a:bodyPr>
          <a:lstStyle/>
          <a:p>
            <a:pPr algn="just">
              <a:lnSpc>
                <a:spcPct val="110000"/>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根据题意，设</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y</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与</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的函数表达式为</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y</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kx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k</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
        <p:nvSpPr>
          <p:cNvPr id="3" name="文本框 2">
            <a:extLst>
              <a:ext uri="{FF2B5EF4-FFF2-40B4-BE49-F238E27FC236}">
                <a16:creationId xmlns:a16="http://schemas.microsoft.com/office/drawing/2014/main" id="{238CDAB0-ECBB-114E-9AE5-2BB107E4A206}"/>
              </a:ext>
            </a:extLst>
          </p:cNvPr>
          <p:cNvSpPr txBox="1"/>
          <p:nvPr/>
        </p:nvSpPr>
        <p:spPr>
          <a:xfrm>
            <a:off x="449989" y="3183886"/>
            <a:ext cx="5291836" cy="495948"/>
          </a:xfrm>
          <a:prstGeom prst="rect">
            <a:avLst/>
          </a:prstGeom>
          <a:noFill/>
        </p:spPr>
        <p:txBody>
          <a:bodyPr vert="horz" wrap="none" rtlCol="0">
            <a:noAutofit/>
          </a:bodyPr>
          <a:lstStyle/>
          <a:p>
            <a:pPr algn="just">
              <a:lnSpc>
                <a:spcPct val="110000"/>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当</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20</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时，</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y</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，当</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50</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时，</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y</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8</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mc:AlternateContent xmlns:mc="http://schemas.openxmlformats.org/markup-compatibility/2006">
        <mc:Choice xmlns:a14="http://schemas.microsoft.com/office/drawing/2010/main" Requires="a14">
          <p:sp>
            <p:nvSpPr>
              <p:cNvPr id="4" name="文本框 3">
                <a:extLst>
                  <a:ext uri="{FF2B5EF4-FFF2-40B4-BE49-F238E27FC236}">
                    <a16:creationId xmlns:a16="http://schemas.microsoft.com/office/drawing/2014/main" id="{A8728D2F-9565-8ACF-F664-FD9F33481465}"/>
                  </a:ext>
                </a:extLst>
              </p:cNvPr>
              <p:cNvSpPr txBox="1"/>
              <p:nvPr/>
            </p:nvSpPr>
            <p:spPr>
              <a:xfrm>
                <a:off x="449989" y="3586222"/>
                <a:ext cx="4523422" cy="1138568"/>
              </a:xfrm>
              <a:prstGeom prst="rect">
                <a:avLst/>
              </a:prstGeom>
              <a:noFill/>
            </p:spPr>
            <p:txBody>
              <a:bodyPr vert="horz" wrap="none" rtlCol="0" anchor="ctr">
                <a:noAutofit/>
              </a:bodyPr>
              <a:lstStyle/>
              <a:p>
                <a:pPr algn="just">
                  <a:lnSpc>
                    <a:spcPct val="110000"/>
                  </a:lnSpc>
                </a:pPr>
                <a14:m>
                  <m:oMath xmlns:m="http://schemas.openxmlformats.org/officeDocument/2006/math">
                    <m:d>
                      <m:dPr>
                        <m:begChr m:val="{"/>
                        <m:endChr m:val=""/>
                        <m:ctrlPr>
                          <a:rPr kumimoji="0" lang="en-US" altLang="zh-CN" sz="2400" b="0" i="1" strike="noStrike" kern="1200" cap="none" spc="0" normalizeH="0" baseline="0" noProof="0" smtClean="0">
                            <a:ln>
                              <a:noFill/>
                            </a:ln>
                            <a:solidFill>
                              <a:srgbClr val="FF0000"/>
                            </a:solidFill>
                            <a:effectLst/>
                            <a:uLnTx/>
                            <a:uFillTx/>
                            <a:latin typeface="Cambria Math" panose="02040503050406030204" pitchFamily="18" charset="0"/>
                            <a:ea typeface="Cambria Math" panose="02040503050406030204" pitchFamily="48" charset="0"/>
                          </a:rPr>
                        </m:ctrlPr>
                      </m:dPr>
                      <m:e>
                        <m:eqArr>
                          <m:eqArr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eqArrPr>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&amp;</m:t>
                            </m:r>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20</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𝑘</m:t>
                            </m:r>
                            <m:r>
                              <a:rPr kumimoji="0" lang="zh-CN"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𝑏</m:t>
                            </m:r>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r>
                              <m:rPr>
                                <m:nor/>
                              </m:rPr>
                              <a:rPr kumimoji="0" lang="zh-CN" altLang="zh-CN" sz="2400" b="0" i="0" strike="noStrike" kern="1200" cap="none" spc="0" normalizeH="0" baseline="0" noProof="0">
                                <a:ln>
                                  <a:noFill/>
                                </a:ln>
                                <a:solidFill>
                                  <a:srgbClr val="FF0000"/>
                                </a:solidFill>
                                <a:effectLst/>
                                <a:uLnTx/>
                                <a:uFillTx/>
                                <a:latin typeface="Times New Roman" panose="02040503050406030204" pitchFamily="48" charset="0"/>
                                <a:ea typeface="宋体" panose="02040503050406030204" pitchFamily="48" charset="0"/>
                              </a:rPr>
                              <m:t>，</m:t>
                            </m:r>
                          </m:e>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&amp;</m:t>
                            </m:r>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50</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𝑘</m:t>
                            </m:r>
                            <m:r>
                              <a:rPr kumimoji="0" lang="zh-CN"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𝑏</m:t>
                            </m:r>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=8</m:t>
                            </m:r>
                            <m:r>
                              <m:rPr>
                                <m:nor/>
                              </m:rPr>
                              <a:rPr kumimoji="0" lang="zh-CN" altLang="zh-CN" sz="2400" b="0" i="0" strike="noStrike" kern="1200" cap="none" spc="0" normalizeH="0" baseline="0" noProof="0">
                                <a:ln>
                                  <a:noFill/>
                                </a:ln>
                                <a:solidFill>
                                  <a:srgbClr val="FF0000"/>
                                </a:solidFill>
                                <a:effectLst/>
                                <a:uLnTx/>
                                <a:uFillTx/>
                                <a:latin typeface="Times New Roman" panose="02040503050406030204" pitchFamily="48" charset="0"/>
                                <a:ea typeface="宋体" panose="02040503050406030204" pitchFamily="48" charset="0"/>
                              </a:rPr>
                              <m:t>，</m:t>
                            </m:r>
                          </m:e>
                        </m:eqArr>
                      </m:e>
                    </m:d>
                  </m:oMath>
                </a14:m>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rPr>
                  <a:t>解得：</a:t>
                </a:r>
                <a14:m>
                  <m:oMath xmlns:m="http://schemas.openxmlformats.org/officeDocument/2006/math">
                    <m:d>
                      <m:dPr>
                        <m:begChr m:val="{"/>
                        <m:endChr m:val=""/>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dPr>
                      <m:e>
                        <m:eqArr>
                          <m:eqArr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eqArrPr>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&amp;</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𝑘</m:t>
                            </m:r>
                            <m:r>
                              <a:rPr kumimoji="0" lang="zh-CN"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5</m:t>
                                </m:r>
                              </m:den>
                            </m:f>
                            <m:r>
                              <m:rPr>
                                <m:nor/>
                              </m:rPr>
                              <a:rPr kumimoji="0" lang="zh-CN" altLang="zh-CN" sz="2400" b="0" i="0" strike="noStrike" kern="1200" cap="none" spc="0" normalizeH="0" baseline="0" noProof="0">
                                <a:ln>
                                  <a:noFill/>
                                </a:ln>
                                <a:solidFill>
                                  <a:srgbClr val="FF0000"/>
                                </a:solidFill>
                                <a:effectLst/>
                                <a:uLnTx/>
                                <a:uFillTx/>
                                <a:latin typeface="Times New Roman" panose="02040503050406030204" pitchFamily="48" charset="0"/>
                                <a:ea typeface="宋体" panose="02040503050406030204" pitchFamily="48" charset="0"/>
                              </a:rPr>
                              <m:t>，</m:t>
                            </m:r>
                          </m:e>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&amp;</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𝑏</m:t>
                            </m:r>
                            <m:r>
                              <a:rPr kumimoji="0" lang="zh-CN"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r>
                              <m:rPr>
                                <m:nor/>
                              </m:rPr>
                              <a:rPr kumimoji="0" lang="zh-CN" altLang="zh-CN" sz="2400" b="0" i="0" strike="noStrike" kern="1200" cap="none" spc="0" normalizeH="0" baseline="0" noProof="0">
                                <a:ln>
                                  <a:noFill/>
                                </a:ln>
                                <a:solidFill>
                                  <a:srgbClr val="FF0000"/>
                                </a:solidFill>
                                <a:effectLst/>
                                <a:uLnTx/>
                                <a:uFillTx/>
                                <a:latin typeface="Times New Roman" panose="02040503050406030204" pitchFamily="48" charset="0"/>
                                <a:ea typeface="宋体" panose="02040503050406030204" pitchFamily="48" charset="0"/>
                              </a:rPr>
                              <m:t>，</m:t>
                            </m:r>
                          </m:e>
                        </m:eqArr>
                      </m:e>
                    </m:d>
                  </m:oMath>
                </a14:m>
                <a:endParaRPr lang="zh-CN" altLang="en-US">
                  <a:solidFill>
                    <a:srgbClr val="FF0000"/>
                  </a:solidFill>
                </a:endParaRPr>
              </a:p>
            </p:txBody>
          </p:sp>
        </mc:Choice>
        <mc:Fallback>
          <p:sp>
            <p:nvSpPr>
              <p:cNvPr id="4" name="文本框 3">
                <a:extLst>
                  <a:ext uri="{FF2B5EF4-FFF2-40B4-BE49-F238E27FC236}">
                    <a16:creationId xmlns:a16="http://schemas.microsoft.com/office/drawing/2014/main" id="{A8728D2F-9565-8ACF-F664-FD9F33481465}"/>
                  </a:ext>
                </a:extLst>
              </p:cNvPr>
              <p:cNvSpPr txBox="1">
                <a:spLocks noRot="1" noChangeAspect="1" noMove="1" noResize="1" noEditPoints="1" noAdjustHandles="1" noChangeArrowheads="1" noChangeShapeType="1" noTextEdit="1"/>
              </p:cNvSpPr>
              <p:nvPr/>
            </p:nvSpPr>
            <p:spPr>
              <a:xfrm>
                <a:off x="449989" y="3586222"/>
                <a:ext cx="4523422" cy="1138568"/>
              </a:xfrm>
              <a:prstGeom prst="rect">
                <a:avLst/>
              </a:prstGeom>
              <a:blipFill>
                <a:blip r:embed="rId2"/>
                <a:stretch>
                  <a:fillRect/>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文本框 4">
                <a:extLst>
                  <a:ext uri="{FF2B5EF4-FFF2-40B4-BE49-F238E27FC236}">
                    <a16:creationId xmlns:a16="http://schemas.microsoft.com/office/drawing/2014/main" id="{E1A5B29A-3900-8BDB-54C1-01CFA680888E}"/>
                  </a:ext>
                </a:extLst>
              </p:cNvPr>
              <p:cNvSpPr txBox="1"/>
              <p:nvPr/>
            </p:nvSpPr>
            <p:spPr>
              <a:xfrm>
                <a:off x="449989" y="4631178"/>
                <a:ext cx="3778948" cy="664287"/>
              </a:xfrm>
              <a:prstGeom prst="rect">
                <a:avLst/>
              </a:prstGeom>
              <a:noFill/>
            </p:spPr>
            <p:txBody>
              <a:bodyPr vert="horz" wrap="none" rtlCol="0" anchor="ctr">
                <a:noAutofit/>
              </a:bodyPr>
              <a:lstStyle/>
              <a:p>
                <a:pPr algn="just">
                  <a:lnSpc>
                    <a:spcPct val="110000"/>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rPr>
                  <a:t>函数表达式为</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y</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5</m:t>
                        </m:r>
                      </m:den>
                    </m:f>
                  </m:oMath>
                </a14:m>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2</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rPr>
                  <a:t>；</a:t>
                </a:r>
                <a:endParaRPr lang="zh-CN" altLang="en-US">
                  <a:solidFill>
                    <a:srgbClr val="FF0000"/>
                  </a:solidFill>
                </a:endParaRPr>
              </a:p>
            </p:txBody>
          </p:sp>
        </mc:Choice>
        <mc:Fallback>
          <p:sp>
            <p:nvSpPr>
              <p:cNvPr id="5" name="文本框 4">
                <a:extLst>
                  <a:ext uri="{FF2B5EF4-FFF2-40B4-BE49-F238E27FC236}">
                    <a16:creationId xmlns:a16="http://schemas.microsoft.com/office/drawing/2014/main" id="{E1A5B29A-3900-8BDB-54C1-01CFA680888E}"/>
                  </a:ext>
                </a:extLst>
              </p:cNvPr>
              <p:cNvSpPr txBox="1">
                <a:spLocks noRot="1" noChangeAspect="1" noMove="1" noResize="1" noEditPoints="1" noAdjustHandles="1" noChangeArrowheads="1" noChangeShapeType="1" noTextEdit="1"/>
              </p:cNvSpPr>
              <p:nvPr/>
            </p:nvSpPr>
            <p:spPr>
              <a:xfrm>
                <a:off x="449989" y="4631178"/>
                <a:ext cx="3778948" cy="664287"/>
              </a:xfrm>
              <a:prstGeom prst="rect">
                <a:avLst/>
              </a:prstGeom>
              <a:blipFill>
                <a:blip r:embed="rId3"/>
                <a:stretch>
                  <a:fillRect l="-2581" r="-2419" b="-8257"/>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文本框 5">
                <a:extLst>
                  <a:ext uri="{FF2B5EF4-FFF2-40B4-BE49-F238E27FC236}">
                    <a16:creationId xmlns:a16="http://schemas.microsoft.com/office/drawing/2014/main" id="{9D25CEB3-94CB-8FBF-6967-E0ADEC89FCBC}"/>
                  </a:ext>
                </a:extLst>
              </p:cNvPr>
              <p:cNvSpPr txBox="1"/>
              <p:nvPr/>
            </p:nvSpPr>
            <p:spPr>
              <a:xfrm>
                <a:off x="448299" y="5579872"/>
                <a:ext cx="5285486" cy="664286"/>
              </a:xfrm>
              <a:prstGeom prst="rect">
                <a:avLst/>
              </a:prstGeom>
              <a:noFill/>
            </p:spPr>
            <p:txBody>
              <a:bodyPr vert="horz" wrap="none" rtlCol="0" anchor="ctr">
                <a:noAutofit/>
              </a:bodyPr>
              <a:lstStyle/>
              <a:p>
                <a:pPr algn="just">
                  <a:lnSpc>
                    <a:spcPct val="110000"/>
                  </a:lnSpc>
                </a:pP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rPr>
                  <a:t>2</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rPr>
                  <a:t>）</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rPr>
                  <a:t>当</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rPr>
                  <a:t>y</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rPr>
                  <a:t>0</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rPr>
                  <a:t>时，</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5</m:t>
                        </m:r>
                      </m:den>
                    </m:f>
                  </m:oMath>
                </a14:m>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rPr>
                  <a:t>x</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rPr>
                  <a:t>2</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rPr>
                  <a:t>0</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rPr>
                  <a:t>，得</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rPr>
                  <a:t>x</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rPr>
                  <a:t>10</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rPr>
                  <a:t>，</a:t>
                </a:r>
                <a:endParaRPr lang="zh-CN" altLang="en-US" dirty="0">
                  <a:solidFill>
                    <a:srgbClr val="FF0000"/>
                  </a:solidFill>
                </a:endParaRPr>
              </a:p>
            </p:txBody>
          </p:sp>
        </mc:Choice>
        <mc:Fallback>
          <p:sp>
            <p:nvSpPr>
              <p:cNvPr id="6" name="文本框 5">
                <a:extLst>
                  <a:ext uri="{FF2B5EF4-FFF2-40B4-BE49-F238E27FC236}">
                    <a16:creationId xmlns:a16="http://schemas.microsoft.com/office/drawing/2014/main" id="{9D25CEB3-94CB-8FBF-6967-E0ADEC89FCBC}"/>
                  </a:ext>
                </a:extLst>
              </p:cNvPr>
              <p:cNvSpPr txBox="1">
                <a:spLocks noRot="1" noChangeAspect="1" noMove="1" noResize="1" noEditPoints="1" noAdjustHandles="1" noChangeArrowheads="1" noChangeShapeType="1" noTextEdit="1"/>
              </p:cNvSpPr>
              <p:nvPr/>
            </p:nvSpPr>
            <p:spPr>
              <a:xfrm>
                <a:off x="448299" y="5579872"/>
                <a:ext cx="5285486" cy="664286"/>
              </a:xfrm>
              <a:prstGeom prst="rect">
                <a:avLst/>
              </a:prstGeom>
              <a:blipFill>
                <a:blip r:embed="rId4"/>
                <a:stretch>
                  <a:fillRect l="-1845" r="-1730" b="-9174"/>
                </a:stretch>
              </a:blipFill>
            </p:spPr>
            <p:txBody>
              <a:bodyPr/>
              <a:lstStyle/>
              <a:p>
                <a:r>
                  <a:rPr lang="zh-CN" altLang="en-US">
                    <a:noFill/>
                  </a:rPr>
                  <a:t> </a:t>
                </a:r>
              </a:p>
            </p:txBody>
          </p:sp>
        </mc:Fallback>
      </mc:AlternateContent>
      <p:sp>
        <p:nvSpPr>
          <p:cNvPr id="7" name="文本框 6">
            <a:extLst>
              <a:ext uri="{FF2B5EF4-FFF2-40B4-BE49-F238E27FC236}">
                <a16:creationId xmlns:a16="http://schemas.microsoft.com/office/drawing/2014/main" id="{FEBAA42A-C1DE-0BD0-DBA6-D9D6DF660255}"/>
              </a:ext>
            </a:extLst>
          </p:cNvPr>
          <p:cNvSpPr txBox="1"/>
          <p:nvPr/>
        </p:nvSpPr>
        <p:spPr>
          <a:xfrm>
            <a:off x="448299" y="6206241"/>
            <a:ext cx="4828286" cy="463119"/>
          </a:xfrm>
          <a:prstGeom prst="rect">
            <a:avLst/>
          </a:prstGeom>
          <a:noFill/>
        </p:spPr>
        <p:txBody>
          <a:bodyPr vert="horz" wrap="none" rtlCol="0">
            <a:noAutofit/>
          </a:bodyPr>
          <a:lstStyle/>
          <a:p>
            <a:pPr algn="just">
              <a:lnSpc>
                <a:spcPct val="110000"/>
              </a:lnSpc>
            </a:pP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答：旅客最多可免费携带行李</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10kg.</a:t>
            </a:r>
            <a:endParaRPr lang="zh-CN" altLang="en-US" dirty="0">
              <a:solidFill>
                <a:srgbClr val="FF0000"/>
              </a:solidFill>
            </a:endParaRPr>
          </a:p>
        </p:txBody>
      </p:sp>
      <p:sp>
        <p:nvSpPr>
          <p:cNvPr id="9" name="矩形 8"/>
          <p:cNvSpPr/>
          <p:nvPr/>
        </p:nvSpPr>
        <p:spPr>
          <a:xfrm>
            <a:off x="448299" y="5177536"/>
            <a:ext cx="5647700" cy="498598"/>
          </a:xfrm>
          <a:prstGeom prst="rect">
            <a:avLst/>
          </a:prstGeom>
        </p:spPr>
        <p:txBody>
          <a:bodyPr wrap="none">
            <a:spAutoFit/>
          </a:bodyPr>
          <a:lstStyle/>
          <a:p>
            <a:pPr lvl="0" algn="just" hangingPunct="0">
              <a:lnSpc>
                <a:spcPct val="110000"/>
              </a:lnSpc>
            </a:pPr>
            <a:r>
              <a:rPr lang="zh-CN" altLang="zh-CN" sz="2400" dirty="0">
                <a:solidFill>
                  <a:srgbClr val="000000"/>
                </a:solidFill>
                <a:latin typeface="宋体" pitchFamily="24"/>
                <a:ea typeface="宋体" pitchFamily="24"/>
              </a:rPr>
              <a:t>（</a:t>
            </a:r>
            <a:r>
              <a:rPr lang="en-US" altLang="zh-CN" sz="2400" dirty="0">
                <a:solidFill>
                  <a:srgbClr val="000000"/>
                </a:solidFill>
                <a:latin typeface="Times New Roman" pitchFamily="24"/>
                <a:ea typeface="Times New Roman" pitchFamily="24"/>
              </a:rPr>
              <a:t>2</a:t>
            </a:r>
            <a:r>
              <a:rPr lang="zh-CN" altLang="zh-CN" sz="2400" dirty="0">
                <a:solidFill>
                  <a:srgbClr val="000000"/>
                </a:solidFill>
                <a:latin typeface="宋体" pitchFamily="24"/>
                <a:ea typeface="宋体" pitchFamily="24"/>
              </a:rPr>
              <a:t>）</a:t>
            </a:r>
            <a:r>
              <a:rPr lang="zh-CN" altLang="zh-CN" sz="2400" dirty="0">
                <a:solidFill>
                  <a:srgbClr val="000000"/>
                </a:solidFill>
                <a:latin typeface="Times New Roman" pitchFamily="24"/>
                <a:ea typeface="宋体" pitchFamily="24"/>
              </a:rPr>
              <a:t>求旅客最多可免费携带行李的质量</a:t>
            </a:r>
            <a:r>
              <a:rPr lang="en-US" altLang="zh-CN" sz="2400" dirty="0">
                <a:solidFill>
                  <a:srgbClr val="000000"/>
                </a:solidFill>
                <a:latin typeface="Times New Roman" pitchFamily="24"/>
                <a:ea typeface="Times New Roman" pitchFamily="24"/>
              </a:rPr>
              <a:t>.</a:t>
            </a:r>
            <a:endParaRPr lang="en-US" altLang="zh-CN" sz="2400" dirty="0">
              <a:solidFill>
                <a:srgbClr val="000000"/>
              </a:solidFill>
              <a:latin typeface="Times New Roman" pitchFamily="24"/>
              <a:ea typeface="Times New Roman" pitchFamily="2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blinds(horizontal)">
                                      <p:cBhvr>
                                        <p:cTn id="27" dur="500"/>
                                        <p:tgtEl>
                                          <p:spTgt spid="6">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
                                            <p:txEl>
                                              <p:pRg st="0" end="0"/>
                                            </p:txEl>
                                          </p:spTgt>
                                        </p:tgtEl>
                                        <p:attrNameLst>
                                          <p:attrName>style.visibility</p:attrName>
                                        </p:attrNameLst>
                                      </p:cBhvr>
                                      <p:to>
                                        <p:strVal val="visible"/>
                                      </p:to>
                                    </p:set>
                                    <p:animEffect transition="in" filter="blinds(horizontal)">
                                      <p:cBhvr>
                                        <p:cTn id="32"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P spid="7"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521" name="yt_shape_14521"/>
          <p:cNvSpPr txBox="1"/>
          <p:nvPr/>
        </p:nvSpPr>
        <p:spPr>
          <a:xfrm>
            <a:off x="539881" y="1158669"/>
            <a:ext cx="3953198" cy="567335"/>
          </a:xfrm>
          <a:prstGeom prst="rect">
            <a:avLst/>
          </a:prstGeom>
        </p:spPr>
        <p:txBody>
          <a:bodyPr vert="horz" wrap="none" lIns="0" tIns="0" rIns="0" bIns="0" rtlCol="0">
            <a:spAutoFit/>
          </a:bodyPr>
          <a:lstStyle/>
          <a:p>
            <a:pPr algn="l" eaLnBrk="1" latinLnBrk="0" hangingPunct="0">
              <a:lnSpc>
                <a:spcPct val="129999"/>
              </a:lnSpc>
            </a:pPr>
            <a:r>
              <a:rPr lang="en-US" altLang="zh-CN" sz="3150" b="0" i="0" u="none" spc="-3150">
                <a:solidFill>
                  <a:srgbClr val="1EE3CF"/>
                </a:solidFill>
                <a:effectLst/>
                <a:latin typeface="Times New Roman" pitchFamily="32"/>
                <a:ea typeface="宋体" pitchFamily="32"/>
              </a:rPr>
              <a:t> </a:t>
            </a:r>
            <a:r>
              <a:rPr lang="en-US" altLang="zh-CN" sz="3150" b="0" i="0" u="none" spc="30039">
                <a:solidFill>
                  <a:srgbClr val="1EE3CF"/>
                </a:solidFill>
                <a:effectLst/>
                <a:latin typeface="Times New Roman" pitchFamily="32"/>
                <a:ea typeface="宋体" pitchFamily="32"/>
              </a:rPr>
              <a:t> </a:t>
            </a:r>
          </a:p>
        </p:txBody>
      </p:sp>
      <p:pic>
        <p:nvPicPr>
          <p:cNvPr id="14520" name="yt_image_14520">
            <a:extLst>
              <a:ext uri="">
                <a16:creationId xmlns:p14="http://schemas.microsoft.com/office/powerpoint/2010/main" xmlns:mc="http://schemas.openxmlformats.org/markup-compatibility/2006"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539881" y="1158669"/>
            <a:ext cx="3912489" cy="635508"/>
          </a:xfrm>
          <a:prstGeom prst="rect">
            <a:avLst/>
          </a:prstGeom>
          <a:noFill/>
          <a:extLst>
            <a:ext uri="{909E8E84-426E-40DD-AFC4-6F175D3DCCD1}">
              <a14:hiddenFill xmlns:a14="http://schemas.microsoft.com/office/drawing/2010/main">
                <a:solidFill>
                  <a:srgbClr val="FFFFFF"/>
                </a:solidFill>
              </a14:hiddenFill>
            </a:ext>
          </a:extLst>
        </p:spPr>
      </p:pic>
      <p:sp>
        <p:nvSpPr>
          <p:cNvPr id="14523" name="yt_shape_14523"/>
          <p:cNvSpPr txBox="1"/>
          <p:nvPr/>
        </p:nvSpPr>
        <p:spPr>
          <a:xfrm>
            <a:off x="540000" y="1844824"/>
            <a:ext cx="11111999" cy="1388778"/>
          </a:xfrm>
          <a:prstGeom prst="rect">
            <a:avLst/>
          </a:prstGeom>
        </p:spPr>
        <p:txBody>
          <a:bodyPr vert="horz" wrap="square" lIns="0" tIns="0" rIns="0" bIns="0" rtlCol="0">
            <a:spAutoFit/>
          </a:bodyPr>
          <a:lstStyle/>
          <a:p>
            <a:pPr algn="just" eaLnBrk="1" latinLnBrk="0" hangingPunct="0">
              <a:lnSpc>
                <a:spcPct val="129999"/>
              </a:lnSpc>
            </a:pPr>
            <a:r>
              <a:rPr lang="en-US" altLang="zh-CN" sz="2400" b="0" i="0" u="none" dirty="0">
                <a:solidFill>
                  <a:srgbClr val="000000"/>
                </a:solidFill>
                <a:effectLst/>
                <a:latin typeface="Times New Roman" pitchFamily="24"/>
                <a:ea typeface="Times New Roman" pitchFamily="24"/>
              </a:rPr>
              <a:t>5.</a:t>
            </a:r>
            <a:r>
              <a:rPr lang="zh-CN" altLang="zh-CN" sz="2400" b="0" i="0" u="none" dirty="0">
                <a:solidFill>
                  <a:srgbClr val="000000"/>
                </a:solidFill>
                <a:effectLst/>
                <a:latin typeface="Times New Roman" pitchFamily="24"/>
                <a:ea typeface="宋体" pitchFamily="24"/>
              </a:rPr>
              <a:t>某地旱情严重，该地</a:t>
            </a:r>
            <a:r>
              <a:rPr lang="en-US" altLang="zh-CN" sz="2400" b="0" i="0" u="none" dirty="0">
                <a:solidFill>
                  <a:srgbClr val="000000"/>
                </a:solidFill>
                <a:effectLst/>
                <a:latin typeface="Times New Roman" pitchFamily="24"/>
                <a:ea typeface="Times New Roman" pitchFamily="24"/>
              </a:rPr>
              <a:t>10</a:t>
            </a:r>
            <a:r>
              <a:rPr lang="zh-CN" altLang="zh-CN" sz="2400" b="0" i="0" u="none" dirty="0">
                <a:solidFill>
                  <a:srgbClr val="000000"/>
                </a:solidFill>
                <a:effectLst/>
                <a:latin typeface="Times New Roman" pitchFamily="24"/>
                <a:ea typeface="宋体" pitchFamily="24"/>
              </a:rPr>
              <a:t>号，</a:t>
            </a:r>
            <a:r>
              <a:rPr lang="en-US" altLang="zh-CN" sz="2400" b="0" i="0" u="none" dirty="0">
                <a:solidFill>
                  <a:srgbClr val="000000"/>
                </a:solidFill>
                <a:effectLst/>
                <a:latin typeface="Times New Roman" pitchFamily="24"/>
                <a:ea typeface="Times New Roman" pitchFamily="24"/>
              </a:rPr>
              <a:t>15</a:t>
            </a:r>
            <a:r>
              <a:rPr lang="zh-CN" altLang="zh-CN" sz="2400" b="0" i="0" u="none" dirty="0">
                <a:solidFill>
                  <a:srgbClr val="000000"/>
                </a:solidFill>
                <a:effectLst/>
                <a:latin typeface="Times New Roman" pitchFamily="24"/>
                <a:ea typeface="宋体" pitchFamily="24"/>
              </a:rPr>
              <a:t>号的日人均用水量的变化情况如图</a:t>
            </a:r>
            <a:r>
              <a:rPr lang="en-US" altLang="zh-CN" sz="2400" b="0" i="0" u="none" dirty="0">
                <a:solidFill>
                  <a:srgbClr val="000000"/>
                </a:solidFill>
                <a:effectLst/>
                <a:latin typeface="Times New Roman" pitchFamily="24"/>
                <a:ea typeface="Times New Roman" pitchFamily="24"/>
              </a:rPr>
              <a:t>.</a:t>
            </a:r>
            <a:r>
              <a:rPr lang="zh-CN" altLang="zh-CN" sz="2400" b="0" i="0" u="none" dirty="0">
                <a:solidFill>
                  <a:srgbClr val="000000"/>
                </a:solidFill>
                <a:effectLst/>
                <a:latin typeface="Times New Roman" pitchFamily="24"/>
                <a:ea typeface="宋体" pitchFamily="24"/>
              </a:rPr>
              <a:t>若该地</a:t>
            </a:r>
            <a:r>
              <a:rPr lang="en-US" altLang="zh-CN" sz="2400" b="0" i="0" u="none" dirty="0">
                <a:solidFill>
                  <a:srgbClr val="000000"/>
                </a:solidFill>
                <a:effectLst/>
                <a:latin typeface="Times New Roman" pitchFamily="24"/>
                <a:ea typeface="Times New Roman" pitchFamily="24"/>
              </a:rPr>
              <a:t>10</a:t>
            </a:r>
            <a:r>
              <a:rPr lang="zh-CN" altLang="zh-CN" sz="2400" b="0" i="0" u="none" dirty="0">
                <a:solidFill>
                  <a:srgbClr val="000000"/>
                </a:solidFill>
                <a:effectLst/>
                <a:latin typeface="Times New Roman" pitchFamily="24"/>
                <a:ea typeface="宋体" pitchFamily="24"/>
              </a:rPr>
              <a:t>号，</a:t>
            </a:r>
            <a:r>
              <a:rPr lang="en-US" altLang="zh-CN" sz="2400" b="0" i="0" u="none" dirty="0">
                <a:solidFill>
                  <a:srgbClr val="000000"/>
                </a:solidFill>
                <a:effectLst/>
                <a:latin typeface="Times New Roman" pitchFamily="24"/>
                <a:ea typeface="Times New Roman" pitchFamily="24"/>
              </a:rPr>
              <a:t>15</a:t>
            </a:r>
            <a:r>
              <a:rPr lang="zh-CN" altLang="zh-CN" sz="2400" b="0" i="0" u="none" dirty="0">
                <a:solidFill>
                  <a:srgbClr val="000000"/>
                </a:solidFill>
                <a:effectLst/>
                <a:latin typeface="Times New Roman" pitchFamily="24"/>
                <a:ea typeface="宋体" pitchFamily="24"/>
              </a:rPr>
              <a:t>号的日人均用水量分别为</a:t>
            </a:r>
            <a:r>
              <a:rPr lang="en-US" altLang="zh-CN" sz="2400" b="0" i="0" u="none" dirty="0">
                <a:solidFill>
                  <a:srgbClr val="000000"/>
                </a:solidFill>
                <a:effectLst/>
                <a:latin typeface="Times New Roman" pitchFamily="24"/>
                <a:ea typeface="Times New Roman" pitchFamily="24"/>
              </a:rPr>
              <a:t>18</a:t>
            </a:r>
            <a:r>
              <a:rPr lang="zh-CN" altLang="zh-CN" sz="2400" b="0" i="0" u="none" dirty="0">
                <a:solidFill>
                  <a:srgbClr val="000000"/>
                </a:solidFill>
                <a:effectLst/>
                <a:latin typeface="Times New Roman" pitchFamily="24"/>
                <a:ea typeface="宋体" pitchFamily="24"/>
              </a:rPr>
              <a:t>千克和</a:t>
            </a:r>
            <a:r>
              <a:rPr lang="en-US" altLang="zh-CN" sz="2400" b="0" i="0" u="none" dirty="0">
                <a:solidFill>
                  <a:srgbClr val="000000"/>
                </a:solidFill>
                <a:effectLst/>
                <a:latin typeface="Times New Roman" pitchFamily="24"/>
                <a:ea typeface="Times New Roman" pitchFamily="24"/>
              </a:rPr>
              <a:t>15</a:t>
            </a:r>
            <a:r>
              <a:rPr lang="zh-CN" altLang="zh-CN" sz="2400" b="0" i="0" u="none" dirty="0">
                <a:solidFill>
                  <a:srgbClr val="000000"/>
                </a:solidFill>
                <a:effectLst/>
                <a:latin typeface="Times New Roman" pitchFamily="24"/>
                <a:ea typeface="宋体" pitchFamily="24"/>
              </a:rPr>
              <a:t>千克，并一直按此趋势直线下降</a:t>
            </a:r>
            <a:r>
              <a:rPr lang="en-US" altLang="zh-CN" sz="2400" b="0" i="0" u="none" dirty="0">
                <a:solidFill>
                  <a:srgbClr val="000000"/>
                </a:solidFill>
                <a:effectLst/>
                <a:latin typeface="Times New Roman" pitchFamily="24"/>
                <a:ea typeface="Times New Roman" pitchFamily="24"/>
              </a:rPr>
              <a:t>.</a:t>
            </a:r>
            <a:r>
              <a:rPr lang="zh-CN" altLang="zh-CN" sz="2400" b="0" i="0" u="none" dirty="0">
                <a:solidFill>
                  <a:srgbClr val="000000"/>
                </a:solidFill>
                <a:effectLst/>
                <a:latin typeface="Times New Roman" pitchFamily="24"/>
                <a:ea typeface="宋体" pitchFamily="24"/>
              </a:rPr>
              <a:t>当日人均用水量低于</a:t>
            </a:r>
            <a:r>
              <a:rPr lang="en-US" altLang="zh-CN" sz="2400" b="0" i="0" u="none" dirty="0">
                <a:solidFill>
                  <a:srgbClr val="000000"/>
                </a:solidFill>
                <a:effectLst/>
                <a:latin typeface="Times New Roman" pitchFamily="24"/>
                <a:ea typeface="Times New Roman" pitchFamily="24"/>
              </a:rPr>
              <a:t>10</a:t>
            </a:r>
            <a:r>
              <a:rPr lang="zh-CN" altLang="zh-CN" sz="2400" b="0" i="0" u="none" dirty="0">
                <a:solidFill>
                  <a:srgbClr val="000000"/>
                </a:solidFill>
                <a:effectLst/>
                <a:latin typeface="Times New Roman" pitchFamily="24"/>
                <a:ea typeface="宋体" pitchFamily="24"/>
              </a:rPr>
              <a:t>千克时，政府将向当地居民送水，那么政府开始送水的日期为</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　</a:t>
            </a:r>
            <a:r>
              <a:rPr lang="en-US" altLang="zh-CN" sz="2400" b="0" i="0" u="none" dirty="0">
                <a:solidFill>
                  <a:srgbClr val="FF0000">
                    <a:alpha val="0"/>
                  </a:srgbClr>
                </a:solidFill>
                <a:effectLst/>
                <a:latin typeface="Times New Roman" pitchFamily="24"/>
                <a:ea typeface="Times New Roman" pitchFamily="24"/>
              </a:rPr>
              <a:t>B</a:t>
            </a:r>
            <a:r>
              <a:rPr lang="zh-CN" altLang="zh-CN" sz="2400" b="0" i="0" u="none" dirty="0">
                <a:solidFill>
                  <a:srgbClr val="000000"/>
                </a:solidFill>
                <a:effectLst/>
                <a:latin typeface="Times New Roman" pitchFamily="24"/>
                <a:ea typeface="宋体" pitchFamily="24"/>
              </a:rPr>
              <a:t>　</a:t>
            </a:r>
            <a:r>
              <a:rPr lang="zh-CN" altLang="zh-CN" sz="2400" b="0" i="0" u="none" dirty="0">
                <a:solidFill>
                  <a:srgbClr val="000000"/>
                </a:solidFill>
                <a:effectLst/>
                <a:latin typeface="宋体" pitchFamily="24"/>
                <a:ea typeface="宋体" pitchFamily="24"/>
              </a:rPr>
              <a:t>）</a:t>
            </a:r>
          </a:p>
        </p:txBody>
      </p:sp>
      <p:graphicFrame>
        <p:nvGraphicFramePr>
          <p:cNvPr id="14527" name="yt_table_14527_skip" title="H_37.4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395554883"/>
              </p:ext>
            </p:extLst>
          </p:nvPr>
        </p:nvGraphicFramePr>
        <p:xfrm>
          <a:off x="539881" y="3645024"/>
          <a:ext cx="8724266" cy="475488"/>
        </p:xfrm>
        <a:graphic>
          <a:graphicData uri="http://schemas.openxmlformats.org/drawingml/2006/table">
            <a:tbl>
              <a:tblPr/>
              <a:tblGrid>
                <a:gridCol w="2422843">
                  <a:extLst>
                    <a:ext uri="{9D8B030D-6E8A-4147-A177-3AD203B41FA5}">
                      <a16:colId xmlns:a16="http://schemas.microsoft.com/office/drawing/2014/main" val="10552"/>
                    </a:ext>
                  </a:extLst>
                </a:gridCol>
                <a:gridCol w="2405380">
                  <a:extLst>
                    <a:ext uri="{9D8B030D-6E8A-4147-A177-3AD203B41FA5}">
                      <a16:colId xmlns:a16="http://schemas.microsoft.com/office/drawing/2014/main" val="10553"/>
                    </a:ext>
                  </a:extLst>
                </a:gridCol>
                <a:gridCol w="2405380">
                  <a:extLst>
                    <a:ext uri="{9D8B030D-6E8A-4147-A177-3AD203B41FA5}">
                      <a16:colId xmlns:a16="http://schemas.microsoft.com/office/drawing/2014/main" val="10554"/>
                    </a:ext>
                  </a:extLst>
                </a:gridCol>
                <a:gridCol w="1490663">
                  <a:extLst>
                    <a:ext uri="{9D8B030D-6E8A-4147-A177-3AD203B41FA5}">
                      <a16:colId xmlns:a16="http://schemas.microsoft.com/office/drawing/2014/main" val="10555"/>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A.23</a:t>
                      </a:r>
                      <a:r>
                        <a:rPr lang="zh-CN" altLang="zh-CN" sz="2400" b="0" i="0" u="none">
                          <a:solidFill>
                            <a:srgbClr val="000000"/>
                          </a:solidFill>
                          <a:effectLst/>
                          <a:latin typeface="Times New Roman" pitchFamily="24"/>
                          <a:ea typeface="宋体" pitchFamily="24"/>
                        </a:rPr>
                        <a:t>号</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B.24</a:t>
                      </a:r>
                      <a:r>
                        <a:rPr lang="zh-CN" altLang="zh-CN" sz="2400" b="0" i="0" u="none">
                          <a:solidFill>
                            <a:srgbClr val="000000"/>
                          </a:solidFill>
                          <a:effectLst/>
                          <a:latin typeface="Times New Roman" pitchFamily="24"/>
                          <a:ea typeface="宋体" pitchFamily="24"/>
                        </a:rPr>
                        <a:t>号</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dirty="0">
                          <a:solidFill>
                            <a:srgbClr val="000000"/>
                          </a:solidFill>
                          <a:effectLst/>
                          <a:latin typeface="Times New Roman" pitchFamily="24"/>
                          <a:ea typeface="Times New Roman" pitchFamily="24"/>
                        </a:rPr>
                        <a:t>C.25</a:t>
                      </a:r>
                      <a:r>
                        <a:rPr lang="zh-CN" altLang="zh-CN" sz="2400" b="0" i="0" u="none" dirty="0">
                          <a:solidFill>
                            <a:srgbClr val="000000"/>
                          </a:solidFill>
                          <a:effectLst/>
                          <a:latin typeface="Times New Roman" pitchFamily="24"/>
                          <a:ea typeface="宋体" pitchFamily="24"/>
                        </a:rPr>
                        <a:t>号</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dirty="0">
                          <a:solidFill>
                            <a:srgbClr val="000000"/>
                          </a:solidFill>
                          <a:effectLst/>
                          <a:latin typeface="Times New Roman" pitchFamily="24"/>
                          <a:ea typeface="Times New Roman" pitchFamily="24"/>
                        </a:rPr>
                        <a:t>D.26</a:t>
                      </a:r>
                      <a:r>
                        <a:rPr lang="zh-CN" altLang="zh-CN" sz="2400" b="0" i="0" u="none" dirty="0">
                          <a:solidFill>
                            <a:srgbClr val="000000"/>
                          </a:solidFill>
                          <a:effectLst/>
                          <a:latin typeface="Times New Roman" pitchFamily="24"/>
                          <a:ea typeface="宋体" pitchFamily="24"/>
                        </a:rPr>
                        <a:t>号</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429"/>
                  </a:ext>
                </a:extLst>
              </a:tr>
            </a:tbl>
          </a:graphicData>
        </a:graphic>
      </p:graphicFrame>
      <p:grpSp>
        <p:nvGrpSpPr>
          <p:cNvPr id="14524" name="yt_shape_14524_skip" title="H_160.7811">
            <a:extLst>
              <a:ext uri="{FF2B5EF4-FFF2-40B4-BE49-F238E27FC236}">
                <a16:creationId xmlns:a16="http://schemas.microsoft.com/office/drawing/2014/main" id="{249740F1-2B05-4C5A-B423-6F681AEFABC2}"/>
              </a:ext>
            </a:extLst>
          </p:cNvPr>
          <p:cNvGrpSpPr/>
          <p:nvPr/>
        </p:nvGrpSpPr>
        <p:grpSpPr>
          <a:xfrm>
            <a:off x="9264147" y="3494313"/>
            <a:ext cx="2579910" cy="2208476"/>
            <a:chOff x="0" y="0"/>
            <a:chExt cx="2422017" cy="2041920"/>
          </a:xfrm>
        </p:grpSpPr>
        <p:pic>
          <p:nvPicPr>
            <p:cNvPr id="2" name="yt_image_14524">
              <a:extLst>
                <a:ext uri="">
                  <a16:creationId xmlns:mc="http://schemas.openxmlformats.org/markup-compatibility/2006" xmlns:a14="http://schemas.microsoft.com/office/drawing/2010/main" xmlns:p14="http://schemas.microsoft.com/office/powerpoint/2010/main" xmlns:a16="http://schemas.microsoft.com/office/drawing/2014/main" xmlns="" id="{5351258F-BC95-41E6-9372-C2FE361B0291}"/>
                </a:ext>
              </a:extLst>
            </p:cNvPr>
            <p:cNvPicPr>
              <a:picLocks noChangeAspect="1" noChangeArrowheads="1"/>
            </p:cNvPicPr>
            <p:nvPr/>
          </p:nvPicPr>
          <p:blipFill>
            <a:blip r:embed="rId3" cstate="print"/>
            <a:srcRect/>
            <a:stretch>
              <a:fillRect/>
            </a:stretch>
          </p:blipFill>
          <p:spPr bwMode="auto">
            <a:xfrm>
              <a:off x="0" y="0"/>
              <a:ext cx="2422017" cy="1645920"/>
            </a:xfrm>
            <a:prstGeom prst="rect">
              <a:avLst/>
            </a:prstGeom>
            <a:noFill/>
            <a:extLst>
              <a:ext uri="{909E8E84-426E-40DD-AFC4-6F175D3DCCD1}">
                <a14:hiddenFill xmlns:a14="http://schemas.microsoft.com/office/drawing/2010/main">
                  <a:solidFill>
                    <a:srgbClr val="FFFFFF"/>
                  </a:solidFill>
                </a14:hiddenFill>
              </a:ext>
            </a:extLst>
          </p:spPr>
        </p:pic>
        <p:sp>
          <p:nvSpPr>
            <p:cNvPr id="14526" name="yt_shape_14526"/>
            <p:cNvSpPr txBox="1"/>
            <p:nvPr/>
          </p:nvSpPr>
          <p:spPr>
            <a:xfrm>
              <a:off x="677727" y="1681920"/>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rPr>
                <a:t>第</a:t>
              </a:r>
              <a:r>
                <a:rPr lang="en-US" altLang="zh-CN" sz="2400" b="0" i="0" u="none">
                  <a:solidFill>
                    <a:srgbClr val="000000"/>
                  </a:solidFill>
                  <a:effectLst/>
                  <a:latin typeface="Times New Roman" pitchFamily="24"/>
                  <a:ea typeface="Times New Roman" pitchFamily="24"/>
                </a:rPr>
                <a:t>5</a:t>
              </a:r>
              <a:r>
                <a:rPr lang="zh-CN" altLang="zh-CN" sz="2400" b="0" i="0" u="none">
                  <a:solidFill>
                    <a:srgbClr val="000000"/>
                  </a:solidFill>
                  <a:effectLst/>
                  <a:latin typeface="Times New Roman" pitchFamily="24"/>
                  <a:ea typeface="宋体" pitchFamily="24"/>
                </a:rPr>
                <a:t>题图</a:t>
              </a:r>
            </a:p>
          </p:txBody>
        </p:sp>
      </p:grpSp>
      <p:sp>
        <p:nvSpPr>
          <p:cNvPr id="3" name="文本框 2">
            <a:extLst>
              <a:ext uri="{FF2B5EF4-FFF2-40B4-BE49-F238E27FC236}">
                <a16:creationId xmlns:a16="http://schemas.microsoft.com/office/drawing/2014/main" id="{7268E119-3010-1257-5720-C7DDB1E1179C}"/>
              </a:ext>
            </a:extLst>
          </p:cNvPr>
          <p:cNvSpPr txBox="1"/>
          <p:nvPr/>
        </p:nvSpPr>
        <p:spPr>
          <a:xfrm>
            <a:off x="10508388" y="2748994"/>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B</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529" name="yt_shape_14529"/>
          <p:cNvSpPr txBox="1"/>
          <p:nvPr/>
        </p:nvSpPr>
        <p:spPr>
          <a:xfrm>
            <a:off x="540119" y="1052736"/>
            <a:ext cx="11111999" cy="1388778"/>
          </a:xfrm>
          <a:prstGeom prst="rect">
            <a:avLst/>
          </a:prstGeom>
        </p:spPr>
        <p:txBody>
          <a:bodyPr vert="horz" wrap="square" lIns="0" tIns="0" rIns="0" bIns="0" rtlCol="0">
            <a:spAutoFit/>
          </a:bodyPr>
          <a:lstStyle/>
          <a:p>
            <a:pPr algn="just" eaLnBrk="1" latinLnBrk="0" hangingPunct="0">
              <a:lnSpc>
                <a:spcPct val="129999"/>
              </a:lnSpc>
            </a:pPr>
            <a:r>
              <a:rPr lang="en-US" altLang="zh-CN" sz="2400" b="0" i="0" u="none" dirty="0">
                <a:solidFill>
                  <a:srgbClr val="000000"/>
                </a:solidFill>
                <a:effectLst/>
                <a:latin typeface="Times New Roman" pitchFamily="24"/>
                <a:ea typeface="Times New Roman" pitchFamily="24"/>
              </a:rPr>
              <a:t>6.</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黑体" pitchFamily="24"/>
              </a:rPr>
              <a:t>洪江区一中单元卷</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张师傅驾车运送货物到某地出售，汽车出发前油箱有油</a:t>
            </a:r>
            <a:r>
              <a:rPr lang="en-US" altLang="zh-CN" sz="2400" b="0" i="0" u="none" dirty="0">
                <a:solidFill>
                  <a:srgbClr val="000000"/>
                </a:solidFill>
                <a:effectLst/>
                <a:latin typeface="Times New Roman" pitchFamily="24"/>
                <a:ea typeface="Times New Roman" pitchFamily="24"/>
              </a:rPr>
              <a:t>50</a:t>
            </a:r>
            <a:r>
              <a:rPr lang="zh-CN" altLang="zh-CN" sz="2400" b="0" i="0" u="none" dirty="0">
                <a:solidFill>
                  <a:srgbClr val="000000"/>
                </a:solidFill>
                <a:effectLst/>
                <a:latin typeface="Times New Roman" pitchFamily="24"/>
                <a:ea typeface="宋体" pitchFamily="24"/>
              </a:rPr>
              <a:t>升，行驶若干小时后，途中在加油站加油若干升，油箱中剩余油量</a:t>
            </a:r>
            <a:r>
              <a:rPr lang="en-US" altLang="zh-CN" sz="2400" b="0" i="1" u="none" dirty="0">
                <a:solidFill>
                  <a:srgbClr val="000000"/>
                </a:solidFill>
                <a:effectLst/>
                <a:latin typeface="Times New Roman" pitchFamily="24"/>
                <a:ea typeface="Times New Roman" pitchFamily="24"/>
              </a:rPr>
              <a:t>y</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升</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与行驶时间</a:t>
            </a:r>
            <a:r>
              <a:rPr lang="en-US" altLang="zh-CN" sz="2400" b="0" i="1" u="none" dirty="0">
                <a:solidFill>
                  <a:srgbClr val="000000"/>
                </a:solidFill>
                <a:effectLst/>
                <a:latin typeface="Times New Roman" pitchFamily="24"/>
                <a:ea typeface="Times New Roman" pitchFamily="24"/>
              </a:rPr>
              <a:t>t</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小时</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之间的关系如图所示</a:t>
            </a:r>
            <a:r>
              <a:rPr lang="en-US" altLang="zh-CN" sz="2400" b="0" i="0" u="none" dirty="0">
                <a:solidFill>
                  <a:srgbClr val="000000"/>
                </a:solidFill>
                <a:effectLst/>
                <a:latin typeface="Times New Roman" pitchFamily="24"/>
                <a:ea typeface="Times New Roman" pitchFamily="24"/>
              </a:rPr>
              <a:t>.</a:t>
            </a:r>
          </a:p>
        </p:txBody>
      </p:sp>
      <p:sp>
        <p:nvSpPr>
          <p:cNvPr id="14530" name="yt_shape_14530"/>
          <p:cNvSpPr txBox="1"/>
          <p:nvPr/>
        </p:nvSpPr>
        <p:spPr>
          <a:xfrm>
            <a:off x="540000" y="2492302"/>
            <a:ext cx="3693319"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Times New Roman" pitchFamily="24"/>
                <a:ea typeface="宋体" pitchFamily="24"/>
              </a:rPr>
              <a:t>请根据图象回答下列问题：</a:t>
            </a:r>
          </a:p>
        </p:txBody>
      </p:sp>
      <p:sp>
        <p:nvSpPr>
          <p:cNvPr id="14534" name="yt_shape_14534"/>
          <p:cNvSpPr txBox="1"/>
          <p:nvPr/>
        </p:nvSpPr>
        <p:spPr>
          <a:xfrm>
            <a:off x="540000" y="5577335"/>
            <a:ext cx="65" cy="322652"/>
          </a:xfrm>
          <a:prstGeom prst="rect">
            <a:avLst/>
          </a:prstGeom>
        </p:spPr>
        <p:txBody>
          <a:bodyPr vert="horz" wrap="none" lIns="0" tIns="0" rIns="0" bIns="0" rtlCol="0">
            <a:spAutoFit/>
          </a:bodyPr>
          <a:lstStyle/>
          <a:p>
            <a:pPr algn="l" eaLnBrk="1" latinLnBrk="0" hangingPunct="0">
              <a:lnSpc>
                <a:spcPct val="129999"/>
              </a:lnSpc>
            </a:pPr>
            <a:endParaRPr/>
          </a:p>
        </p:txBody>
      </p:sp>
      <p:grpSp>
        <p:nvGrpSpPr>
          <p:cNvPr id="14531" name="yt_shape_14531" title="H_189.2211">
            <a:extLst>
              <a:ext uri="{FF2B5EF4-FFF2-40B4-BE49-F238E27FC236}">
                <a16:creationId xmlns:a16="http://schemas.microsoft.com/office/drawing/2014/main" id="{249740F1-2B05-4C5A-B423-6F681AEFABC2}"/>
              </a:ext>
            </a:extLst>
          </p:cNvPr>
          <p:cNvGrpSpPr/>
          <p:nvPr/>
        </p:nvGrpSpPr>
        <p:grpSpPr>
          <a:xfrm>
            <a:off x="5014126" y="2850148"/>
            <a:ext cx="2146554" cy="2403108"/>
            <a:chOff x="0" y="0"/>
            <a:chExt cx="2146554" cy="2403108"/>
          </a:xfrm>
        </p:grpSpPr>
        <p:pic>
          <p:nvPicPr>
            <p:cNvPr id="2" name="yt_image_14531">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0" y="0"/>
              <a:ext cx="2146554" cy="2007108"/>
            </a:xfrm>
            <a:prstGeom prst="rect">
              <a:avLst/>
            </a:prstGeom>
            <a:noFill/>
            <a:extLst>
              <a:ext uri="{909E8E84-426E-40DD-AFC4-6F175D3DCCD1}">
                <a14:hiddenFill xmlns:a14="http://schemas.microsoft.com/office/drawing/2010/main">
                  <a:solidFill>
                    <a:srgbClr val="FFFFFF"/>
                  </a:solidFill>
                </a14:hiddenFill>
              </a:ext>
            </a:extLst>
          </p:spPr>
        </p:pic>
        <p:sp>
          <p:nvSpPr>
            <p:cNvPr id="14533" name="yt_shape_14533"/>
            <p:cNvSpPr txBox="1"/>
            <p:nvPr/>
          </p:nvSpPr>
          <p:spPr>
            <a:xfrm>
              <a:off x="539996" y="2043108"/>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rPr>
                <a:t>第</a:t>
              </a:r>
              <a:r>
                <a:rPr lang="en-US" altLang="zh-CN" sz="2400" b="0" i="0" u="none">
                  <a:solidFill>
                    <a:srgbClr val="000000"/>
                  </a:solidFill>
                  <a:effectLst/>
                  <a:latin typeface="Times New Roman" pitchFamily="24"/>
                  <a:ea typeface="Times New Roman" pitchFamily="24"/>
                </a:rPr>
                <a:t>6</a:t>
              </a:r>
              <a:r>
                <a:rPr lang="zh-CN" altLang="zh-CN" sz="2400" b="0" i="0" u="none">
                  <a:solidFill>
                    <a:srgbClr val="000000"/>
                  </a:solidFill>
                  <a:effectLst/>
                  <a:latin typeface="Times New Roman" pitchFamily="24"/>
                  <a:ea typeface="宋体" pitchFamily="24"/>
                </a:rPr>
                <a:t>题图</a:t>
              </a:r>
            </a:p>
          </p:txBody>
        </p:sp>
      </p:grpSp>
      <p:sp>
        <p:nvSpPr>
          <p:cNvPr id="14535" name="yt_shape_14535"/>
          <p:cNvSpPr txBox="1"/>
          <p:nvPr/>
        </p:nvSpPr>
        <p:spPr>
          <a:xfrm>
            <a:off x="540000" y="5471472"/>
            <a:ext cx="6924973"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1</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汽车行驶多少小时后加油？中途加油多少升？</a:t>
            </a:r>
          </a:p>
        </p:txBody>
      </p:sp>
      <p:sp>
        <p:nvSpPr>
          <p:cNvPr id="9" name="文本框 8">
            <a:extLst>
              <a:ext uri="{FF2B5EF4-FFF2-40B4-BE49-F238E27FC236}">
                <a16:creationId xmlns:a16="http://schemas.microsoft.com/office/drawing/2014/main" id="{F89D71B6-E3BE-9C2D-3F4F-F401CB34712D}"/>
              </a:ext>
            </a:extLst>
          </p:cNvPr>
          <p:cNvSpPr txBox="1"/>
          <p:nvPr/>
        </p:nvSpPr>
        <p:spPr>
          <a:xfrm>
            <a:off x="531403" y="5950775"/>
            <a:ext cx="1031468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1</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由图象可知：汽车行驶</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3</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小时后加油，加油量为</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45</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14</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31</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升</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a:t>
            </a:r>
            <a:endParaRPr lang="zh-CN" altLang="en-US"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536" name="yt_shape_14536"/>
          <p:cNvSpPr txBox="1"/>
          <p:nvPr/>
        </p:nvSpPr>
        <p:spPr>
          <a:xfrm>
            <a:off x="540000" y="1233018"/>
            <a:ext cx="11111999" cy="3789435"/>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已知加油前、后汽车都以</a:t>
            </a:r>
            <a:r>
              <a:rPr lang="en-US" altLang="zh-CN" sz="2400" b="0" i="0" u="none">
                <a:solidFill>
                  <a:srgbClr val="000000"/>
                </a:solidFill>
                <a:effectLst/>
                <a:latin typeface="Times New Roman" pitchFamily="24"/>
                <a:ea typeface="Times New Roman" pitchFamily="24"/>
              </a:rPr>
              <a:t>70</a:t>
            </a:r>
            <a:r>
              <a:rPr lang="zh-CN" altLang="zh-CN" sz="2400" b="0" i="0" u="none">
                <a:solidFill>
                  <a:srgbClr val="000000"/>
                </a:solidFill>
                <a:effectLst/>
                <a:latin typeface="Times New Roman" pitchFamily="24"/>
                <a:ea typeface="宋体" pitchFamily="24"/>
              </a:rPr>
              <a:t>千米</a:t>
            </a:r>
            <a:r>
              <a:rPr lang="en-US" altLang="zh-CN" sz="2400" b="0" i="1" u="none">
                <a:solidFill>
                  <a:srgbClr val="000000"/>
                </a:solidFill>
                <a:effectLst/>
                <a:latin typeface="Times New Roman" pitchFamily="24"/>
                <a:ea typeface="Times New Roman" pitchFamily="24"/>
              </a:rPr>
              <a:t>/</a:t>
            </a:r>
            <a:r>
              <a:rPr lang="zh-CN" altLang="zh-CN" sz="2400" b="0" i="0" u="none">
                <a:solidFill>
                  <a:srgbClr val="000000"/>
                </a:solidFill>
                <a:effectLst/>
                <a:latin typeface="Times New Roman" pitchFamily="24"/>
                <a:ea typeface="宋体" pitchFamily="24"/>
              </a:rPr>
              <a:t>时匀速行驶，如果加油站距目的地</a:t>
            </a:r>
            <a:r>
              <a:rPr lang="en-US" altLang="zh-CN" sz="2400" b="0" i="0" u="none">
                <a:solidFill>
                  <a:srgbClr val="000000"/>
                </a:solidFill>
                <a:effectLst/>
                <a:latin typeface="Times New Roman" pitchFamily="24"/>
                <a:ea typeface="Times New Roman" pitchFamily="24"/>
              </a:rPr>
              <a:t>210</a:t>
            </a:r>
            <a:r>
              <a:rPr lang="zh-CN" altLang="zh-CN" sz="2400" b="0" i="0" u="none">
                <a:solidFill>
                  <a:srgbClr val="000000"/>
                </a:solidFill>
                <a:effectLst/>
                <a:latin typeface="Times New Roman" pitchFamily="24"/>
                <a:ea typeface="宋体" pitchFamily="24"/>
              </a:rPr>
              <a:t>千米，要到达目的地，请你预测油箱中的油是否够用？并说明理由</a:t>
            </a:r>
            <a:r>
              <a:rPr lang="en-US" altLang="zh-CN" sz="2400" b="0" i="0" u="none">
                <a:solidFill>
                  <a:srgbClr val="000000"/>
                </a:solidFill>
                <a:effectLst/>
                <a:latin typeface="Times New Roman" pitchFamily="24"/>
                <a:ea typeface="Times New Roman"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由图象可知：汽车行驶</a:t>
            </a:r>
            <a:r>
              <a:rPr lang="en-US" altLang="zh-CN" sz="2400" b="0" i="0" u="none">
                <a:solidFill>
                  <a:srgbClr val="FF0000">
                    <a:alpha val="0"/>
                  </a:srgbClr>
                </a:solidFill>
                <a:effectLst/>
                <a:latin typeface="Times New Roman" pitchFamily="24"/>
                <a:ea typeface="Times New Roman" pitchFamily="24"/>
              </a:rPr>
              <a:t>3</a:t>
            </a:r>
            <a:r>
              <a:rPr lang="zh-CN" altLang="zh-CN" sz="2400" b="0" i="0" u="none">
                <a:solidFill>
                  <a:srgbClr val="FF0000">
                    <a:alpha val="0"/>
                  </a:srgbClr>
                </a:solidFill>
                <a:effectLst/>
                <a:latin typeface="Times New Roman" pitchFamily="24"/>
                <a:ea typeface="楷体" pitchFamily="24"/>
              </a:rPr>
              <a:t>小时后加油，加油量为</a:t>
            </a:r>
            <a:r>
              <a:rPr lang="en-US" altLang="zh-CN" sz="2400" b="0" i="0" u="none">
                <a:solidFill>
                  <a:srgbClr val="FF0000">
                    <a:alpha val="0"/>
                  </a:srgbClr>
                </a:solidFill>
                <a:effectLst/>
                <a:latin typeface="Times New Roman" pitchFamily="24"/>
                <a:ea typeface="Times New Roman" pitchFamily="24"/>
              </a:rPr>
              <a:t>45</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14</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31</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升</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a:t>
            </a:r>
            <a:r>
              <a:rPr lang="zh-CN" altLang="zh-CN" sz="100" b="0" i="0" u="none">
                <a:noFill/>
                <a:effectLst/>
                <a:latin typeface="Times New Roman"/>
                <a:ea typeface="宋体"/>
              </a:rPr>
              <a:t>⁠</a:t>
            </a:r>
          </a:p>
          <a:p>
            <a:pPr algn="l" eaLnBrk="1" latinLnBrk="0" hangingPunct="0">
              <a:lnSpc>
                <a:spcPct val="129999"/>
              </a:lnSpc>
            </a:pP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油箱中的油够用，理由：</a:t>
            </a:r>
            <a:r>
              <a:rPr lang="zh-CN" altLang="zh-CN" sz="100" b="0" i="0" u="none">
                <a:noFill/>
                <a:effectLst/>
                <a:latin typeface="Times New Roman"/>
                <a:ea typeface="宋体"/>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由图可知汽车每小时用油</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50</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14</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3</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12</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升</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a:t>
            </a:r>
            <a:r>
              <a:rPr lang="zh-CN" altLang="zh-CN" sz="100" b="0" i="0" u="none">
                <a:noFill/>
                <a:effectLst/>
                <a:latin typeface="Times New Roman"/>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汽车要准备油</a:t>
            </a:r>
            <a:r>
              <a:rPr lang="en-US" altLang="zh-CN" sz="2400" b="0" i="0" u="none">
                <a:solidFill>
                  <a:srgbClr val="FF0000">
                    <a:alpha val="0"/>
                  </a:srgbClr>
                </a:solidFill>
                <a:effectLst/>
                <a:latin typeface="Times New Roman" pitchFamily="24"/>
                <a:ea typeface="Times New Roman" pitchFamily="24"/>
              </a:rPr>
              <a:t>210</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70</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12</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36</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升</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a:t>
            </a:r>
            <a:r>
              <a:rPr lang="zh-CN" altLang="zh-CN" sz="100" b="0" i="0" u="none">
                <a:noFill/>
                <a:effectLst/>
                <a:latin typeface="Times New Roman"/>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45</a:t>
            </a:r>
            <a:r>
              <a:rPr lang="zh-CN" altLang="zh-CN" sz="2400" b="0" i="0" u="none">
                <a:solidFill>
                  <a:srgbClr val="FF0000">
                    <a:alpha val="0"/>
                  </a:srgbClr>
                </a:solidFill>
                <a:effectLst/>
                <a:latin typeface="Times New Roman" pitchFamily="24"/>
                <a:ea typeface="楷体" pitchFamily="24"/>
              </a:rPr>
              <a:t>升</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36</a:t>
            </a:r>
            <a:r>
              <a:rPr lang="zh-CN" altLang="zh-CN" sz="2400" b="0" i="0" u="none">
                <a:solidFill>
                  <a:srgbClr val="FF0000">
                    <a:alpha val="0"/>
                  </a:srgbClr>
                </a:solidFill>
                <a:effectLst/>
                <a:latin typeface="Times New Roman" pitchFamily="24"/>
                <a:ea typeface="楷体" pitchFamily="24"/>
              </a:rPr>
              <a:t>升，</a:t>
            </a:r>
            <a:r>
              <a:rPr lang="zh-CN" altLang="zh-CN" sz="100" b="0" i="0" u="none">
                <a:noFill/>
                <a:effectLst/>
                <a:latin typeface="Times New Roman"/>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预测油箱中的油够用</a:t>
            </a:r>
            <a:r>
              <a:rPr lang="en-US" altLang="zh-CN" sz="2400" b="0" i="0" u="none">
                <a:solidFill>
                  <a:srgbClr val="FF0000">
                    <a:alpha val="0"/>
                  </a:srgbClr>
                </a:solidFill>
                <a:effectLst/>
                <a:latin typeface="Times New Roman" pitchFamily="24"/>
                <a:ea typeface="Times New Roman" pitchFamily="24"/>
              </a:rPr>
              <a:t>.</a:t>
            </a:r>
            <a:r>
              <a:rPr lang="zh-CN" altLang="zh-CN" sz="100" b="0" i="0" u="none">
                <a:noFill/>
                <a:effectLst/>
                <a:latin typeface="Times New Roman"/>
                <a:ea typeface="宋体"/>
              </a:rPr>
              <a:t>⁠</a:t>
            </a:r>
          </a:p>
        </p:txBody>
      </p:sp>
      <p:sp>
        <p:nvSpPr>
          <p:cNvPr id="3" name="文本框 2">
            <a:extLst>
              <a:ext uri="{FF2B5EF4-FFF2-40B4-BE49-F238E27FC236}">
                <a16:creationId xmlns:a16="http://schemas.microsoft.com/office/drawing/2014/main" id="{D44F8535-BC8A-7EDD-C1A7-24D3ED82DA26}"/>
              </a:ext>
            </a:extLst>
          </p:cNvPr>
          <p:cNvSpPr txBox="1"/>
          <p:nvPr/>
        </p:nvSpPr>
        <p:spPr>
          <a:xfrm>
            <a:off x="540000" y="2155648"/>
            <a:ext cx="42948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油箱中的油够用，理由：</a:t>
            </a:r>
            <a:endParaRPr lang="zh-CN" altLang="en-US">
              <a:solidFill>
                <a:srgbClr val="FF0000"/>
              </a:solidFill>
            </a:endParaRPr>
          </a:p>
        </p:txBody>
      </p:sp>
      <p:sp>
        <p:nvSpPr>
          <p:cNvPr id="4" name="文本框 3">
            <a:extLst>
              <a:ext uri="{FF2B5EF4-FFF2-40B4-BE49-F238E27FC236}">
                <a16:creationId xmlns:a16="http://schemas.microsoft.com/office/drawing/2014/main" id="{8738059F-912C-A4C3-FBD7-441E35C21FF9}"/>
              </a:ext>
            </a:extLst>
          </p:cNvPr>
          <p:cNvSpPr txBox="1"/>
          <p:nvPr/>
        </p:nvSpPr>
        <p:spPr>
          <a:xfrm>
            <a:off x="540000" y="2631136"/>
            <a:ext cx="734288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由图可知汽车每小时用油</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50</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14</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3</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12</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升</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a:t>
            </a:r>
            <a:endParaRPr lang="zh-CN" altLang="en-US" dirty="0">
              <a:solidFill>
                <a:srgbClr val="FF0000"/>
              </a:solidFill>
            </a:endParaRPr>
          </a:p>
        </p:txBody>
      </p:sp>
      <p:sp>
        <p:nvSpPr>
          <p:cNvPr id="5" name="文本框 4">
            <a:extLst>
              <a:ext uri="{FF2B5EF4-FFF2-40B4-BE49-F238E27FC236}">
                <a16:creationId xmlns:a16="http://schemas.microsoft.com/office/drawing/2014/main" id="{5863F802-C0A9-D0B1-636C-231D34CCFAFA}"/>
              </a:ext>
            </a:extLst>
          </p:cNvPr>
          <p:cNvSpPr txBox="1"/>
          <p:nvPr/>
        </p:nvSpPr>
        <p:spPr>
          <a:xfrm>
            <a:off x="540000" y="3106624"/>
            <a:ext cx="55902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汽车要准备油</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210</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70</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36</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升</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
        <p:nvSpPr>
          <p:cNvPr id="6" name="文本框 5">
            <a:extLst>
              <a:ext uri="{FF2B5EF4-FFF2-40B4-BE49-F238E27FC236}">
                <a16:creationId xmlns:a16="http://schemas.microsoft.com/office/drawing/2014/main" id="{43E79381-108E-1345-C1BD-CCDD6E41D325}"/>
              </a:ext>
            </a:extLst>
          </p:cNvPr>
          <p:cNvSpPr txBox="1"/>
          <p:nvPr/>
        </p:nvSpPr>
        <p:spPr>
          <a:xfrm>
            <a:off x="540000" y="3582112"/>
            <a:ext cx="23136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45</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升</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36</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升，</a:t>
            </a:r>
            <a:endParaRPr lang="zh-CN" altLang="en-US">
              <a:solidFill>
                <a:srgbClr val="FF0000"/>
              </a:solidFill>
            </a:endParaRPr>
          </a:p>
        </p:txBody>
      </p:sp>
      <p:sp>
        <p:nvSpPr>
          <p:cNvPr id="7" name="文本框 6">
            <a:extLst>
              <a:ext uri="{FF2B5EF4-FFF2-40B4-BE49-F238E27FC236}">
                <a16:creationId xmlns:a16="http://schemas.microsoft.com/office/drawing/2014/main" id="{F5F9972B-5DA3-702F-9E10-4F8E213E7AE7}"/>
              </a:ext>
            </a:extLst>
          </p:cNvPr>
          <p:cNvSpPr txBox="1"/>
          <p:nvPr/>
        </p:nvSpPr>
        <p:spPr>
          <a:xfrm>
            <a:off x="540000" y="4057600"/>
            <a:ext cx="3304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预测油箱中的油够用</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grpSp>
        <p:nvGrpSpPr>
          <p:cNvPr id="9" name="yt_shape_14531" title="H_189.2211">
            <a:extLst>
              <a:ext uri="{FF2B5EF4-FFF2-40B4-BE49-F238E27FC236}">
                <a16:creationId xmlns:a16="http://schemas.microsoft.com/office/drawing/2014/main" id="{249740F1-2B05-4C5A-B423-6F681AEFABC2}"/>
              </a:ext>
            </a:extLst>
          </p:cNvPr>
          <p:cNvGrpSpPr/>
          <p:nvPr/>
        </p:nvGrpSpPr>
        <p:grpSpPr>
          <a:xfrm>
            <a:off x="9308469" y="2474170"/>
            <a:ext cx="2146554" cy="2403108"/>
            <a:chOff x="0" y="0"/>
            <a:chExt cx="2146554" cy="2403108"/>
          </a:xfrm>
        </p:grpSpPr>
        <p:pic>
          <p:nvPicPr>
            <p:cNvPr id="10" name="yt_image_14531">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0" y="0"/>
              <a:ext cx="2146554" cy="2007108"/>
            </a:xfrm>
            <a:prstGeom prst="rect">
              <a:avLst/>
            </a:prstGeom>
            <a:noFill/>
            <a:extLst>
              <a:ext uri="{909E8E84-426E-40DD-AFC4-6F175D3DCCD1}">
                <a14:hiddenFill xmlns:a14="http://schemas.microsoft.com/office/drawing/2010/main">
                  <a:solidFill>
                    <a:srgbClr val="FFFFFF"/>
                  </a:solidFill>
                </a14:hiddenFill>
              </a:ext>
            </a:extLst>
          </p:spPr>
        </p:pic>
        <p:sp>
          <p:nvSpPr>
            <p:cNvPr id="11" name="yt_shape_14533"/>
            <p:cNvSpPr txBox="1"/>
            <p:nvPr/>
          </p:nvSpPr>
          <p:spPr>
            <a:xfrm>
              <a:off x="539996" y="2043108"/>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rPr>
                <a:t>第</a:t>
              </a:r>
              <a:r>
                <a:rPr lang="en-US" altLang="zh-CN" sz="2400" b="0" i="0" u="none">
                  <a:solidFill>
                    <a:srgbClr val="000000"/>
                  </a:solidFill>
                  <a:effectLst/>
                  <a:latin typeface="Times New Roman" pitchFamily="24"/>
                  <a:ea typeface="Times New Roman" pitchFamily="24"/>
                </a:rPr>
                <a:t>6</a:t>
              </a:r>
              <a:r>
                <a:rPr lang="zh-CN" altLang="zh-CN" sz="2400" b="0" i="0" u="none">
                  <a:solidFill>
                    <a:srgbClr val="000000"/>
                  </a:solidFill>
                  <a:effectLst/>
                  <a:latin typeface="Times New Roman" pitchFamily="24"/>
                  <a:ea typeface="宋体" pitchFamily="24"/>
                </a:rPr>
                <a:t>题图</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linds(horizontal)">
                                      <p:cBhvr>
                                        <p:cTn id="17" dur="500"/>
                                        <p:tgtEl>
                                          <p:spTgt spid="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Effect transition="in" filter="blinds(horizontal)">
                                      <p:cBhvr>
                                        <p:cTn id="22" dur="500"/>
                                        <p:tgtEl>
                                          <p:spTgt spid="6">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xEl>
                                              <p:pRg st="0" end="0"/>
                                            </p:txEl>
                                          </p:spTgt>
                                        </p:tgtEl>
                                        <p:attrNameLst>
                                          <p:attrName>style.visibility</p:attrName>
                                        </p:attrNameLst>
                                      </p:cBhvr>
                                      <p:to>
                                        <p:strVal val="visible"/>
                                      </p:to>
                                    </p:set>
                                    <p:animEffect transition="in" filter="blinds(horizontal)">
                                      <p:cBhvr>
                                        <p:cTn id="27"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4" grpId="0" build="allAtOnce"/>
      <p:bldP spid="5" grpId="0" build="allAtOnce"/>
      <p:bldP spid="6" grpId="0" build="allAtOnce"/>
      <p:bldP spid="7"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539" name="yt_shape_14539"/>
          <p:cNvSpPr txBox="1"/>
          <p:nvPr/>
        </p:nvSpPr>
        <p:spPr>
          <a:xfrm>
            <a:off x="540119" y="788425"/>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rPr>
              <a:t>7.</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楷体" pitchFamily="24"/>
              </a:rPr>
              <a:t>教材第</a:t>
            </a:r>
            <a:r>
              <a:rPr lang="en-US" altLang="zh-CN" sz="2400" b="0" i="0" u="none" dirty="0">
                <a:solidFill>
                  <a:srgbClr val="000000"/>
                </a:solidFill>
                <a:effectLst/>
                <a:latin typeface="Times New Roman" pitchFamily="24"/>
                <a:ea typeface="Times New Roman" pitchFamily="24"/>
              </a:rPr>
              <a:t>140</a:t>
            </a:r>
            <a:r>
              <a:rPr lang="zh-CN" altLang="zh-CN" sz="2400" b="0" i="0" u="none" dirty="0">
                <a:solidFill>
                  <a:srgbClr val="000000"/>
                </a:solidFill>
                <a:effectLst/>
                <a:latin typeface="Times New Roman" pitchFamily="24"/>
                <a:ea typeface="楷体" pitchFamily="24"/>
              </a:rPr>
              <a:t>页第</a:t>
            </a:r>
            <a:r>
              <a:rPr lang="en-US" altLang="zh-CN" sz="2400" b="0" i="0" u="none" dirty="0">
                <a:solidFill>
                  <a:srgbClr val="000000"/>
                </a:solidFill>
                <a:effectLst/>
                <a:latin typeface="Times New Roman" pitchFamily="24"/>
                <a:ea typeface="Times New Roman" pitchFamily="24"/>
              </a:rPr>
              <a:t>3</a:t>
            </a:r>
            <a:r>
              <a:rPr lang="zh-CN" altLang="zh-CN" sz="2400" b="0" i="0" u="none" dirty="0">
                <a:solidFill>
                  <a:srgbClr val="000000"/>
                </a:solidFill>
                <a:effectLst/>
                <a:latin typeface="Times New Roman" pitchFamily="24"/>
                <a:ea typeface="楷体" pitchFamily="24"/>
              </a:rPr>
              <a:t>题变式</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某酒厂每天生产</a:t>
            </a:r>
            <a:r>
              <a:rPr lang="en-US" altLang="zh-CN" sz="2400" b="0" i="1" u="none" dirty="0">
                <a:solidFill>
                  <a:srgbClr val="000000"/>
                </a:solidFill>
                <a:effectLst/>
                <a:latin typeface="Times New Roman" pitchFamily="24"/>
                <a:ea typeface="Times New Roman" pitchFamily="24"/>
              </a:rPr>
              <a:t>A</a:t>
            </a:r>
            <a:r>
              <a:rPr lang="zh-CN" altLang="zh-CN" sz="2400" b="0" i="0" u="none" dirty="0">
                <a:solidFill>
                  <a:srgbClr val="000000"/>
                </a:solidFill>
                <a:effectLst/>
                <a:latin typeface="Times New Roman" pitchFamily="24"/>
                <a:ea typeface="宋体" pitchFamily="24"/>
              </a:rPr>
              <a:t>，</a:t>
            </a:r>
            <a:r>
              <a:rPr lang="en-US" altLang="zh-CN" sz="2400" b="0" i="1" u="none" dirty="0">
                <a:solidFill>
                  <a:srgbClr val="000000"/>
                </a:solidFill>
                <a:effectLst/>
                <a:latin typeface="Times New Roman" pitchFamily="24"/>
                <a:ea typeface="Times New Roman" pitchFamily="24"/>
              </a:rPr>
              <a:t>B</a:t>
            </a:r>
            <a:r>
              <a:rPr lang="zh-CN" altLang="zh-CN" sz="2400" b="0" i="0" u="none" dirty="0">
                <a:solidFill>
                  <a:srgbClr val="000000"/>
                </a:solidFill>
                <a:effectLst/>
                <a:latin typeface="Times New Roman" pitchFamily="24"/>
                <a:ea typeface="宋体" pitchFamily="24"/>
              </a:rPr>
              <a:t>两种品牌的白酒共</a:t>
            </a:r>
            <a:r>
              <a:rPr lang="en-US" altLang="zh-CN" sz="2400" b="0" i="0" u="none" dirty="0">
                <a:solidFill>
                  <a:srgbClr val="000000"/>
                </a:solidFill>
                <a:effectLst/>
                <a:latin typeface="Times New Roman" pitchFamily="24"/>
                <a:ea typeface="Times New Roman" pitchFamily="24"/>
              </a:rPr>
              <a:t>600</a:t>
            </a:r>
            <a:r>
              <a:rPr lang="zh-CN" altLang="zh-CN" sz="2400" b="0" i="0" u="none" dirty="0">
                <a:solidFill>
                  <a:srgbClr val="000000"/>
                </a:solidFill>
                <a:effectLst/>
                <a:latin typeface="Times New Roman" pitchFamily="24"/>
                <a:ea typeface="宋体" pitchFamily="24"/>
              </a:rPr>
              <a:t>瓶，</a:t>
            </a:r>
            <a:r>
              <a:rPr lang="en-US" altLang="zh-CN" sz="2400" b="0" i="1" u="none" dirty="0">
                <a:solidFill>
                  <a:srgbClr val="000000"/>
                </a:solidFill>
                <a:effectLst/>
                <a:latin typeface="Times New Roman" pitchFamily="24"/>
                <a:ea typeface="Times New Roman" pitchFamily="24"/>
              </a:rPr>
              <a:t>A</a:t>
            </a:r>
            <a:r>
              <a:rPr lang="zh-CN" altLang="zh-CN" sz="2400" b="0" i="0" u="none" dirty="0">
                <a:solidFill>
                  <a:srgbClr val="000000"/>
                </a:solidFill>
                <a:effectLst/>
                <a:latin typeface="Times New Roman" pitchFamily="24"/>
                <a:ea typeface="宋体" pitchFamily="24"/>
              </a:rPr>
              <a:t>，</a:t>
            </a:r>
            <a:r>
              <a:rPr lang="en-US" altLang="zh-CN" sz="2400" b="0" i="1" u="none" dirty="0">
                <a:solidFill>
                  <a:srgbClr val="000000"/>
                </a:solidFill>
                <a:effectLst/>
                <a:latin typeface="Times New Roman" pitchFamily="24"/>
                <a:ea typeface="Times New Roman" pitchFamily="24"/>
              </a:rPr>
              <a:t>B</a:t>
            </a:r>
            <a:r>
              <a:rPr lang="zh-CN" altLang="zh-CN" sz="2400" b="0" i="0" u="none" dirty="0">
                <a:solidFill>
                  <a:srgbClr val="000000"/>
                </a:solidFill>
                <a:effectLst/>
                <a:latin typeface="Times New Roman" pitchFamily="24"/>
                <a:ea typeface="宋体" pitchFamily="24"/>
              </a:rPr>
              <a:t>两种品牌的白酒每瓶的成本和利润如下表：</a:t>
            </a:r>
          </a:p>
        </p:txBody>
      </p:sp>
      <p:graphicFrame>
        <p:nvGraphicFramePr>
          <p:cNvPr id="14540" name="yt_table_14540" title="H_133.92">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965796930"/>
              </p:ext>
            </p:extLst>
          </p:nvPr>
        </p:nvGraphicFramePr>
        <p:xfrm>
          <a:off x="540119" y="1745479"/>
          <a:ext cx="11111999" cy="1481328"/>
        </p:xfrm>
        <a:graphic>
          <a:graphicData uri="http://schemas.openxmlformats.org/drawingml/2006/table">
            <a:tbl>
              <a:tblPr>
                <a:tableStyleId>{5940675A-B579-460E-94D1-54222C63F5DA}</a:tableStyleId>
              </a:tblPr>
              <a:tblGrid>
                <a:gridCol w="5555655">
                  <a:extLst>
                    <a:ext uri="{9D8B030D-6E8A-4147-A177-3AD203B41FA5}">
                      <a16:colId xmlns:a16="http://schemas.microsoft.com/office/drawing/2014/main" val="20000"/>
                    </a:ext>
                  </a:extLst>
                </a:gridCol>
                <a:gridCol w="2778172">
                  <a:extLst>
                    <a:ext uri="{9D8B030D-6E8A-4147-A177-3AD203B41FA5}">
                      <a16:colId xmlns:a16="http://schemas.microsoft.com/office/drawing/2014/main" val="20001"/>
                    </a:ext>
                  </a:extLst>
                </a:gridCol>
                <a:gridCol w="2778172">
                  <a:extLst>
                    <a:ext uri="{9D8B030D-6E8A-4147-A177-3AD203B41FA5}">
                      <a16:colId xmlns:a16="http://schemas.microsoft.com/office/drawing/2014/main" val="20002"/>
                    </a:ext>
                  </a:extLst>
                </a:gridCol>
              </a:tblGrid>
              <a:tr h="476692">
                <a:tc>
                  <a:txBody>
                    <a:bodyPr/>
                    <a:lstStyle/>
                    <a:p>
                      <a:pPr algn="ctr" eaLnBrk="1" fontAlgn="ctr" latinLnBrk="0" hangingPunct="0">
                        <a:lnSpc>
                          <a:spcPct val="110000"/>
                        </a:lnSpc>
                      </a:pPr>
                      <a:endParaRP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10000"/>
                        </a:lnSpc>
                      </a:pPr>
                      <a:r>
                        <a:rPr lang="en-US" altLang="zh-CN" sz="2400" b="0" i="1" u="none">
                          <a:solidFill>
                            <a:srgbClr val="000000"/>
                          </a:solidFill>
                          <a:effectLst/>
                          <a:latin typeface="Times New Roman" pitchFamily="24"/>
                          <a:ea typeface="Times New Roman" pitchFamily="24"/>
                        </a:rPr>
                        <a:t>A</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10000"/>
                        </a:lnSpc>
                      </a:pPr>
                      <a:r>
                        <a:rPr lang="en-US" altLang="zh-CN" sz="2400" b="0" i="1" u="none">
                          <a:solidFill>
                            <a:srgbClr val="000000"/>
                          </a:solidFill>
                          <a:effectLst/>
                          <a:latin typeface="Times New Roman" pitchFamily="24"/>
                          <a:ea typeface="Times New Roman" pitchFamily="24"/>
                        </a:rPr>
                        <a:t>B</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0"/>
                  </a:ext>
                </a:extLst>
              </a:tr>
              <a:tr h="476692">
                <a:tc>
                  <a:txBody>
                    <a:bodyPr/>
                    <a:lstStyle/>
                    <a:p>
                      <a:pPr algn="ctr" eaLnBrk="1" fontAlgn="ctr" latinLnBrk="0" hangingPunct="0">
                        <a:lnSpc>
                          <a:spcPct val="110000"/>
                        </a:lnSpc>
                      </a:pPr>
                      <a:r>
                        <a:rPr lang="zh-CN" altLang="zh-CN" sz="2400" b="0" i="0" u="none">
                          <a:solidFill>
                            <a:srgbClr val="000000"/>
                          </a:solidFill>
                          <a:effectLst/>
                          <a:latin typeface="Times New Roman" pitchFamily="24"/>
                          <a:ea typeface="宋体" pitchFamily="24"/>
                        </a:rPr>
                        <a:t>成本</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元</a:t>
                      </a:r>
                      <a:r>
                        <a:rPr lang="en-US" altLang="zh-CN" sz="2400" b="0" i="1" u="none">
                          <a:solidFill>
                            <a:srgbClr val="000000"/>
                          </a:solidFill>
                          <a:effectLst/>
                          <a:latin typeface="Times New Roman" pitchFamily="24"/>
                          <a:ea typeface="Times New Roman" pitchFamily="24"/>
                        </a:rPr>
                        <a:t>/</a:t>
                      </a:r>
                      <a:r>
                        <a:rPr lang="zh-CN" altLang="zh-CN" sz="2400" b="0" i="0" u="none">
                          <a:solidFill>
                            <a:srgbClr val="000000"/>
                          </a:solidFill>
                          <a:effectLst/>
                          <a:latin typeface="Times New Roman" pitchFamily="24"/>
                          <a:ea typeface="宋体" pitchFamily="24"/>
                        </a:rPr>
                        <a:t>瓶</a:t>
                      </a:r>
                      <a:r>
                        <a:rPr lang="zh-CN" altLang="zh-CN" sz="2400" b="0" i="0" u="none">
                          <a:solidFill>
                            <a:srgbClr val="000000"/>
                          </a:solidFill>
                          <a:effectLst/>
                          <a:latin typeface="宋体" pitchFamily="24"/>
                          <a:ea typeface="宋体" pitchFamily="24"/>
                        </a:rPr>
                        <a:t>）</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10000"/>
                        </a:lnSpc>
                      </a:pPr>
                      <a:r>
                        <a:rPr lang="en-US" altLang="zh-CN" sz="2400" b="0" i="0" u="none" dirty="0">
                          <a:solidFill>
                            <a:srgbClr val="000000"/>
                          </a:solidFill>
                          <a:effectLst/>
                          <a:latin typeface="Times New Roman" pitchFamily="24"/>
                          <a:ea typeface="Times New Roman" pitchFamily="24"/>
                        </a:rPr>
                        <a:t>50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10000"/>
                        </a:lnSpc>
                      </a:pPr>
                      <a:r>
                        <a:rPr lang="en-US" altLang="zh-CN" sz="2400" b="0" i="0" u="none">
                          <a:solidFill>
                            <a:srgbClr val="000000"/>
                          </a:solidFill>
                          <a:effectLst/>
                          <a:latin typeface="Times New Roman" pitchFamily="24"/>
                          <a:ea typeface="Times New Roman" pitchFamily="24"/>
                        </a:rPr>
                        <a:t>35</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1"/>
                  </a:ext>
                </a:extLst>
              </a:tr>
              <a:tr h="476692">
                <a:tc>
                  <a:txBody>
                    <a:bodyPr/>
                    <a:lstStyle/>
                    <a:p>
                      <a:pPr algn="ctr" eaLnBrk="1" fontAlgn="ctr" latinLnBrk="0" hangingPunct="0">
                        <a:lnSpc>
                          <a:spcPct val="110000"/>
                        </a:lnSpc>
                      </a:pPr>
                      <a:r>
                        <a:rPr lang="zh-CN" altLang="zh-CN" sz="2400" b="0" i="0" u="none">
                          <a:solidFill>
                            <a:srgbClr val="000000"/>
                          </a:solidFill>
                          <a:effectLst/>
                          <a:latin typeface="Times New Roman" pitchFamily="24"/>
                          <a:ea typeface="宋体" pitchFamily="24"/>
                        </a:rPr>
                        <a:t>利润</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元</a:t>
                      </a:r>
                      <a:r>
                        <a:rPr lang="en-US" altLang="zh-CN" sz="2400" b="0" i="1" u="none">
                          <a:solidFill>
                            <a:srgbClr val="000000"/>
                          </a:solidFill>
                          <a:effectLst/>
                          <a:latin typeface="Times New Roman" pitchFamily="24"/>
                          <a:ea typeface="Times New Roman" pitchFamily="24"/>
                        </a:rPr>
                        <a:t>/</a:t>
                      </a:r>
                      <a:r>
                        <a:rPr lang="zh-CN" altLang="zh-CN" sz="2400" b="0" i="0" u="none">
                          <a:solidFill>
                            <a:srgbClr val="000000"/>
                          </a:solidFill>
                          <a:effectLst/>
                          <a:latin typeface="Times New Roman" pitchFamily="24"/>
                          <a:ea typeface="宋体" pitchFamily="24"/>
                        </a:rPr>
                        <a:t>瓶</a:t>
                      </a:r>
                      <a:r>
                        <a:rPr lang="zh-CN" altLang="zh-CN" sz="2400" b="0" i="0" u="none">
                          <a:solidFill>
                            <a:srgbClr val="000000"/>
                          </a:solidFill>
                          <a:effectLst/>
                          <a:latin typeface="宋体" pitchFamily="24"/>
                          <a:ea typeface="宋体" pitchFamily="24"/>
                        </a:rPr>
                        <a:t>）</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10000"/>
                        </a:lnSpc>
                      </a:pPr>
                      <a:r>
                        <a:rPr lang="en-US" altLang="zh-CN" sz="2400" b="0" i="0" u="none">
                          <a:solidFill>
                            <a:srgbClr val="000000"/>
                          </a:solidFill>
                          <a:effectLst/>
                          <a:latin typeface="Times New Roman" pitchFamily="24"/>
                          <a:ea typeface="Times New Roman" pitchFamily="24"/>
                        </a:rPr>
                        <a:t>20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10000"/>
                        </a:lnSpc>
                      </a:pPr>
                      <a:r>
                        <a:rPr lang="en-US" altLang="zh-CN" sz="2400" b="0" i="0" u="none" dirty="0">
                          <a:solidFill>
                            <a:srgbClr val="000000"/>
                          </a:solidFill>
                          <a:effectLst/>
                          <a:latin typeface="Times New Roman" pitchFamily="24"/>
                          <a:ea typeface="Times New Roman" pitchFamily="24"/>
                        </a:rPr>
                        <a:t>15</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2"/>
                  </a:ext>
                </a:extLst>
              </a:tr>
            </a:tbl>
          </a:graphicData>
        </a:graphic>
      </p:graphicFrame>
      <p:sp>
        <p:nvSpPr>
          <p:cNvPr id="14542" name="yt_shape_14542"/>
          <p:cNvSpPr txBox="1"/>
          <p:nvPr/>
        </p:nvSpPr>
        <p:spPr>
          <a:xfrm>
            <a:off x="540119" y="3226807"/>
            <a:ext cx="9573133" cy="1868910"/>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000000"/>
                </a:solidFill>
                <a:effectLst/>
                <a:latin typeface="Times New Roman" pitchFamily="24"/>
                <a:ea typeface="宋体" pitchFamily="24"/>
              </a:rPr>
              <a:t>设每天生产</a:t>
            </a:r>
            <a:r>
              <a:rPr lang="en-US" altLang="zh-CN" sz="2400" b="0" i="1" u="none" dirty="0">
                <a:solidFill>
                  <a:srgbClr val="000000"/>
                </a:solidFill>
                <a:effectLst/>
                <a:latin typeface="Times New Roman" pitchFamily="24"/>
                <a:ea typeface="Times New Roman" pitchFamily="24"/>
              </a:rPr>
              <a:t>A</a:t>
            </a:r>
            <a:r>
              <a:rPr lang="zh-CN" altLang="zh-CN" sz="2400" b="0" i="0" u="none" dirty="0">
                <a:solidFill>
                  <a:srgbClr val="000000"/>
                </a:solidFill>
                <a:effectLst/>
                <a:latin typeface="Times New Roman" pitchFamily="24"/>
                <a:ea typeface="宋体" pitchFamily="24"/>
              </a:rPr>
              <a:t>种品牌白酒</a:t>
            </a:r>
            <a:r>
              <a:rPr lang="en-US" altLang="zh-CN" sz="2400" b="0" i="1" u="none" dirty="0">
                <a:solidFill>
                  <a:srgbClr val="000000"/>
                </a:solidFill>
                <a:effectLst/>
                <a:latin typeface="Times New Roman" pitchFamily="24"/>
                <a:ea typeface="Times New Roman" pitchFamily="24"/>
              </a:rPr>
              <a:t>x</a:t>
            </a:r>
            <a:r>
              <a:rPr lang="zh-CN" altLang="zh-CN" sz="2400" b="0" i="0" u="none" dirty="0">
                <a:solidFill>
                  <a:srgbClr val="000000"/>
                </a:solidFill>
                <a:effectLst/>
                <a:latin typeface="Times New Roman" pitchFamily="24"/>
                <a:ea typeface="宋体" pitchFamily="24"/>
              </a:rPr>
              <a:t>瓶，每天获利</a:t>
            </a:r>
            <a:r>
              <a:rPr lang="en-US" altLang="zh-CN" sz="2400" b="0" i="1" u="none" dirty="0">
                <a:solidFill>
                  <a:srgbClr val="000000"/>
                </a:solidFill>
                <a:effectLst/>
                <a:latin typeface="Times New Roman" pitchFamily="24"/>
                <a:ea typeface="Times New Roman" pitchFamily="24"/>
              </a:rPr>
              <a:t>y</a:t>
            </a:r>
            <a:r>
              <a:rPr lang="zh-CN" altLang="zh-CN" sz="2400" b="0" i="0" u="none" dirty="0">
                <a:solidFill>
                  <a:srgbClr val="000000"/>
                </a:solidFill>
                <a:effectLst/>
                <a:latin typeface="Times New Roman" pitchFamily="24"/>
                <a:ea typeface="宋体" pitchFamily="24"/>
              </a:rPr>
              <a:t>元</a:t>
            </a:r>
            <a:r>
              <a:rPr lang="en-US" altLang="zh-CN" sz="2400" b="0" i="0" u="none" dirty="0">
                <a:solidFill>
                  <a:srgbClr val="000000"/>
                </a:solidFill>
                <a:effectLst/>
                <a:latin typeface="Times New Roman" pitchFamily="24"/>
                <a:ea typeface="Times New Roman" pitchFamily="24"/>
              </a:rPr>
              <a:t>.</a:t>
            </a:r>
          </a:p>
          <a:p>
            <a:pPr algn="l" eaLnBrk="1" latinLnBrk="0" hangingPunct="0">
              <a:lnSpc>
                <a:spcPct val="129999"/>
              </a:lnSpc>
            </a:pP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1</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请写出</a:t>
            </a:r>
            <a:r>
              <a:rPr lang="en-US" altLang="zh-CN" sz="2400" b="0" i="1" u="none" dirty="0">
                <a:solidFill>
                  <a:srgbClr val="000000"/>
                </a:solidFill>
                <a:effectLst/>
                <a:latin typeface="Times New Roman" pitchFamily="24"/>
                <a:ea typeface="Times New Roman" pitchFamily="24"/>
              </a:rPr>
              <a:t>y</a:t>
            </a:r>
            <a:r>
              <a:rPr lang="zh-CN" altLang="zh-CN" sz="2400" b="0" i="0" u="none" dirty="0">
                <a:solidFill>
                  <a:srgbClr val="000000"/>
                </a:solidFill>
                <a:effectLst/>
                <a:latin typeface="Times New Roman" pitchFamily="24"/>
                <a:ea typeface="宋体" pitchFamily="24"/>
              </a:rPr>
              <a:t>关于</a:t>
            </a:r>
            <a:r>
              <a:rPr lang="en-US" altLang="zh-CN" sz="2400" b="0" i="1" u="none" dirty="0">
                <a:solidFill>
                  <a:srgbClr val="000000"/>
                </a:solidFill>
                <a:effectLst/>
                <a:latin typeface="Times New Roman" pitchFamily="24"/>
                <a:ea typeface="Times New Roman" pitchFamily="24"/>
              </a:rPr>
              <a:t>x</a:t>
            </a:r>
            <a:r>
              <a:rPr lang="zh-CN" altLang="zh-CN" sz="2400" b="0" i="0" u="none" dirty="0">
                <a:solidFill>
                  <a:srgbClr val="000000"/>
                </a:solidFill>
                <a:effectLst/>
                <a:latin typeface="Times New Roman" pitchFamily="24"/>
                <a:ea typeface="宋体" pitchFamily="24"/>
              </a:rPr>
              <a:t>的函数关系式；</a:t>
            </a:r>
          </a:p>
          <a:p>
            <a:pPr algn="l" eaLnBrk="1" latinLnBrk="0" hangingPunct="0">
              <a:lnSpc>
                <a:spcPct val="129999"/>
              </a:lnSpc>
            </a:pPr>
            <a:r>
              <a:rPr lang="zh-CN" altLang="zh-CN" sz="2400" b="0" i="0" u="none" dirty="0" smtClean="0">
                <a:solidFill>
                  <a:srgbClr val="FF0000">
                    <a:alpha val="0"/>
                  </a:srgbClr>
                </a:solidFill>
                <a:effectLst/>
                <a:latin typeface="Times New Roman" pitchFamily="24"/>
                <a:ea typeface="楷体" pitchFamily="24"/>
              </a:rPr>
              <a:t>解</a:t>
            </a:r>
            <a:r>
              <a:rPr lang="zh-CN" altLang="zh-CN" sz="2400" b="0" i="0" u="none" dirty="0">
                <a:solidFill>
                  <a:srgbClr val="FF0000">
                    <a:alpha val="0"/>
                  </a:srgbClr>
                </a:solidFill>
                <a:effectLst/>
                <a:latin typeface="Times New Roman" pitchFamily="24"/>
                <a:ea typeface="楷体" pitchFamily="24"/>
              </a:rPr>
              <a:t>：</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1</a:t>
            </a:r>
            <a:r>
              <a:rPr lang="zh-CN"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A</a:t>
            </a:r>
            <a:r>
              <a:rPr lang="zh-CN" altLang="zh-CN" sz="2400" b="0" i="0" u="none" dirty="0">
                <a:solidFill>
                  <a:srgbClr val="FF0000">
                    <a:alpha val="0"/>
                  </a:srgbClr>
                </a:solidFill>
                <a:effectLst/>
                <a:latin typeface="Times New Roman" pitchFamily="24"/>
                <a:ea typeface="楷体" pitchFamily="24"/>
              </a:rPr>
              <a:t>种品牌白酒</a:t>
            </a:r>
            <a:r>
              <a:rPr lang="en-US" altLang="zh-CN" sz="2400" b="0" i="1" u="none" dirty="0">
                <a:solidFill>
                  <a:srgbClr val="FF0000">
                    <a:alpha val="0"/>
                  </a:srgbClr>
                </a:solidFill>
                <a:effectLst/>
                <a:latin typeface="Times New Roman" pitchFamily="24"/>
                <a:ea typeface="Times New Roman" pitchFamily="24"/>
              </a:rPr>
              <a:t>x</a:t>
            </a:r>
            <a:r>
              <a:rPr lang="zh-CN" altLang="zh-CN" sz="2400" b="0" i="0" u="none" dirty="0">
                <a:solidFill>
                  <a:srgbClr val="FF0000">
                    <a:alpha val="0"/>
                  </a:srgbClr>
                </a:solidFill>
                <a:effectLst/>
                <a:latin typeface="Times New Roman" pitchFamily="24"/>
                <a:ea typeface="楷体" pitchFamily="24"/>
              </a:rPr>
              <a:t>瓶，则</a:t>
            </a:r>
            <a:r>
              <a:rPr lang="en-US" altLang="zh-CN" sz="2400" b="0" i="1" u="none" dirty="0">
                <a:solidFill>
                  <a:srgbClr val="FF0000">
                    <a:alpha val="0"/>
                  </a:srgbClr>
                </a:solidFill>
                <a:effectLst/>
                <a:latin typeface="Times New Roman" pitchFamily="24"/>
                <a:ea typeface="Times New Roman" pitchFamily="24"/>
              </a:rPr>
              <a:t>B</a:t>
            </a:r>
            <a:r>
              <a:rPr lang="zh-CN" altLang="zh-CN" sz="2400" b="0" i="0" u="none" dirty="0">
                <a:solidFill>
                  <a:srgbClr val="FF0000">
                    <a:alpha val="0"/>
                  </a:srgbClr>
                </a:solidFill>
                <a:effectLst/>
                <a:latin typeface="Times New Roman" pitchFamily="24"/>
                <a:ea typeface="楷体" pitchFamily="24"/>
              </a:rPr>
              <a:t>种品牌白酒</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600</a:t>
            </a:r>
            <a:r>
              <a:rPr lang="zh-CN"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x</a:t>
            </a:r>
            <a:r>
              <a:rPr lang="zh-CN" altLang="zh-CN" sz="2400" b="0" i="0" u="none" dirty="0">
                <a:solidFill>
                  <a:srgbClr val="FF0000">
                    <a:alpha val="0"/>
                  </a:srgbClr>
                </a:solidFill>
                <a:effectLst/>
                <a:latin typeface="宋体" pitchFamily="24"/>
                <a:ea typeface="宋体" pitchFamily="24"/>
              </a:rPr>
              <a:t>）</a:t>
            </a:r>
            <a:r>
              <a:rPr lang="zh-CN" altLang="zh-CN" sz="2400" b="0" i="0" u="none" dirty="0">
                <a:solidFill>
                  <a:srgbClr val="FF0000">
                    <a:alpha val="0"/>
                  </a:srgbClr>
                </a:solidFill>
                <a:effectLst/>
                <a:latin typeface="Times New Roman" pitchFamily="24"/>
                <a:ea typeface="楷体" pitchFamily="24"/>
              </a:rPr>
              <a:t>瓶，依题意，得</a:t>
            </a:r>
            <a:r>
              <a:rPr lang="zh-CN" altLang="zh-CN" sz="100" b="0" i="0" u="none" dirty="0">
                <a:noFill/>
                <a:effectLst/>
                <a:latin typeface="Times New Roman"/>
                <a:ea typeface="宋体"/>
              </a:rPr>
              <a:t>⁠</a:t>
            </a:r>
          </a:p>
          <a:p>
            <a:pPr algn="l" eaLnBrk="1" latinLnBrk="0" hangingPunct="0">
              <a:lnSpc>
                <a:spcPct val="129999"/>
              </a:lnSpc>
            </a:pPr>
            <a:r>
              <a:rPr lang="en-US" altLang="zh-CN" sz="2400" b="0" i="1" u="none" dirty="0">
                <a:solidFill>
                  <a:srgbClr val="FF0000">
                    <a:alpha val="0"/>
                  </a:srgbClr>
                </a:solidFill>
                <a:effectLst/>
                <a:latin typeface="Times New Roman" pitchFamily="24"/>
                <a:ea typeface="Times New Roman" pitchFamily="24"/>
              </a:rPr>
              <a:t>y</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20</a:t>
            </a:r>
            <a:r>
              <a:rPr lang="en-US" altLang="zh-CN" sz="2400" b="0" i="1" u="none" dirty="0">
                <a:solidFill>
                  <a:srgbClr val="FF0000">
                    <a:alpha val="0"/>
                  </a:srgbClr>
                </a:solidFill>
                <a:effectLst/>
                <a:latin typeface="Times New Roman" pitchFamily="24"/>
                <a:ea typeface="Times New Roman" pitchFamily="24"/>
              </a:rPr>
              <a:t>x</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15</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600</a:t>
            </a:r>
            <a:r>
              <a:rPr lang="zh-CN"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x</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5</a:t>
            </a:r>
            <a:r>
              <a:rPr lang="en-US" altLang="zh-CN" sz="2400" b="0" i="1" u="none" dirty="0">
                <a:solidFill>
                  <a:srgbClr val="FF0000">
                    <a:alpha val="0"/>
                  </a:srgbClr>
                </a:solidFill>
                <a:effectLst/>
                <a:latin typeface="Times New Roman" pitchFamily="24"/>
                <a:ea typeface="Times New Roman" pitchFamily="24"/>
              </a:rPr>
              <a:t>x</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9000.</a:t>
            </a:r>
            <a:r>
              <a:rPr lang="zh-CN" altLang="zh-CN" sz="100" b="0" i="0" u="none" dirty="0">
                <a:noFill/>
                <a:effectLst/>
                <a:latin typeface="Times New Roman"/>
                <a:ea typeface="宋体"/>
              </a:rPr>
              <a:t>⁠</a:t>
            </a:r>
          </a:p>
        </p:txBody>
      </p:sp>
      <p:sp>
        <p:nvSpPr>
          <p:cNvPr id="2" name="文本框 1">
            <a:extLst>
              <a:ext uri="{FF2B5EF4-FFF2-40B4-BE49-F238E27FC236}">
                <a16:creationId xmlns:a16="http://schemas.microsoft.com/office/drawing/2014/main" id="{B5DF256E-5E4E-36E5-CF2C-4E3E948ADDBF}"/>
              </a:ext>
            </a:extLst>
          </p:cNvPr>
          <p:cNvSpPr txBox="1"/>
          <p:nvPr/>
        </p:nvSpPr>
        <p:spPr>
          <a:xfrm>
            <a:off x="452615" y="4024835"/>
            <a:ext cx="966063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种品牌白酒</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瓶，则</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种品牌白酒</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600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瓶，依题意，得</a:t>
            </a:r>
            <a:endParaRPr lang="zh-CN" altLang="en-US">
              <a:solidFill>
                <a:srgbClr val="FF0000"/>
              </a:solidFill>
            </a:endParaRPr>
          </a:p>
        </p:txBody>
      </p:sp>
      <p:sp>
        <p:nvSpPr>
          <p:cNvPr id="3" name="文本框 2">
            <a:extLst>
              <a:ext uri="{FF2B5EF4-FFF2-40B4-BE49-F238E27FC236}">
                <a16:creationId xmlns:a16="http://schemas.microsoft.com/office/drawing/2014/main" id="{120BC8C0-7D6E-5DCE-116F-6D842CEE2801}"/>
              </a:ext>
            </a:extLst>
          </p:cNvPr>
          <p:cNvSpPr txBox="1"/>
          <p:nvPr/>
        </p:nvSpPr>
        <p:spPr>
          <a:xfrm>
            <a:off x="452615" y="4500322"/>
            <a:ext cx="4758436" cy="517983"/>
          </a:xfrm>
          <a:prstGeom prst="rect">
            <a:avLst/>
          </a:prstGeom>
          <a:noFill/>
        </p:spPr>
        <p:txBody>
          <a:bodyPr vert="horz" wrap="none" rtlCol="0">
            <a:noAutofit/>
          </a:bodyPr>
          <a:lstStyle/>
          <a:p>
            <a:pPr>
              <a:lnSpc>
                <a:spcPct val="129999"/>
              </a:lnSpc>
            </a:pP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y</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20</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15</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600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5</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9000.</a:t>
            </a:r>
            <a:endParaRPr lang="zh-CN" altLang="en-US">
              <a:solidFill>
                <a:srgbClr val="FF0000"/>
              </a:solidFill>
            </a:endParaRPr>
          </a:p>
        </p:txBody>
      </p:sp>
      <p:sp>
        <p:nvSpPr>
          <p:cNvPr id="5" name="矩形 4"/>
          <p:cNvSpPr/>
          <p:nvPr/>
        </p:nvSpPr>
        <p:spPr>
          <a:xfrm>
            <a:off x="540118" y="4967494"/>
            <a:ext cx="10884473" cy="572464"/>
          </a:xfrm>
          <a:prstGeom prst="rect">
            <a:avLst/>
          </a:prstGeom>
        </p:spPr>
        <p:txBody>
          <a:bodyPr wrap="square">
            <a:spAutoFit/>
          </a:bodyPr>
          <a:lstStyle/>
          <a:p>
            <a:pPr lvl="0" hangingPunct="0">
              <a:lnSpc>
                <a:spcPct val="129999"/>
              </a:lnSpc>
            </a:pPr>
            <a:r>
              <a:rPr lang="zh-CN" altLang="zh-CN" sz="2400" dirty="0">
                <a:solidFill>
                  <a:srgbClr val="000000"/>
                </a:solidFill>
                <a:latin typeface="宋体" pitchFamily="24"/>
                <a:ea typeface="宋体" pitchFamily="24"/>
              </a:rPr>
              <a:t>（</a:t>
            </a:r>
            <a:r>
              <a:rPr lang="en-US" altLang="zh-CN" sz="2400" dirty="0">
                <a:solidFill>
                  <a:srgbClr val="000000"/>
                </a:solidFill>
                <a:latin typeface="Times New Roman" pitchFamily="24"/>
                <a:ea typeface="Times New Roman" pitchFamily="24"/>
              </a:rPr>
              <a:t>2</a:t>
            </a:r>
            <a:r>
              <a:rPr lang="zh-CN" altLang="zh-CN" sz="2400" dirty="0">
                <a:solidFill>
                  <a:srgbClr val="000000"/>
                </a:solidFill>
                <a:latin typeface="宋体" pitchFamily="24"/>
                <a:ea typeface="宋体" pitchFamily="24"/>
              </a:rPr>
              <a:t>）</a:t>
            </a:r>
            <a:r>
              <a:rPr lang="zh-CN" altLang="zh-CN" sz="2400" dirty="0">
                <a:solidFill>
                  <a:srgbClr val="000000"/>
                </a:solidFill>
                <a:latin typeface="Times New Roman" pitchFamily="24"/>
                <a:ea typeface="宋体" pitchFamily="24"/>
              </a:rPr>
              <a:t>如果该酒厂每天至少投入成本</a:t>
            </a:r>
            <a:r>
              <a:rPr lang="en-US" altLang="zh-CN" sz="2400" dirty="0">
                <a:solidFill>
                  <a:srgbClr val="000000"/>
                </a:solidFill>
                <a:latin typeface="Times New Roman" pitchFamily="24"/>
                <a:ea typeface="Times New Roman" pitchFamily="24"/>
              </a:rPr>
              <a:t>26400</a:t>
            </a:r>
            <a:r>
              <a:rPr lang="zh-CN" altLang="zh-CN" sz="2400" dirty="0">
                <a:solidFill>
                  <a:srgbClr val="000000"/>
                </a:solidFill>
                <a:latin typeface="Times New Roman" pitchFamily="24"/>
                <a:ea typeface="宋体" pitchFamily="24"/>
              </a:rPr>
              <a:t>元，那么每天至少获利多少元？</a:t>
            </a:r>
            <a:endParaRPr lang="zh-CN" altLang="zh-CN" sz="2400" dirty="0">
              <a:solidFill>
                <a:srgbClr val="000000"/>
              </a:solidFill>
              <a:latin typeface="Times New Roman" pitchFamily="24"/>
              <a:ea typeface="宋体" pitchFamily="24"/>
            </a:endParaRPr>
          </a:p>
        </p:txBody>
      </p:sp>
      <p:sp>
        <p:nvSpPr>
          <p:cNvPr id="9" name="文本框 8">
            <a:extLst>
              <a:ext uri="{FF2B5EF4-FFF2-40B4-BE49-F238E27FC236}">
                <a16:creationId xmlns:a16="http://schemas.microsoft.com/office/drawing/2014/main" id="{DE2BF45B-D548-6186-FF01-226AB0DFF58E}"/>
              </a:ext>
            </a:extLst>
          </p:cNvPr>
          <p:cNvSpPr txBox="1"/>
          <p:nvPr/>
        </p:nvSpPr>
        <p:spPr>
          <a:xfrm>
            <a:off x="452615" y="5344417"/>
            <a:ext cx="6164961"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依题意，得</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50</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x</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35</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600</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x</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26400.</a:t>
            </a:r>
            <a:endParaRPr lang="zh-CN" altLang="en-US" dirty="0">
              <a:solidFill>
                <a:srgbClr val="FF0000"/>
              </a:solidFill>
            </a:endParaRPr>
          </a:p>
        </p:txBody>
      </p:sp>
      <p:sp>
        <p:nvSpPr>
          <p:cNvPr id="10" name="文本框 9">
            <a:extLst>
              <a:ext uri="{FF2B5EF4-FFF2-40B4-BE49-F238E27FC236}">
                <a16:creationId xmlns:a16="http://schemas.microsoft.com/office/drawing/2014/main" id="{255DA6C3-2B74-998C-B6EC-029E48CCBCDF}"/>
              </a:ext>
            </a:extLst>
          </p:cNvPr>
          <p:cNvSpPr txBox="1"/>
          <p:nvPr/>
        </p:nvSpPr>
        <p:spPr>
          <a:xfrm>
            <a:off x="452615" y="5819905"/>
            <a:ext cx="1762823"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解得</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360.</a:t>
            </a:r>
            <a:endParaRPr lang="zh-CN" altLang="en-US">
              <a:solidFill>
                <a:srgbClr val="FF0000"/>
              </a:solidFill>
            </a:endParaRPr>
          </a:p>
        </p:txBody>
      </p:sp>
      <p:sp>
        <p:nvSpPr>
          <p:cNvPr id="11" name="文本框 10">
            <a:extLst>
              <a:ext uri="{FF2B5EF4-FFF2-40B4-BE49-F238E27FC236}">
                <a16:creationId xmlns:a16="http://schemas.microsoft.com/office/drawing/2014/main" id="{22BE3B46-13F0-3722-2BEC-2EAD51ED8CAD}"/>
              </a:ext>
            </a:extLst>
          </p:cNvPr>
          <p:cNvSpPr txBox="1"/>
          <p:nvPr/>
        </p:nvSpPr>
        <p:spPr>
          <a:xfrm>
            <a:off x="452615" y="6295393"/>
            <a:ext cx="6012561"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每天至少获利</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y</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5</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9000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10800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元</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
                                            <p:txEl>
                                              <p:pRg st="0" end="0"/>
                                            </p:txEl>
                                          </p:spTgt>
                                        </p:tgtEl>
                                        <p:attrNameLst>
                                          <p:attrName>style.visibility</p:attrName>
                                        </p:attrNameLst>
                                      </p:cBhvr>
                                      <p:to>
                                        <p:strVal val="visible"/>
                                      </p:to>
                                    </p:set>
                                    <p:animEffect transition="in" filter="blinds(horizontal)">
                                      <p:cBhvr>
                                        <p:cTn id="17" dur="500"/>
                                        <p:tgtEl>
                                          <p:spTgt spid="9">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
                                            <p:txEl>
                                              <p:pRg st="0" end="0"/>
                                            </p:txEl>
                                          </p:spTgt>
                                        </p:tgtEl>
                                        <p:attrNameLst>
                                          <p:attrName>style.visibility</p:attrName>
                                        </p:attrNameLst>
                                      </p:cBhvr>
                                      <p:to>
                                        <p:strVal val="visible"/>
                                      </p:to>
                                    </p:set>
                                    <p:animEffect transition="in" filter="blinds(horizontal)">
                                      <p:cBhvr>
                                        <p:cTn id="22" dur="500"/>
                                        <p:tgtEl>
                                          <p:spTgt spid="10">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1">
                                            <p:txEl>
                                              <p:pRg st="0" end="0"/>
                                            </p:txEl>
                                          </p:spTgt>
                                        </p:tgtEl>
                                        <p:attrNameLst>
                                          <p:attrName>style.visibility</p:attrName>
                                        </p:attrNameLst>
                                      </p:cBhvr>
                                      <p:to>
                                        <p:strVal val="visible"/>
                                      </p:to>
                                    </p:set>
                                    <p:animEffect transition="in" filter="blinds(horizontal)">
                                      <p:cBhvr>
                                        <p:cTn id="27"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9" grpId="0" build="allAtOnce"/>
      <p:bldP spid="10" grpId="0" build="allAtOnce"/>
      <p:bldP spid="11"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549" name="yt_shape_14549"/>
          <p:cNvSpPr txBox="1"/>
          <p:nvPr/>
        </p:nvSpPr>
        <p:spPr>
          <a:xfrm>
            <a:off x="540000" y="900000"/>
            <a:ext cx="4128631" cy="585353"/>
          </a:xfrm>
          <a:prstGeom prst="rect">
            <a:avLst/>
          </a:prstGeom>
        </p:spPr>
        <p:txBody>
          <a:bodyPr vert="horz" wrap="none" lIns="0" tIns="0" rIns="0" bIns="0" rtlCol="0">
            <a:spAutoFit/>
          </a:bodyPr>
          <a:lstStyle/>
          <a:p>
            <a:pPr algn="l" eaLnBrk="1" latinLnBrk="0" hangingPunct="0">
              <a:lnSpc>
                <a:spcPct val="129999"/>
              </a:lnSpc>
            </a:pPr>
            <a:r>
              <a:rPr lang="en-US" altLang="zh-CN" sz="3250" b="0" i="0" u="none" spc="-3250">
                <a:solidFill>
                  <a:srgbClr val="1EE3CF"/>
                </a:solidFill>
                <a:effectLst/>
                <a:latin typeface="Times New Roman" pitchFamily="32"/>
                <a:ea typeface="宋体" pitchFamily="32"/>
              </a:rPr>
              <a:t> </a:t>
            </a:r>
            <a:r>
              <a:rPr lang="en-US" altLang="zh-CN" sz="3250" b="0" i="0" u="none" spc="31382">
                <a:solidFill>
                  <a:srgbClr val="1EE3CF"/>
                </a:solidFill>
                <a:effectLst/>
                <a:latin typeface="Times New Roman" pitchFamily="32"/>
                <a:ea typeface="宋体" pitchFamily="32"/>
              </a:rPr>
              <a:t> </a:t>
            </a:r>
          </a:p>
        </p:txBody>
      </p:sp>
      <p:pic>
        <p:nvPicPr>
          <p:cNvPr id="14548" name="yt_image_14548">
            <a:extLst>
              <a:ext uri="">
                <a16:creationId xmlns:p14="http://schemas.microsoft.com/office/powerpoint/2010/main" xmlns:mc="http://schemas.openxmlformats.org/markup-compatibility/2006" xmlns:m="http://schemas.openxmlformats.org/officeDocument/2006/math"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540000" y="900000"/>
            <a:ext cx="4086225" cy="646938"/>
          </a:xfrm>
          <a:prstGeom prst="rect">
            <a:avLst/>
          </a:prstGeom>
          <a:noFill/>
          <a:extLst>
            <a:ext uri="{909E8E84-426E-40DD-AFC4-6F175D3DCCD1}">
              <a14:hiddenFill xmlns:a14="http://schemas.microsoft.com/office/drawing/2010/main">
                <a:solidFill>
                  <a:srgbClr val="FFFFFF"/>
                </a:solidFill>
              </a14:hiddenFill>
            </a:ext>
          </a:extLst>
        </p:spPr>
      </p:pic>
      <p:sp>
        <p:nvSpPr>
          <p:cNvPr id="14551" name="yt_shape_14551"/>
          <p:cNvSpPr txBox="1"/>
          <p:nvPr/>
        </p:nvSpPr>
        <p:spPr>
          <a:xfrm>
            <a:off x="540119" y="1546795"/>
            <a:ext cx="11111999" cy="13887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8.</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核心素养</a:t>
            </a:r>
            <a:r>
              <a:rPr lang="en-US" altLang="zh-CN" sz="2400" b="0" i="0" u="none">
                <a:solidFill>
                  <a:srgbClr val="000000"/>
                </a:solidFill>
                <a:effectLst/>
                <a:latin typeface="Times New Roman" pitchFamily="24"/>
                <a:ea typeface="Times New Roman" pitchFamily="24"/>
              </a:rPr>
              <a:t>·</a:t>
            </a:r>
            <a:r>
              <a:rPr lang="zh-CN" altLang="zh-CN" sz="2400" b="0" i="0" u="none">
                <a:solidFill>
                  <a:srgbClr val="000000"/>
                </a:solidFill>
                <a:effectLst/>
                <a:latin typeface="Times New Roman" pitchFamily="24"/>
                <a:ea typeface="楷体" pitchFamily="24"/>
              </a:rPr>
              <a:t>模型观念</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暑假期间，小亮到某地高山旅游，导游提醒大家上山要多带一件衣服，并介绍山上气温会随着海拔高度的增加而下降，沿途小亮利用随身携带的仪器测得以下数据：</a:t>
            </a:r>
          </a:p>
        </p:txBody>
      </p:sp>
      <p:graphicFrame>
        <p:nvGraphicFramePr>
          <p:cNvPr id="14552" name="yt_table_14552" title="H_89.2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861103921"/>
              </p:ext>
            </p:extLst>
          </p:nvPr>
        </p:nvGraphicFramePr>
        <p:xfrm>
          <a:off x="535629" y="2955841"/>
          <a:ext cx="6492102" cy="2084832"/>
        </p:xfrm>
        <a:graphic>
          <a:graphicData uri="http://schemas.openxmlformats.org/drawingml/2006/table">
            <a:tbl>
              <a:tblPr>
                <a:tableStyleId>{5940675A-B579-460E-94D1-54222C63F5DA}</a:tableStyleId>
              </a:tblPr>
              <a:tblGrid>
                <a:gridCol w="1710816">
                  <a:extLst>
                    <a:ext uri="{9D8B030D-6E8A-4147-A177-3AD203B41FA5}">
                      <a16:colId xmlns:a16="http://schemas.microsoft.com/office/drawing/2014/main" val="20000"/>
                    </a:ext>
                  </a:extLst>
                </a:gridCol>
                <a:gridCol w="796077">
                  <a:extLst>
                    <a:ext uri="{9D8B030D-6E8A-4147-A177-3AD203B41FA5}">
                      <a16:colId xmlns:a16="http://schemas.microsoft.com/office/drawing/2014/main" val="20001"/>
                    </a:ext>
                  </a:extLst>
                </a:gridCol>
                <a:gridCol w="797283">
                  <a:extLst>
                    <a:ext uri="{9D8B030D-6E8A-4147-A177-3AD203B41FA5}">
                      <a16:colId xmlns:a16="http://schemas.microsoft.com/office/drawing/2014/main" val="20002"/>
                    </a:ext>
                  </a:extLst>
                </a:gridCol>
                <a:gridCol w="797283">
                  <a:extLst>
                    <a:ext uri="{9D8B030D-6E8A-4147-A177-3AD203B41FA5}">
                      <a16:colId xmlns:a16="http://schemas.microsoft.com/office/drawing/2014/main" val="20003"/>
                    </a:ext>
                  </a:extLst>
                </a:gridCol>
                <a:gridCol w="796077">
                  <a:extLst>
                    <a:ext uri="{9D8B030D-6E8A-4147-A177-3AD203B41FA5}">
                      <a16:colId xmlns:a16="http://schemas.microsoft.com/office/drawing/2014/main" val="20004"/>
                    </a:ext>
                  </a:extLst>
                </a:gridCol>
                <a:gridCol w="797283">
                  <a:extLst>
                    <a:ext uri="{9D8B030D-6E8A-4147-A177-3AD203B41FA5}">
                      <a16:colId xmlns:a16="http://schemas.microsoft.com/office/drawing/2014/main" val="20005"/>
                    </a:ext>
                  </a:extLst>
                </a:gridCol>
                <a:gridCol w="797283">
                  <a:extLst>
                    <a:ext uri="{9D8B030D-6E8A-4147-A177-3AD203B41FA5}">
                      <a16:colId xmlns:a16="http://schemas.microsoft.com/office/drawing/2014/main" val="20006"/>
                    </a:ext>
                  </a:extLst>
                </a:gridCol>
              </a:tblGrid>
              <a:tr h="790261">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海拔高度</a:t>
                      </a:r>
                      <a:r>
                        <a:rPr lang="en-US" altLang="zh-CN" sz="2400" b="0" i="1" u="none">
                          <a:solidFill>
                            <a:srgbClr val="000000"/>
                          </a:solidFill>
                          <a:effectLst/>
                          <a:latin typeface="Times New Roman" pitchFamily="24"/>
                          <a:ea typeface="Times New Roman" pitchFamily="24"/>
                        </a:rPr>
                        <a:t>x</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米</a:t>
                      </a:r>
                      <a:r>
                        <a:rPr lang="zh-CN" altLang="zh-CN" sz="2400" b="0" i="0" u="none">
                          <a:solidFill>
                            <a:srgbClr val="000000"/>
                          </a:solidFill>
                          <a:effectLst/>
                          <a:latin typeface="宋体" pitchFamily="24"/>
                          <a:ea typeface="宋体" pitchFamily="24"/>
                        </a:rPr>
                        <a:t>）</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300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400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500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600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dirty="0">
                          <a:solidFill>
                            <a:srgbClr val="000000"/>
                          </a:solidFill>
                          <a:effectLst/>
                          <a:latin typeface="Times New Roman" pitchFamily="24"/>
                          <a:ea typeface="Times New Roman" pitchFamily="24"/>
                        </a:rPr>
                        <a:t>700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宋体" pitchFamily="24"/>
                          <a:ea typeface="宋体" pitchFamily="24"/>
                        </a:rPr>
                        <a:t>…</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0"/>
                  </a:ext>
                </a:extLst>
              </a:tr>
              <a:tr h="546747">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气温</a:t>
                      </a:r>
                      <a:r>
                        <a:rPr lang="en-US" altLang="zh-CN" sz="2400" b="0" i="1" u="none">
                          <a:solidFill>
                            <a:srgbClr val="000000"/>
                          </a:solidFill>
                          <a:effectLst/>
                          <a:latin typeface="Times New Roman" pitchFamily="24"/>
                          <a:ea typeface="Times New Roman" pitchFamily="24"/>
                        </a:rPr>
                        <a:t>y</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a:t>
                      </a:r>
                      <a:r>
                        <a:rPr lang="zh-CN" altLang="zh-CN" sz="2400" b="0" i="0" u="none">
                          <a:solidFill>
                            <a:srgbClr val="000000"/>
                          </a:solidFill>
                          <a:effectLst/>
                          <a:latin typeface="宋体" pitchFamily="24"/>
                          <a:ea typeface="宋体" pitchFamily="24"/>
                        </a:rPr>
                        <a:t>）</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29.2</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28.6</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28.0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27.4</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dirty="0">
                          <a:solidFill>
                            <a:srgbClr val="000000"/>
                          </a:solidFill>
                          <a:effectLst/>
                          <a:latin typeface="Times New Roman" pitchFamily="24"/>
                          <a:ea typeface="Times New Roman" pitchFamily="24"/>
                        </a:rPr>
                        <a:t>26.8</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dirty="0">
                          <a:solidFill>
                            <a:srgbClr val="000000"/>
                          </a:solidFill>
                          <a:effectLst/>
                          <a:latin typeface="宋体" pitchFamily="24"/>
                          <a:ea typeface="宋体" pitchFamily="24"/>
                        </a:rPr>
                        <a:t>…</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1"/>
                  </a:ext>
                </a:extLst>
              </a:tr>
            </a:tbl>
          </a:graphicData>
        </a:graphic>
      </p:graphicFrame>
      <p:sp>
        <p:nvSpPr>
          <p:cNvPr id="14557" name="yt_shape_14557"/>
          <p:cNvSpPr txBox="1"/>
          <p:nvPr/>
        </p:nvSpPr>
        <p:spPr>
          <a:xfrm>
            <a:off x="540000" y="6930945"/>
            <a:ext cx="65" cy="322652"/>
          </a:xfrm>
          <a:prstGeom prst="rect">
            <a:avLst/>
          </a:prstGeom>
        </p:spPr>
        <p:txBody>
          <a:bodyPr vert="horz" wrap="none" lIns="0" tIns="0" rIns="0" bIns="0" rtlCol="0">
            <a:spAutoFit/>
          </a:bodyPr>
          <a:lstStyle/>
          <a:p>
            <a:pPr algn="l" eaLnBrk="1" latinLnBrk="0" hangingPunct="0">
              <a:lnSpc>
                <a:spcPct val="129999"/>
              </a:lnSpc>
            </a:pPr>
            <a:endParaRPr/>
          </a:p>
        </p:txBody>
      </p:sp>
      <p:grpSp>
        <p:nvGrpSpPr>
          <p:cNvPr id="14554" name="yt_shape_14554" title="H_184.12141">
            <a:extLst>
              <a:ext uri="{FF2B5EF4-FFF2-40B4-BE49-F238E27FC236}">
                <a16:creationId xmlns:a16="http://schemas.microsoft.com/office/drawing/2014/main" id="{249740F1-2B05-4C5A-B423-6F681AEFABC2}"/>
              </a:ext>
            </a:extLst>
          </p:cNvPr>
          <p:cNvGrpSpPr/>
          <p:nvPr/>
        </p:nvGrpSpPr>
        <p:grpSpPr>
          <a:xfrm>
            <a:off x="7115625" y="2748532"/>
            <a:ext cx="2276856" cy="2338342"/>
            <a:chOff x="0" y="0"/>
            <a:chExt cx="2276856" cy="2338342"/>
          </a:xfrm>
        </p:grpSpPr>
        <p:pic>
          <p:nvPicPr>
            <p:cNvPr id="2" name="yt_image_14554">
              <a:extLst>
                <a:ext uri="">
                  <a16:creationId xmlns:p14="http://schemas.microsoft.com/office/powerpoint/2010/main" xmlns:a14="http://schemas.microsoft.com/office/drawing/2010/main" xmlns:mc="http://schemas.openxmlformats.org/markup-compatibility/2006" xmlns:m="http://schemas.openxmlformats.org/officeDocument/2006/math" xmlns:a16="http://schemas.microsoft.com/office/drawing/2014/main" xmlns="" id="{5351258F-BC95-41E6-9372-C2FE361B0291}"/>
                </a:ext>
              </a:extLst>
            </p:cNvPr>
            <p:cNvPicPr>
              <a:picLocks noChangeAspect="1" noChangeArrowheads="1"/>
            </p:cNvPicPr>
            <p:nvPr/>
          </p:nvPicPr>
          <p:blipFill>
            <a:blip r:embed="rId3" cstate="print"/>
            <a:srcRect/>
            <a:stretch>
              <a:fillRect/>
            </a:stretch>
          </p:blipFill>
          <p:spPr bwMode="auto">
            <a:xfrm>
              <a:off x="0" y="0"/>
              <a:ext cx="2276856" cy="1942342"/>
            </a:xfrm>
            <a:prstGeom prst="rect">
              <a:avLst/>
            </a:prstGeom>
            <a:noFill/>
            <a:extLst>
              <a:ext uri="{909E8E84-426E-40DD-AFC4-6F175D3DCCD1}">
                <a14:hiddenFill xmlns:a14="http://schemas.microsoft.com/office/drawing/2010/main">
                  <a:solidFill>
                    <a:srgbClr val="FFFFFF"/>
                  </a:solidFill>
                </a14:hiddenFill>
              </a:ext>
            </a:extLst>
          </p:spPr>
        </p:pic>
        <p:sp>
          <p:nvSpPr>
            <p:cNvPr id="14556" name="yt_shape_14556"/>
            <p:cNvSpPr txBox="1"/>
            <p:nvPr/>
          </p:nvSpPr>
          <p:spPr>
            <a:xfrm>
              <a:off x="605147" y="1978342"/>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rPr>
                <a:t>第</a:t>
              </a:r>
              <a:r>
                <a:rPr lang="en-US" altLang="zh-CN" sz="2400" b="0" i="0" u="none">
                  <a:solidFill>
                    <a:srgbClr val="000000"/>
                  </a:solidFill>
                  <a:effectLst/>
                  <a:latin typeface="Times New Roman" pitchFamily="24"/>
                  <a:ea typeface="Times New Roman" pitchFamily="24"/>
                </a:rPr>
                <a:t>8</a:t>
              </a:r>
              <a:r>
                <a:rPr lang="zh-CN" altLang="zh-CN" sz="2400" b="0" i="0" u="none">
                  <a:solidFill>
                    <a:srgbClr val="000000"/>
                  </a:solidFill>
                  <a:effectLst/>
                  <a:latin typeface="Times New Roman" pitchFamily="24"/>
                  <a:ea typeface="宋体" pitchFamily="24"/>
                </a:rPr>
                <a:t>题图</a:t>
              </a:r>
            </a:p>
          </p:txBody>
        </p:sp>
      </p:grpSp>
      <p:sp>
        <p:nvSpPr>
          <p:cNvPr id="4" name="矩形 3"/>
          <p:cNvSpPr/>
          <p:nvPr/>
        </p:nvSpPr>
        <p:spPr>
          <a:xfrm>
            <a:off x="167798" y="5129836"/>
            <a:ext cx="11856640" cy="1052596"/>
          </a:xfrm>
          <a:prstGeom prst="rect">
            <a:avLst/>
          </a:prstGeom>
        </p:spPr>
        <p:txBody>
          <a:bodyPr wrap="square">
            <a:spAutoFit/>
          </a:bodyPr>
          <a:lstStyle/>
          <a:p>
            <a:pPr lvl="0" hangingPunct="0">
              <a:lnSpc>
                <a:spcPct val="129999"/>
              </a:lnSpc>
            </a:pPr>
            <a:r>
              <a:rPr lang="zh-CN" altLang="zh-CN" sz="2400" dirty="0">
                <a:solidFill>
                  <a:srgbClr val="000000"/>
                </a:solidFill>
                <a:latin typeface="宋体" pitchFamily="24"/>
                <a:ea typeface="宋体" pitchFamily="24"/>
              </a:rPr>
              <a:t>（</a:t>
            </a:r>
            <a:r>
              <a:rPr lang="en-US" altLang="zh-CN" sz="2400" dirty="0">
                <a:solidFill>
                  <a:srgbClr val="000000"/>
                </a:solidFill>
                <a:latin typeface="Times New Roman" pitchFamily="24"/>
                <a:ea typeface="Times New Roman" pitchFamily="24"/>
              </a:rPr>
              <a:t>1</a:t>
            </a:r>
            <a:r>
              <a:rPr lang="zh-CN" altLang="zh-CN" sz="2400" dirty="0">
                <a:solidFill>
                  <a:srgbClr val="000000"/>
                </a:solidFill>
                <a:latin typeface="宋体" pitchFamily="24"/>
                <a:ea typeface="宋体" pitchFamily="24"/>
              </a:rPr>
              <a:t>）</a:t>
            </a:r>
            <a:r>
              <a:rPr lang="zh-CN" altLang="zh-CN" sz="2400" dirty="0">
                <a:solidFill>
                  <a:srgbClr val="000000"/>
                </a:solidFill>
                <a:latin typeface="Times New Roman" pitchFamily="24"/>
                <a:ea typeface="宋体" pitchFamily="24"/>
              </a:rPr>
              <a:t>如图是以海拔高度为</a:t>
            </a:r>
            <a:r>
              <a:rPr lang="en-US" altLang="zh-CN" sz="2400" i="1" dirty="0">
                <a:solidFill>
                  <a:srgbClr val="000000"/>
                </a:solidFill>
                <a:latin typeface="Times New Roman" pitchFamily="24"/>
                <a:ea typeface="Times New Roman" pitchFamily="24"/>
              </a:rPr>
              <a:t>x</a:t>
            </a:r>
            <a:r>
              <a:rPr lang="zh-CN" altLang="zh-CN" sz="2400" dirty="0">
                <a:solidFill>
                  <a:srgbClr val="000000"/>
                </a:solidFill>
                <a:latin typeface="Times New Roman" pitchFamily="24"/>
                <a:ea typeface="宋体" pitchFamily="24"/>
              </a:rPr>
              <a:t>轴，气温为</a:t>
            </a:r>
            <a:r>
              <a:rPr lang="en-US" altLang="zh-CN" sz="2400" i="1" dirty="0">
                <a:solidFill>
                  <a:srgbClr val="000000"/>
                </a:solidFill>
                <a:latin typeface="Times New Roman" pitchFamily="24"/>
                <a:ea typeface="Times New Roman" pitchFamily="24"/>
              </a:rPr>
              <a:t>y</a:t>
            </a:r>
            <a:r>
              <a:rPr lang="zh-CN" altLang="zh-CN" sz="2400" dirty="0">
                <a:solidFill>
                  <a:srgbClr val="000000"/>
                </a:solidFill>
                <a:latin typeface="Times New Roman" pitchFamily="24"/>
                <a:ea typeface="宋体" pitchFamily="24"/>
              </a:rPr>
              <a:t>轴建立平面直角坐标系，根据上表提供的数据在平面直角坐标系中描点并连线；</a:t>
            </a:r>
            <a:endParaRPr lang="zh-CN" altLang="zh-CN" sz="2400" dirty="0">
              <a:solidFill>
                <a:srgbClr val="000000"/>
              </a:solidFill>
              <a:latin typeface="Times New Roman" pitchFamily="24"/>
              <a:ea typeface="宋体" pitchFamily="24"/>
            </a:endParaRPr>
          </a:p>
        </p:txBody>
      </p:sp>
      <p:pic>
        <p:nvPicPr>
          <p:cNvPr id="12" name="yt_image_14562" title="H_172.35">
            <a:extLst>
              <a:ext uri="">
                <a16:creationId xmlns:p14="http://schemas.microsoft.com/office/powerpoint/2010/main" xmlns:a14="http://schemas.microsoft.com/office/drawing/2010/main" xmlns:mc="http://schemas.openxmlformats.org/markup-compatibility/2006" xmlns:m="http://schemas.openxmlformats.org/officeDocument/2006/math" xmlns:a16="http://schemas.microsoft.com/office/drawing/2014/main" xmlns="" id="{5351258F-BC95-41E6-9372-C2FE361B0291}"/>
              </a:ext>
            </a:extLst>
          </p:cNvPr>
          <p:cNvPicPr>
            <a:picLocks noChangeAspect="1" noChangeArrowheads="1"/>
          </p:cNvPicPr>
          <p:nvPr/>
        </p:nvPicPr>
        <p:blipFill>
          <a:blip r:embed="rId4" cstate="print"/>
          <a:srcRect/>
          <a:stretch>
            <a:fillRect/>
          </a:stretch>
        </p:blipFill>
        <p:spPr bwMode="auto">
          <a:xfrm>
            <a:off x="9538789" y="2750718"/>
            <a:ext cx="2454021" cy="2188845"/>
          </a:xfrm>
          <a:prstGeom prst="rect">
            <a:avLst/>
          </a:prstGeom>
          <a:noFill/>
          <a:extLst>
            <a:ext uri="{909E8E84-426E-40DD-AFC4-6F175D3DCCD1}">
              <a14:hiddenFill xmlns:a14="http://schemas.microsoft.com/office/drawing/2010/main">
                <a:solidFill>
                  <a:srgbClr val="FFFFFF"/>
                </a:solidFill>
              </a14:hiddenFill>
            </a:ext>
          </a:extLst>
        </p:spPr>
      </p:pic>
      <p:sp>
        <p:nvSpPr>
          <p:cNvPr id="13" name="文本框 12">
            <a:extLst>
              <a:ext uri="{FF2B5EF4-FFF2-40B4-BE49-F238E27FC236}">
                <a16:creationId xmlns:a16="http://schemas.microsoft.com/office/drawing/2014/main" id="{7208613D-3797-85AC-71F9-3850B86C2BC6}"/>
              </a:ext>
            </a:extLst>
          </p:cNvPr>
          <p:cNvSpPr txBox="1"/>
          <p:nvPr/>
        </p:nvSpPr>
        <p:spPr>
          <a:xfrm>
            <a:off x="623392" y="6103411"/>
            <a:ext cx="28470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1</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如图所示</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a:t>
            </a:r>
            <a:endParaRPr lang="zh-CN" altLang="en-US"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blinds(horizontal)">
                                      <p:cBhvr>
                                        <p:cTn id="7" dur="500"/>
                                        <p:tgtEl>
                                          <p:spTgt spid="1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allAtOnce"/>
    </p:bldLst>
  </p:timing>
</p:sld>
</file>

<file path=ppt/theme/theme1.xml><?xml version="1.0" encoding="utf-8"?>
<a:theme xmlns:a="http://schemas.openxmlformats.org/drawingml/2006/main" name="1_默认设计模板">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TotalTime>
  <Words>1425</Words>
  <Application>Microsoft Office PowerPoint</Application>
  <PresentationFormat>宽屏</PresentationFormat>
  <Paragraphs>128</Paragraphs>
  <Slides>11</Slides>
  <Notes>0</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11</vt:i4>
      </vt:variant>
    </vt:vector>
  </HeadingPairs>
  <TitlesOfParts>
    <vt:vector size="25" baseType="lpstr">
      <vt:lpstr>Finished</vt:lpstr>
      <vt:lpstr>等线</vt:lpstr>
      <vt:lpstr>等线 Light</vt:lpstr>
      <vt:lpstr>黑体</vt:lpstr>
      <vt:lpstr>楷体</vt:lpstr>
      <vt:lpstr>宋体</vt:lpstr>
      <vt:lpstr>微软雅黑</vt:lpstr>
      <vt:lpstr>Arial</vt:lpstr>
      <vt:lpstr>Calibri</vt:lpstr>
      <vt:lpstr>Calibri Light</vt:lpstr>
      <vt:lpstr>Cambria Math</vt:lpstr>
      <vt:lpstr>Times New Roman</vt:lpstr>
      <vt:lpstr>1_默认设计模板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未知用户</dc:creator>
  <cp:lastModifiedBy>阳鑫</cp:lastModifiedBy>
  <cp:revision>45</cp:revision>
  <dcterms:created xsi:type="dcterms:W3CDTF">2023-05-05T05:33:04Z</dcterms:created>
  <dcterms:modified xsi:type="dcterms:W3CDTF">2023-11-02T02:16:21Z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0C5E138ED4E042E8ADCB33B52D9BA193</vt:lpwstr>
  </property>
  <property fmtid="{D5CDD505-2E9C-101B-9397-08002B2CF9AE}" pid="3" name="KSOProductBuildVer">
    <vt:lpwstr>2052-3.9.0.6159</vt:lpwstr>
  </property>
</Properties>
</file>