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7" r:id="rId5"/>
    <p:sldId id="368" r:id="rId6"/>
    <p:sldId id="369" r:id="rId7"/>
    <p:sldId id="380" r:id="rId8"/>
    <p:sldId id="371" r:id="rId9"/>
    <p:sldId id="373" r:id="rId10"/>
    <p:sldId id="375" r:id="rId11"/>
    <p:sldId id="376" r:id="rId12"/>
    <p:sldId id="377" r:id="rId13"/>
    <p:sldId id="382" r:id="rId14"/>
    <p:sldId id="378" r:id="rId15"/>
    <p:sldId id="383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0" y="6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18" name="yt_shape_14318"/>
          <p:cNvSpPr txBox="1"/>
          <p:nvPr/>
        </p:nvSpPr>
        <p:spPr>
          <a:xfrm>
            <a:off x="551384" y="1124744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317" name="yt_image_14317" title="H_50.9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1124744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20" name="yt_shape_14320"/>
          <p:cNvSpPr txBox="1"/>
          <p:nvPr/>
        </p:nvSpPr>
        <p:spPr>
          <a:xfrm>
            <a:off x="551384" y="1822327"/>
            <a:ext cx="5693866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用待定系数法求函数表达式的步骤：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设定函数表达式，确定函数模型；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根据条件确定表达式中的未知系数；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写出函数表达式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1" name="yt_shape_14371"/>
          <p:cNvSpPr txBox="1"/>
          <p:nvPr/>
        </p:nvSpPr>
        <p:spPr>
          <a:xfrm>
            <a:off x="540000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益阳市中考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上有一点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，将点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个单位，再向上平移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个单位得到点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恰好在直线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375" name="yt_shape_14375"/>
          <p:cNvSpPr txBox="1"/>
          <p:nvPr/>
        </p:nvSpPr>
        <p:spPr>
          <a:xfrm>
            <a:off x="555534" y="473401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372" name="yt_shape_14372" title="H_198.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09458" y="1944059"/>
            <a:ext cx="2042541" cy="2518551"/>
            <a:chOff x="0" y="0"/>
            <a:chExt cx="2042541" cy="2518551"/>
          </a:xfrm>
        </p:grpSpPr>
        <p:pic>
          <p:nvPicPr>
            <p:cNvPr id="2" name="yt_image_14372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42541" cy="21225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74" name="yt_shape_14374"/>
            <p:cNvSpPr txBox="1"/>
            <p:nvPr/>
          </p:nvSpPr>
          <p:spPr>
            <a:xfrm>
              <a:off x="487989" y="215855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4376" name="yt_shape_14376"/>
          <p:cNvSpPr txBox="1"/>
          <p:nvPr/>
        </p:nvSpPr>
        <p:spPr>
          <a:xfrm>
            <a:off x="567403" y="1944059"/>
            <a:ext cx="32140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的坐标；</a:t>
            </a:r>
          </a:p>
        </p:txBody>
      </p:sp>
      <p:sp>
        <p:nvSpPr>
          <p:cNvPr id="14377" name="yt_shape_14377"/>
          <p:cNvSpPr txBox="1"/>
          <p:nvPr/>
        </p:nvSpPr>
        <p:spPr>
          <a:xfrm>
            <a:off x="567403" y="2962995"/>
            <a:ext cx="670215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直接写出直线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所表示的一次函数的表达式；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F786186-50DF-76EC-96AA-8B0CB7113E1E}"/>
              </a:ext>
            </a:extLst>
          </p:cNvPr>
          <p:cNvSpPr txBox="1"/>
          <p:nvPr/>
        </p:nvSpPr>
        <p:spPr>
          <a:xfrm>
            <a:off x="449870" y="2408793"/>
            <a:ext cx="3363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B0F5358-0682-1EC7-EFD0-CE8399F378EB}"/>
              </a:ext>
            </a:extLst>
          </p:cNvPr>
          <p:cNvSpPr txBox="1"/>
          <p:nvPr/>
        </p:nvSpPr>
        <p:spPr>
          <a:xfrm>
            <a:off x="456141" y="3447205"/>
            <a:ext cx="7087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所表示的一次函数的表达式为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4378"/>
          <p:cNvSpPr txBox="1"/>
          <p:nvPr/>
        </p:nvSpPr>
        <p:spPr>
          <a:xfrm>
            <a:off x="555534" y="3980905"/>
            <a:ext cx="8811894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若将点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先向右平移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个单位，再向上平移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个单位得到点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请判断点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是否在直线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上，并说明理由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4EAD578-8222-28B1-9E9C-8EA3040D1E74}"/>
              </a:ext>
            </a:extLst>
          </p:cNvPr>
          <p:cNvSpPr txBox="1"/>
          <p:nvPr/>
        </p:nvSpPr>
        <p:spPr>
          <a:xfrm>
            <a:off x="449870" y="4865502"/>
            <a:ext cx="4056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上，理由：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6591833-7876-23FD-E58E-816AD4BBCC8F}"/>
              </a:ext>
            </a:extLst>
          </p:cNvPr>
          <p:cNvSpPr txBox="1"/>
          <p:nvPr/>
        </p:nvSpPr>
        <p:spPr>
          <a:xfrm>
            <a:off x="449870" y="5340990"/>
            <a:ext cx="473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由题意知点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0EF5354-A47F-BACD-B7EC-AE465024F6D5}"/>
              </a:ext>
            </a:extLst>
          </p:cNvPr>
          <p:cNvSpPr txBox="1"/>
          <p:nvPr/>
        </p:nvSpPr>
        <p:spPr>
          <a:xfrm>
            <a:off x="449870" y="5816478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E487B7E-8FB8-7340-66E0-9E91A89F4789}"/>
              </a:ext>
            </a:extLst>
          </p:cNvPr>
          <p:cNvSpPr txBox="1"/>
          <p:nvPr/>
        </p:nvSpPr>
        <p:spPr>
          <a:xfrm>
            <a:off x="449870" y="6291966"/>
            <a:ext cx="2456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82" name="yt_shape_14382"/>
              <p:cNvSpPr txBox="1"/>
              <p:nvPr/>
            </p:nvSpPr>
            <p:spPr>
              <a:xfrm>
                <a:off x="540000" y="1196752"/>
                <a:ext cx="11111999" cy="39517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天门山是张家界市永定区最高的山，同时也是湖南省有名的景点之一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当地学生小聪通过查阅资料了解到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离地面越高，温度越低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，而且温度是海拔高度的一次函数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五一期间，随家人到天门山游玩的小聪测得山脚温度为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25℃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，到达天门洞停车场，测得温度为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18.4℃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，事先小聪已知道停车场与山脚的高度差约为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1100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如果用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百米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表示距离地面的高度，用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表示温度，请你求出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之间的函数表达式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，由已知得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=18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4382" name="yt_shape_143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96752"/>
                <a:ext cx="11111999" cy="3951723"/>
              </a:xfrm>
              <a:prstGeom prst="rect">
                <a:avLst/>
              </a:prstGeom>
              <a:blipFill>
                <a:blip r:embed="rId2"/>
                <a:stretch>
                  <a:fillRect l="-1701" t="-1233" r="-17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76C8D87-2C92-BE57-AEE5-1AAC44C6C05B}"/>
                  </a:ext>
                </a:extLst>
              </p:cNvPr>
              <p:cNvSpPr txBox="1"/>
              <p:nvPr/>
            </p:nvSpPr>
            <p:spPr>
              <a:xfrm>
                <a:off x="407249" y="3664728"/>
                <a:ext cx="821677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设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kh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≠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，由已知得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=18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76C8D87-2C92-BE57-AEE5-1AAC44C6C0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249" y="3664728"/>
                <a:ext cx="8216774" cy="1154189"/>
              </a:xfrm>
              <a:prstGeom prst="rect">
                <a:avLst/>
              </a:prstGeom>
              <a:blipFill>
                <a:blip r:embed="rId3"/>
                <a:stretch>
                  <a:fillRect l="-11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6E7C029-75E6-D4F2-75AF-F792AE75C03A}"/>
                  </a:ext>
                </a:extLst>
              </p:cNvPr>
              <p:cNvSpPr txBox="1"/>
              <p:nvPr/>
            </p:nvSpPr>
            <p:spPr>
              <a:xfrm>
                <a:off x="695281" y="4571380"/>
                <a:ext cx="249466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=25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6E7C029-75E6-D4F2-75AF-F792AE75C0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281" y="4571380"/>
                <a:ext cx="2494661" cy="1154189"/>
              </a:xfrm>
              <a:prstGeom prst="rect">
                <a:avLst/>
              </a:prstGeom>
              <a:blipFill>
                <a:blip r:embed="rId4"/>
                <a:stretch>
                  <a:fillRect l="-3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08C7DD32-759C-801B-8CDE-2C75C9D4579A}"/>
              </a:ext>
            </a:extLst>
          </p:cNvPr>
          <p:cNvSpPr txBox="1"/>
          <p:nvPr/>
        </p:nvSpPr>
        <p:spPr>
          <a:xfrm>
            <a:off x="695281" y="5631957"/>
            <a:ext cx="6082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之间的函数表达式为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87" name="yt_shape_14387"/>
              <p:cNvSpPr txBox="1"/>
              <p:nvPr/>
            </p:nvSpPr>
            <p:spPr>
              <a:xfrm>
                <a:off x="540000" y="2139078"/>
                <a:ext cx="6144118" cy="29398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之间的函数表达式为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0.6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百米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0.6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可得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17.2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估计山顶的温度为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17.2℃.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4387" name="yt_shape_14387" descr="{&quot;rangeId&quot;:2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39078"/>
                <a:ext cx="6144118" cy="2939844"/>
              </a:xfrm>
              <a:prstGeom prst="rect">
                <a:avLst/>
              </a:prstGeom>
              <a:blipFill>
                <a:blip r:embed="rId2"/>
                <a:stretch>
                  <a:fillRect l="-3078" r="-2085" b="-53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F14619E-FC7F-3780-C8F3-73116B4D98FC}"/>
              </a:ext>
            </a:extLst>
          </p:cNvPr>
          <p:cNvSpPr txBox="1"/>
          <p:nvPr/>
        </p:nvSpPr>
        <p:spPr>
          <a:xfrm>
            <a:off x="559401" y="1788402"/>
            <a:ext cx="62647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百米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DFFAFD9-C0C1-56F3-DC7D-AE9CA6658881}"/>
              </a:ext>
            </a:extLst>
          </p:cNvPr>
          <p:cNvSpPr txBox="1"/>
          <p:nvPr/>
        </p:nvSpPr>
        <p:spPr>
          <a:xfrm>
            <a:off x="559401" y="2263890"/>
            <a:ext cx="5701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A665CF9-1ACB-D918-C18A-B4040076669D}"/>
              </a:ext>
            </a:extLst>
          </p:cNvPr>
          <p:cNvSpPr txBox="1"/>
          <p:nvPr/>
        </p:nvSpPr>
        <p:spPr>
          <a:xfrm>
            <a:off x="559401" y="2739379"/>
            <a:ext cx="3845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估计山顶的温度为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17.2℃.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0000" y="1195090"/>
            <a:ext cx="10081120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已知山顶距停车场的高度约为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米，请估计山顶的温度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1" name="yt_shape_14391"/>
          <p:cNvSpPr txBox="1"/>
          <p:nvPr/>
        </p:nvSpPr>
        <p:spPr>
          <a:xfrm>
            <a:off x="540000" y="1050008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390" name="yt_image_14390">
            <a:extLst>
              <a:ext uri="">
                <a16:creationId xmlns="" xmlns:mc="http://schemas.openxmlformats.org/markup-compatibility/2006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50008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93" name="yt_shape_14393"/>
          <p:cNvSpPr txBox="1"/>
          <p:nvPr/>
        </p:nvSpPr>
        <p:spPr>
          <a:xfrm>
            <a:off x="540119" y="16968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运算能力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如图，在平面直角坐标系中，有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397" name="yt_shape_14397"/>
          <p:cNvSpPr txBox="1"/>
          <p:nvPr/>
        </p:nvSpPr>
        <p:spPr>
          <a:xfrm>
            <a:off x="540000" y="519683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394" name="yt_shape_14394" title="H_184.0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73586" y="2808602"/>
            <a:ext cx="2044827" cy="2337957"/>
            <a:chOff x="0" y="0"/>
            <a:chExt cx="2044827" cy="2337957"/>
          </a:xfrm>
        </p:grpSpPr>
        <p:pic>
          <p:nvPicPr>
            <p:cNvPr id="2" name="yt_image_14394">
              <a:extLst>
                <a:ext uri="">
  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44827" cy="1941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96" name="yt_shape_14396"/>
            <p:cNvSpPr txBox="1"/>
            <p:nvPr/>
          </p:nvSpPr>
          <p:spPr>
            <a:xfrm>
              <a:off x="412949" y="197795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4398" name="yt_shape_14398"/>
          <p:cNvSpPr txBox="1"/>
          <p:nvPr/>
        </p:nvSpPr>
        <p:spPr>
          <a:xfrm>
            <a:off x="540000" y="5570271"/>
            <a:ext cx="110286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三点构成平行四边形，请写出所有符合条件的点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的坐标；</a:t>
            </a:r>
          </a:p>
        </p:txBody>
      </p:sp>
      <p:sp>
        <p:nvSpPr>
          <p:cNvPr id="14400" name="yt_shape_14400"/>
          <p:cNvSpPr txBox="1"/>
          <p:nvPr/>
        </p:nvSpPr>
        <p:spPr>
          <a:xfrm>
            <a:off x="540000" y="6528877"/>
            <a:ext cx="837889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的坐标有三个，分别是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 dirty="0" smtClean="0">
                <a:noFill/>
                <a:effectLst/>
                <a:latin typeface="Times New Roman"/>
                <a:ea typeface="宋体"/>
              </a:rPr>
              <a:t>⁠</a:t>
            </a:r>
            <a:endParaRPr lang="zh-CN" altLang="zh-CN" sz="100" b="0" i="0" u="none" dirty="0">
              <a:noFill/>
              <a:effectLst/>
              <a:latin typeface="Times New Roman"/>
              <a:ea typeface="宋体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E8A7B65-47F0-4F11-C7A0-6A4D9D3762AF}"/>
              </a:ext>
            </a:extLst>
          </p:cNvPr>
          <p:cNvSpPr txBox="1"/>
          <p:nvPr/>
        </p:nvSpPr>
        <p:spPr>
          <a:xfrm>
            <a:off x="540000" y="5984044"/>
            <a:ext cx="1061456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的坐标有三个，分别是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>
              <a:lnSpc>
                <a:spcPct val="129999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01" name="yt_shape_14401"/>
              <p:cNvSpPr txBox="1"/>
              <p:nvPr/>
            </p:nvSpPr>
            <p:spPr>
              <a:xfrm>
                <a:off x="555644" y="1698226"/>
                <a:ext cx="6205225" cy="30418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及点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的坐标代入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4401" name="yt_shape_144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644" y="1698226"/>
                <a:ext cx="6205225" cy="3041858"/>
              </a:xfrm>
              <a:prstGeom prst="rect">
                <a:avLst/>
              </a:prstGeom>
              <a:blipFill>
                <a:blip r:embed="rId2"/>
                <a:stretch>
                  <a:fillRect l="-2947" t="-1804" r="-2063" b="-24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05F25B8-DAA8-C135-2DC0-0CC1DAC10430}"/>
              </a:ext>
            </a:extLst>
          </p:cNvPr>
          <p:cNvSpPr txBox="1"/>
          <p:nvPr/>
        </p:nvSpPr>
        <p:spPr>
          <a:xfrm>
            <a:off x="465633" y="1651420"/>
            <a:ext cx="5258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9F65E4B-CFC7-E634-C613-AA37E69291FF}"/>
              </a:ext>
            </a:extLst>
          </p:cNvPr>
          <p:cNvSpPr txBox="1"/>
          <p:nvPr/>
        </p:nvSpPr>
        <p:spPr>
          <a:xfrm>
            <a:off x="465633" y="2126908"/>
            <a:ext cx="6325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及点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的坐标代入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3DE1ABA-4EC7-9079-F089-0512C75B2E2F}"/>
              </a:ext>
            </a:extLst>
          </p:cNvPr>
          <p:cNvSpPr txBox="1"/>
          <p:nvPr/>
        </p:nvSpPr>
        <p:spPr>
          <a:xfrm>
            <a:off x="465633" y="2602396"/>
            <a:ext cx="6191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FA773E7-CC0A-968C-F9C1-E5BA81E14ED7}"/>
              </a:ext>
            </a:extLst>
          </p:cNvPr>
          <p:cNvSpPr txBox="1"/>
          <p:nvPr/>
        </p:nvSpPr>
        <p:spPr>
          <a:xfrm>
            <a:off x="465633" y="3077884"/>
            <a:ext cx="4361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DAF084B-C2EA-9050-BC88-756EF1AC56CB}"/>
              </a:ext>
            </a:extLst>
          </p:cNvPr>
          <p:cNvSpPr txBox="1"/>
          <p:nvPr/>
        </p:nvSpPr>
        <p:spPr>
          <a:xfrm>
            <a:off x="465633" y="3553372"/>
            <a:ext cx="4058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46901F7-2ABC-47A6-EEA3-E531FBA8EA27}"/>
                  </a:ext>
                </a:extLst>
              </p:cNvPr>
              <p:cNvSpPr txBox="1"/>
              <p:nvPr/>
            </p:nvSpPr>
            <p:spPr>
              <a:xfrm>
                <a:off x="465633" y="4028860"/>
                <a:ext cx="3932936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直线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的表达式为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46901F7-2ABC-47A6-EEA3-E531FBA8EA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633" y="4028860"/>
                <a:ext cx="3932936" cy="728612"/>
              </a:xfrm>
              <a:prstGeom prst="rect">
                <a:avLst/>
              </a:prstGeom>
              <a:blipFill>
                <a:blip r:embed="rId3"/>
                <a:stretch>
                  <a:fillRect l="-2322" r="-2477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4399"/>
          <p:cNvSpPr txBox="1"/>
          <p:nvPr/>
        </p:nvSpPr>
        <p:spPr>
          <a:xfrm>
            <a:off x="479376" y="1196752"/>
            <a:ext cx="77889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选择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中符合条件的一点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的表达式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0" name="yt_shape_14394" title="H_184.0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919956" y="2126908"/>
            <a:ext cx="2044827" cy="2337957"/>
            <a:chOff x="0" y="0"/>
            <a:chExt cx="2044827" cy="2337957"/>
          </a:xfrm>
        </p:grpSpPr>
        <p:pic>
          <p:nvPicPr>
            <p:cNvPr id="11" name="yt_image_14394">
              <a:extLst>
                <a:ext uri="">
  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044827" cy="1941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4396"/>
            <p:cNvSpPr txBox="1"/>
            <p:nvPr/>
          </p:nvSpPr>
          <p:spPr>
            <a:xfrm>
              <a:off x="412949" y="197795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25" name="yt_shape_14325"/>
          <p:cNvSpPr txBox="1"/>
          <p:nvPr/>
        </p:nvSpPr>
        <p:spPr>
          <a:xfrm>
            <a:off x="540000" y="958769"/>
            <a:ext cx="4147097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324" name="yt_image_14324" title="H_51.39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58769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27" name="yt_shape_14327"/>
          <p:cNvSpPr txBox="1"/>
          <p:nvPr/>
        </p:nvSpPr>
        <p:spPr>
          <a:xfrm>
            <a:off x="540000" y="1662066"/>
            <a:ext cx="598561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用待定系数法求一次函数表达式</a:t>
            </a:r>
          </a:p>
        </p:txBody>
      </p:sp>
      <p:sp>
        <p:nvSpPr>
          <p:cNvPr id="14328" name="yt_shape_14328"/>
          <p:cNvSpPr txBox="1"/>
          <p:nvPr/>
        </p:nvSpPr>
        <p:spPr>
          <a:xfrm>
            <a:off x="540119" y="2161631"/>
            <a:ext cx="111119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常州市中考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一个正比例函数的图象经过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，则它的表达式为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329" name="yt_table_14329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84501154"/>
                  </p:ext>
                </p:extLst>
              </p:nvPr>
            </p:nvGraphicFramePr>
            <p:xfrm>
              <a:off x="540000" y="2640934"/>
              <a:ext cx="5809298" cy="1146937"/>
            </p:xfrm>
            <a:graphic>
              <a:graphicData uri="http://schemas.openxmlformats.org/drawingml/2006/table">
                <a:tbl>
                  <a:tblPr/>
                  <a:tblGrid>
                    <a:gridCol w="4218623">
                      <a:extLst>
                        <a:ext uri="{9D8B030D-6E8A-4147-A177-3AD203B41FA5}">
                          <a16:colId xmlns:a16="http://schemas.microsoft.com/office/drawing/2014/main" val="10536"/>
                        </a:ext>
                      </a:extLst>
                    </a:gridCol>
                    <a:gridCol w="1590675">
                      <a:extLst>
                        <a:ext uri="{9D8B030D-6E8A-4147-A177-3AD203B41FA5}">
                          <a16:colId xmlns:a16="http://schemas.microsoft.com/office/drawing/2014/main" val="1053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4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4329" name="yt_table_14329" descr="{&quot;rangeId&quot;:3,&quot;type&quot;:&quot;Option&quot;}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84501154"/>
                  </p:ext>
                </p:extLst>
              </p:nvPr>
            </p:nvGraphicFramePr>
            <p:xfrm>
              <a:off x="540000" y="2582165"/>
              <a:ext cx="5809298" cy="1057085"/>
            </p:xfrm>
            <a:graphic>
              <a:graphicData uri="http://schemas.openxmlformats.org/drawingml/2006/table">
                <a:tbl>
                  <a:tblPr/>
                  <a:tblGrid>
                    <a:gridCol w="4218623">
                      <a:extLst>
                        <a:ext uri="{9D8B030D-6E8A-4147-A177-3AD203B41FA5}">
                          <a16:colId xmlns:a16="http://schemas.microsoft.com/office/drawing/2014/main" val="10536"/>
                        </a:ext>
                      </a:extLst>
                    </a:gridCol>
                    <a:gridCol w="1590675">
                      <a:extLst>
                        <a:ext uri="{9D8B030D-6E8A-4147-A177-3AD203B41FA5}">
                          <a16:colId xmlns:a16="http://schemas.microsoft.com/office/drawing/2014/main" val="10537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3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75000" r="-37662" b="-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65517" t="-75000" b="-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1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330" name="yt_shape_14330"/>
          <p:cNvSpPr txBox="1"/>
          <p:nvPr/>
        </p:nvSpPr>
        <p:spPr>
          <a:xfrm>
            <a:off x="540000" y="3748574"/>
            <a:ext cx="98055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根据下表中一次函数的自变量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的对应值，可得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31" name="yt_table_14331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9315956"/>
              </p:ext>
            </p:extLst>
          </p:nvPr>
        </p:nvGraphicFramePr>
        <p:xfrm>
          <a:off x="540000" y="4380241"/>
          <a:ext cx="11111999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7774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33" name="yt_table_1433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7376414"/>
              </p:ext>
            </p:extLst>
          </p:nvPr>
        </p:nvGraphicFramePr>
        <p:xfrm>
          <a:off x="540000" y="5783847"/>
          <a:ext cx="75050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538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39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540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5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5"/>
                  </a:ext>
                </a:extLst>
              </a:tr>
            </a:tbl>
          </a:graphicData>
        </a:graphic>
      </p:graphicFrame>
      <p:pic>
        <p:nvPicPr>
          <p:cNvPr id="3" name="yt_shape_1698822831669" title="H_28.801733">
            <a:extLst>
              <a:ext uri="{FF2B5EF4-FFF2-40B4-BE49-F238E27FC236}">
                <a16:creationId xmlns:a16="http://schemas.microsoft.com/office/drawing/2014/main" id="{E4ADCC68-D115-D50B-EBF6-DD3BB1FCB9D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0139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C31DA28-A1E4-C68D-F6E5-C058DF74E1B2}"/>
              </a:ext>
            </a:extLst>
          </p:cNvPr>
          <p:cNvSpPr txBox="1"/>
          <p:nvPr/>
        </p:nvSpPr>
        <p:spPr>
          <a:xfrm>
            <a:off x="10889507" y="211482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8256113-92C6-C8B5-ED60-4B4FEA2C454F}"/>
              </a:ext>
            </a:extLst>
          </p:cNvPr>
          <p:cNvSpPr txBox="1"/>
          <p:nvPr/>
        </p:nvSpPr>
        <p:spPr>
          <a:xfrm>
            <a:off x="9482864" y="370176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5" name="yt_shape_14335"/>
          <p:cNvSpPr txBox="1"/>
          <p:nvPr/>
        </p:nvSpPr>
        <p:spPr>
          <a:xfrm>
            <a:off x="540000" y="12497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黔西南州中考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如图，正比例函数的图象与一次函数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，则这个正比例函数的表达式是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339" name="yt_shape_14339"/>
          <p:cNvSpPr txBox="1"/>
          <p:nvPr/>
        </p:nvSpPr>
        <p:spPr>
          <a:xfrm>
            <a:off x="539881" y="428921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336" name="yt_shape_14336" title="H_147.8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31785" y="2534766"/>
            <a:ext cx="1964744" cy="2250354"/>
            <a:chOff x="0" y="0"/>
            <a:chExt cx="1639062" cy="1877328"/>
          </a:xfrm>
        </p:grpSpPr>
        <p:pic>
          <p:nvPicPr>
            <p:cNvPr id="2" name="yt_image_14336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39062" cy="1481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38" name="yt_shape_14338"/>
            <p:cNvSpPr txBox="1"/>
            <p:nvPr/>
          </p:nvSpPr>
          <p:spPr>
            <a:xfrm>
              <a:off x="286250" y="151732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543DF87-A85A-221B-D809-D01760C1FA97}"/>
              </a:ext>
            </a:extLst>
          </p:cNvPr>
          <p:cNvSpPr txBox="1"/>
          <p:nvPr/>
        </p:nvSpPr>
        <p:spPr>
          <a:xfrm>
            <a:off x="8119202" y="1650648"/>
            <a:ext cx="1516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40" name="yt_shape_14340"/>
              <p:cNvSpPr txBox="1"/>
              <p:nvPr/>
            </p:nvSpPr>
            <p:spPr>
              <a:xfrm>
                <a:off x="540000" y="1285772"/>
                <a:ext cx="11111999" cy="341997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教材变式第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页练习第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已知一次函数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的图象经过点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求这个一次函数的解析式；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在一次函数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的图象上，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则一次函数的解析式是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4340" name="yt_shape_143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85772"/>
                <a:ext cx="11111999" cy="3419975"/>
              </a:xfrm>
              <a:prstGeom prst="rect">
                <a:avLst/>
              </a:prstGeom>
              <a:blipFill>
                <a:blip r:embed="rId2"/>
                <a:stretch>
                  <a:fillRect l="-1701" t="-1604" b="-44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71942F4-371E-B1D6-12D6-37AD458EAA1C}"/>
                  </a:ext>
                </a:extLst>
              </p:cNvPr>
              <p:cNvSpPr txBox="1"/>
              <p:nvPr/>
            </p:nvSpPr>
            <p:spPr>
              <a:xfrm>
                <a:off x="9264352" y="4377670"/>
                <a:ext cx="742060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71942F4-371E-B1D6-12D6-37AD458EAA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64352" y="4377670"/>
                <a:ext cx="742060" cy="77280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D74E3F4-3341-A699-F2D2-82ADA8A7F9F5}"/>
              </a:ext>
            </a:extLst>
          </p:cNvPr>
          <p:cNvSpPr txBox="1"/>
          <p:nvPr/>
        </p:nvSpPr>
        <p:spPr>
          <a:xfrm>
            <a:off x="407368" y="2606030"/>
            <a:ext cx="109973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在一次函数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的图象上，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0BB41DC-C8F4-440D-D0D3-EE733E328441}"/>
                  </a:ext>
                </a:extLst>
              </p:cNvPr>
              <p:cNvSpPr txBox="1"/>
              <p:nvPr/>
            </p:nvSpPr>
            <p:spPr>
              <a:xfrm>
                <a:off x="407368" y="2974605"/>
                <a:ext cx="444804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0BB41DC-C8F4-440D-D0D3-EE733E3284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974605"/>
                <a:ext cx="4448048" cy="1154189"/>
              </a:xfrm>
              <a:prstGeom prst="rect">
                <a:avLst/>
              </a:prstGeom>
              <a:blipFill>
                <a:blip r:embed="rId4"/>
                <a:stretch>
                  <a:fillRect l="-21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7BEE9B4-2AC8-E2B6-462C-E545C8D765CF}"/>
              </a:ext>
            </a:extLst>
          </p:cNvPr>
          <p:cNvSpPr txBox="1"/>
          <p:nvPr/>
        </p:nvSpPr>
        <p:spPr>
          <a:xfrm>
            <a:off x="407368" y="4142095"/>
            <a:ext cx="4793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则一次函数的解析式是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矩形 6"/>
              <p:cNvSpPr/>
              <p:nvPr/>
            </p:nvSpPr>
            <p:spPr>
              <a:xfrm>
                <a:off x="432948" y="4573525"/>
                <a:ext cx="10703612" cy="77816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设图象与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轴，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轴的交点分别为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，则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COD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的面积为</a:t>
                </a:r>
                <a:r>
                  <a:rPr lang="zh-CN" altLang="zh-CN" sz="100" spc="-1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u="sng" dirty="0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u="sng">
                            <a:solidFill>
                              <a:srgbClr val="FE0000">
                                <a:alpha val="0"/>
                              </a:srgbClr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u="sng">
                            <a:solidFill>
                              <a:srgbClr val="FE0000">
                                <a:alpha val="0"/>
                              </a:srgbClr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u="sng">
                            <a:solidFill>
                              <a:srgbClr val="FE0000">
                                <a:alpha val="0"/>
                              </a:srgbClr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u="sng" dirty="0">
                    <a:solidFill>
                      <a:srgbClr val="FF0000">
                        <a:alpha val="0"/>
                      </a:srgbClr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spc="-100" dirty="0">
                    <a:noFill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948" y="4573525"/>
                <a:ext cx="10703612" cy="778162"/>
              </a:xfrm>
              <a:prstGeom prst="rect">
                <a:avLst/>
              </a:prstGeom>
              <a:blipFill>
                <a:blip r:embed="rId5"/>
                <a:stretch>
                  <a:fillRect l="-854" b="-1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6" name="yt_shape_14346"/>
          <p:cNvSpPr txBox="1"/>
          <p:nvPr/>
        </p:nvSpPr>
        <p:spPr>
          <a:xfrm>
            <a:off x="551384" y="1268413"/>
            <a:ext cx="783227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用待定系数法求实际问题中的一次函数表达式</a:t>
            </a:r>
          </a:p>
        </p:txBody>
      </p:sp>
      <p:sp>
        <p:nvSpPr>
          <p:cNvPr id="14347" name="yt_shape_14347"/>
          <p:cNvSpPr txBox="1"/>
          <p:nvPr/>
        </p:nvSpPr>
        <p:spPr>
          <a:xfrm>
            <a:off x="551503" y="171719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暑假期间，小刚一家乘车去离家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380km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的某景区旅游，他们离家的距离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与汽车行驶时间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之间的函数图象如图所示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351" name="yt_shape_14351"/>
          <p:cNvSpPr txBox="1"/>
          <p:nvPr/>
        </p:nvSpPr>
        <p:spPr>
          <a:xfrm>
            <a:off x="551384" y="472926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348" name="yt_shape_14348" title="H_145.6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17508" y="2828989"/>
            <a:ext cx="2579751" cy="1849896"/>
            <a:chOff x="0" y="0"/>
            <a:chExt cx="2579751" cy="1849896"/>
          </a:xfrm>
        </p:grpSpPr>
        <p:pic>
          <p:nvPicPr>
            <p:cNvPr id="2" name="yt_image_14348">
              <a:extLst>
                <a:ext uri="">
  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579751" cy="14538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50" name="yt_shape_14350"/>
            <p:cNvSpPr txBox="1"/>
            <p:nvPr/>
          </p:nvSpPr>
          <p:spPr>
            <a:xfrm>
              <a:off x="756594" y="148989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4352" name="yt_shape_14352"/>
          <p:cNvSpPr txBox="1"/>
          <p:nvPr/>
        </p:nvSpPr>
        <p:spPr>
          <a:xfrm>
            <a:off x="551384" y="5102705"/>
            <a:ext cx="66171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从小刚家到该景区乘车一共用了多少时间？</a:t>
            </a:r>
          </a:p>
        </p:txBody>
      </p:sp>
      <p:sp>
        <p:nvSpPr>
          <p:cNvPr id="14355" name="yt_shape_14355"/>
          <p:cNvSpPr txBox="1"/>
          <p:nvPr/>
        </p:nvSpPr>
        <p:spPr>
          <a:xfrm>
            <a:off x="551384" y="6540614"/>
            <a:ext cx="76174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由图象可知从小刚家到该景区乘车一共用了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4h.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pic>
        <p:nvPicPr>
          <p:cNvPr id="4" name="yt_shape_1698822831897">
            <a:extLst>
              <a:ext uri="{FF2B5EF4-FFF2-40B4-BE49-F238E27FC236}">
                <a16:creationId xmlns:a16="http://schemas.microsoft.com/office/drawing/2014/main" id="{D5937F6C-4DA0-F014-DED8-45FE6F5B64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07740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72DCDD7-D725-F498-4F8F-8A952CA81939}"/>
              </a:ext>
            </a:extLst>
          </p:cNvPr>
          <p:cNvSpPr txBox="1"/>
          <p:nvPr/>
        </p:nvSpPr>
        <p:spPr>
          <a:xfrm>
            <a:off x="434654" y="5612745"/>
            <a:ext cx="7723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由图象可知从小刚家到该景区乘车一共用了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4h.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56" name="yt_shape_14356"/>
              <p:cNvSpPr txBox="1"/>
              <p:nvPr/>
            </p:nvSpPr>
            <p:spPr>
              <a:xfrm>
                <a:off x="540000" y="1418880"/>
                <a:ext cx="6246903" cy="43802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设线段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的函数表达式为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=320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线段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小刚一家出发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2.5h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时处于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段，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答：小刚一家出发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2.5h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时离目的地还有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120km.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4356" name="yt_shape_143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18880"/>
                <a:ext cx="6246903" cy="4380238"/>
              </a:xfrm>
              <a:prstGeom prst="rect">
                <a:avLst/>
              </a:prstGeom>
              <a:blipFill>
                <a:blip r:embed="rId2"/>
                <a:stretch>
                  <a:fillRect l="-3027" t="-1253" r="-2148" b="-33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2F50BD6-094F-0E7E-0D6F-8E3671105E07}"/>
              </a:ext>
            </a:extLst>
          </p:cNvPr>
          <p:cNvSpPr txBox="1"/>
          <p:nvPr/>
        </p:nvSpPr>
        <p:spPr>
          <a:xfrm>
            <a:off x="463138" y="1620139"/>
            <a:ext cx="5604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设线段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的函数表达式为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DEA7A4B-0BFE-CF09-C0F0-084BC7E336D1}"/>
                  </a:ext>
                </a:extLst>
              </p:cNvPr>
              <p:cNvSpPr txBox="1"/>
              <p:nvPr/>
            </p:nvSpPr>
            <p:spPr>
              <a:xfrm>
                <a:off x="463138" y="1856155"/>
                <a:ext cx="4890960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=320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DEA7A4B-0BFE-CF09-C0F0-084BC7E336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138" y="1856155"/>
                <a:ext cx="4890960" cy="1154189"/>
              </a:xfrm>
              <a:prstGeom prst="rect">
                <a:avLst/>
              </a:prstGeom>
              <a:blipFill>
                <a:blip r:embed="rId3"/>
                <a:stretch>
                  <a:fillRect l="-19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AAAC9AB-4F9C-6B1C-CDEA-E03ACDD2D32F}"/>
              </a:ext>
            </a:extLst>
          </p:cNvPr>
          <p:cNvSpPr txBox="1"/>
          <p:nvPr/>
        </p:nvSpPr>
        <p:spPr>
          <a:xfrm>
            <a:off x="459031" y="3415539"/>
            <a:ext cx="6366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DADAF35-E885-B5D7-2379-B83CEFAC46E5}"/>
              </a:ext>
            </a:extLst>
          </p:cNvPr>
          <p:cNvSpPr txBox="1"/>
          <p:nvPr/>
        </p:nvSpPr>
        <p:spPr>
          <a:xfrm>
            <a:off x="459031" y="3891027"/>
            <a:ext cx="5199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小刚一家出发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2.5h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时处于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9384E9B-4780-2CE2-4F6A-F6DFBEDE6FFB}"/>
              </a:ext>
            </a:extLst>
          </p:cNvPr>
          <p:cNvSpPr txBox="1"/>
          <p:nvPr/>
        </p:nvSpPr>
        <p:spPr>
          <a:xfrm>
            <a:off x="459031" y="4366515"/>
            <a:ext cx="3861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0092997-8BFD-F257-B2F0-578792380590}"/>
              </a:ext>
            </a:extLst>
          </p:cNvPr>
          <p:cNvSpPr txBox="1"/>
          <p:nvPr/>
        </p:nvSpPr>
        <p:spPr>
          <a:xfrm>
            <a:off x="459031" y="4842003"/>
            <a:ext cx="3744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48A75EC-716D-A6C8-0605-3B0D6416B58F}"/>
              </a:ext>
            </a:extLst>
          </p:cNvPr>
          <p:cNvSpPr txBox="1"/>
          <p:nvPr/>
        </p:nvSpPr>
        <p:spPr>
          <a:xfrm>
            <a:off x="459031" y="5317491"/>
            <a:ext cx="3236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51041D6-89E6-1BB0-6A27-6A96CA040810}"/>
              </a:ext>
            </a:extLst>
          </p:cNvPr>
          <p:cNvSpPr txBox="1"/>
          <p:nvPr/>
        </p:nvSpPr>
        <p:spPr>
          <a:xfrm>
            <a:off x="459031" y="5792979"/>
            <a:ext cx="6207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答：小刚一家出发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2.5h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时离目的地还有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120km.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4353"/>
          <p:cNvSpPr txBox="1"/>
          <p:nvPr/>
        </p:nvSpPr>
        <p:spPr>
          <a:xfrm>
            <a:off x="563407" y="1236702"/>
            <a:ext cx="48378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对应的函数表达式；</a:t>
            </a:r>
          </a:p>
        </p:txBody>
      </p:sp>
      <p:sp>
        <p:nvSpPr>
          <p:cNvPr id="12" name="yt_shape_14354"/>
          <p:cNvSpPr txBox="1"/>
          <p:nvPr/>
        </p:nvSpPr>
        <p:spPr>
          <a:xfrm>
            <a:off x="571319" y="2987024"/>
            <a:ext cx="56169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小刚一家出发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2.5h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时离目的地多远？</a:t>
            </a:r>
          </a:p>
        </p:txBody>
      </p:sp>
      <p:grpSp>
        <p:nvGrpSpPr>
          <p:cNvPr id="13" name="yt_shape_14348" title="H_145.6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544272" y="2363353"/>
            <a:ext cx="2579751" cy="1849896"/>
            <a:chOff x="0" y="0"/>
            <a:chExt cx="2579751" cy="1849896"/>
          </a:xfrm>
        </p:grpSpPr>
        <p:pic>
          <p:nvPicPr>
            <p:cNvPr id="14" name="yt_image_14348">
              <a:extLst>
                <a:ext uri="">
  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579751" cy="14538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yt_shape_14350"/>
            <p:cNvSpPr txBox="1"/>
            <p:nvPr/>
          </p:nvSpPr>
          <p:spPr>
            <a:xfrm>
              <a:off x="756594" y="148989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0" name="yt_shape_14360"/>
          <p:cNvSpPr txBox="1"/>
          <p:nvPr/>
        </p:nvSpPr>
        <p:spPr>
          <a:xfrm>
            <a:off x="479376" y="1249492"/>
            <a:ext cx="8736366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求函数表达式的过程中考虑问题不全面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与两坐标轴围成的图形面积为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4838C94-1D49-6B88-43BA-EAB8C5319C6E}"/>
              </a:ext>
            </a:extLst>
          </p:cNvPr>
          <p:cNvSpPr txBox="1"/>
          <p:nvPr/>
        </p:nvSpPr>
        <p:spPr>
          <a:xfrm>
            <a:off x="8203040" y="167817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3" name="yt_shape_14363"/>
          <p:cNvSpPr txBox="1"/>
          <p:nvPr/>
        </p:nvSpPr>
        <p:spPr>
          <a:xfrm>
            <a:off x="539880" y="1267522"/>
            <a:ext cx="3953198" cy="5673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362" name="yt_image_14362" title="H_50.04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0" y="1267522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65" name="yt_shape_14365"/>
          <p:cNvSpPr txBox="1"/>
          <p:nvPr/>
        </p:nvSpPr>
        <p:spPr>
          <a:xfrm>
            <a:off x="540000" y="195367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易错题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时，对应的函数值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66" name="yt_table_1436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4972089"/>
              </p:ext>
            </p:extLst>
          </p:nvPr>
        </p:nvGraphicFramePr>
        <p:xfrm>
          <a:off x="539880" y="2913112"/>
          <a:ext cx="4810443" cy="950976"/>
        </p:xfrm>
        <a:graphic>
          <a:graphicData uri="http://schemas.openxmlformats.org/drawingml/2006/table">
            <a:tbl>
              <a:tblPr/>
              <a:tblGrid>
                <a:gridCol w="3167380">
                  <a:extLst>
                    <a:ext uri="{9D8B030D-6E8A-4147-A177-3AD203B41FA5}">
                      <a16:colId xmlns:a16="http://schemas.microsoft.com/office/drawing/2014/main" val="10542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5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C20E8B1-C96A-D481-3FBF-2245016D071D}"/>
              </a:ext>
            </a:extLst>
          </p:cNvPr>
          <p:cNvSpPr txBox="1"/>
          <p:nvPr/>
        </p:nvSpPr>
        <p:spPr>
          <a:xfrm>
            <a:off x="3869464" y="238236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8" name="yt_shape_14368"/>
          <p:cNvSpPr txBox="1"/>
          <p:nvPr/>
        </p:nvSpPr>
        <p:spPr>
          <a:xfrm>
            <a:off x="540000" y="1268413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怀化二中月考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，在某个盛水的容器内，有一个小水杯，小水杯内有部分水，现在匀速持续地向小水杯内注水，注满小水杯后，继续注水，小水杯内水的高度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和注水时间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之间的关系满足如图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中的图象，则至少需要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才能把小水杯注满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369" name="yt_image_14369" title="H_141.21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03072" y="3340475"/>
            <a:ext cx="3785616" cy="1793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5BAA2FE-A515-719D-A3AB-3AD925228630}"/>
              </a:ext>
            </a:extLst>
          </p:cNvPr>
          <p:cNvSpPr txBox="1"/>
          <p:nvPr/>
        </p:nvSpPr>
        <p:spPr>
          <a:xfrm>
            <a:off x="10964002" y="2172583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1581</Words>
  <Application>Microsoft Office PowerPoint</Application>
  <PresentationFormat>宽屏</PresentationFormat>
  <Paragraphs>128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46</cp:revision>
  <dcterms:created xsi:type="dcterms:W3CDTF">2023-05-05T05:33:04Z</dcterms:created>
  <dcterms:modified xsi:type="dcterms:W3CDTF">2023-11-02T04:46:47Z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