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1" r:id="rId6"/>
    <p:sldId id="373" r:id="rId7"/>
    <p:sldId id="375" r:id="rId8"/>
    <p:sldId id="376" r:id="rId9"/>
    <p:sldId id="381" r:id="rId10"/>
    <p:sldId id="387" r:id="rId11"/>
    <p:sldId id="388" r:id="rId12"/>
    <p:sldId id="383" r:id="rId13"/>
    <p:sldId id="390" r:id="rId14"/>
    <p:sldId id="39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bin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4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bin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8" name="yt_shape_14708"/>
          <p:cNvSpPr txBox="1"/>
          <p:nvPr/>
        </p:nvSpPr>
        <p:spPr>
          <a:xfrm>
            <a:off x="539881" y="1046569"/>
            <a:ext cx="2448940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334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4707" name="yt_image_14707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46569"/>
            <a:ext cx="2423160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0" name="yt_shape_14710"/>
          <p:cNvSpPr txBox="1"/>
          <p:nvPr/>
        </p:nvSpPr>
        <p:spPr>
          <a:xfrm>
            <a:off x="539881" y="1705299"/>
            <a:ext cx="45685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函数的概念及其表示法</a:t>
            </a:r>
          </a:p>
        </p:txBody>
      </p:sp>
      <p:sp>
        <p:nvSpPr>
          <p:cNvPr id="14711" name="yt_shape_14711"/>
          <p:cNvSpPr txBox="1"/>
          <p:nvPr/>
        </p:nvSpPr>
        <p:spPr>
          <a:xfrm>
            <a:off x="540000" y="22048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甲、乙两人分别骑自行车和摩托车从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地，两人所行驶的路程与时间的关系如图所示，下面的四个说法中：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甲比乙早出发了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乙比甲早到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甲、乙的速度比是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乙出发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追上了甲，其中正确的个数是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15" name="yt_table_147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111658"/>
              </p:ext>
            </p:extLst>
          </p:nvPr>
        </p:nvGraphicFramePr>
        <p:xfrm>
          <a:off x="539881" y="378904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</a:tbl>
          </a:graphicData>
        </a:graphic>
      </p:graphicFrame>
      <p:grpSp>
        <p:nvGrpSpPr>
          <p:cNvPr id="14712" name="yt_shape_14712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86323" y="3800618"/>
            <a:ext cx="2667611" cy="2095390"/>
            <a:chOff x="0" y="0"/>
            <a:chExt cx="2438019" cy="1915047"/>
          </a:xfrm>
        </p:grpSpPr>
        <p:pic>
          <p:nvPicPr>
            <p:cNvPr id="2" name="yt_image_1471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38019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4" name="yt_shape_14714"/>
            <p:cNvSpPr txBox="1"/>
            <p:nvPr/>
          </p:nvSpPr>
          <p:spPr>
            <a:xfrm>
              <a:off x="685728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923377">
            <a:extLst>
              <a:ext uri="{FF2B5EF4-FFF2-40B4-BE49-F238E27FC236}">
                <a16:creationId xmlns:a16="http://schemas.microsoft.com/office/drawing/2014/main" id="{D1B9F21B-3758-2959-1DD6-A2BBD22DD0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744823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6AD543C-951C-6EAE-234B-E79A2C360B2B}"/>
              </a:ext>
            </a:extLst>
          </p:cNvPr>
          <p:cNvSpPr txBox="1"/>
          <p:nvPr/>
        </p:nvSpPr>
        <p:spPr>
          <a:xfrm>
            <a:off x="8984388" y="31090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1" name="yt_shape_14791"/>
          <p:cNvSpPr txBox="1"/>
          <p:nvPr/>
        </p:nvSpPr>
        <p:spPr>
          <a:xfrm>
            <a:off x="569387" y="1531590"/>
            <a:ext cx="513762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轴的垂线，垂足为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92" name="yt_shape_14792"/>
              <p:cNvSpPr txBox="1"/>
              <p:nvPr/>
            </p:nvSpPr>
            <p:spPr>
              <a:xfrm>
                <a:off x="569387" y="2491025"/>
                <a:ext cx="5719514" cy="11075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轴的交点，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792" name="yt_shape_147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491025"/>
                <a:ext cx="5719514" cy="1107547"/>
              </a:xfrm>
              <a:prstGeom prst="rect">
                <a:avLst/>
              </a:prstGeom>
              <a:blipFill>
                <a:blip r:embed="rId2"/>
                <a:stretch>
                  <a:fillRect l="-3195" r="-2236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794" name="yt_shape_14794"/>
              <p:cNvSpPr txBox="1"/>
              <p:nvPr/>
            </p:nvSpPr>
            <p:spPr>
              <a:xfrm>
                <a:off x="569387" y="3649360"/>
                <a:ext cx="5376472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轴的交点，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794" name="yt_shape_147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3649360"/>
                <a:ext cx="5376472" cy="1797030"/>
              </a:xfrm>
              <a:prstGeom prst="rect">
                <a:avLst/>
              </a:prstGeom>
              <a:blipFill>
                <a:blip r:embed="rId3"/>
                <a:stretch>
                  <a:fillRect l="-3401" r="-2608" b="-5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97" name="yt_shape_14797"/>
          <p:cNvSpPr txBox="1"/>
          <p:nvPr/>
        </p:nvSpPr>
        <p:spPr>
          <a:xfrm>
            <a:off x="4946281" y="4865588"/>
            <a:ext cx="1902893" cy="15218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50" b="0" i="0" u="none" spc="12726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4796" name="yt_image_14796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0256" y="4217861"/>
            <a:ext cx="2166525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913501-7167-2211-42E1-570D81D96E96}"/>
              </a:ext>
            </a:extLst>
          </p:cNvPr>
          <p:cNvSpPr txBox="1"/>
          <p:nvPr/>
        </p:nvSpPr>
        <p:spPr>
          <a:xfrm>
            <a:off x="479376" y="1484784"/>
            <a:ext cx="489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轴的垂线，垂足为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6228C3-653A-99FF-FE90-F6696AAF5E62}"/>
              </a:ext>
            </a:extLst>
          </p:cNvPr>
          <p:cNvSpPr txBox="1"/>
          <p:nvPr/>
        </p:nvSpPr>
        <p:spPr>
          <a:xfrm>
            <a:off x="479376" y="1960272"/>
            <a:ext cx="526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4D04FB7-F494-4993-BBB9-92C97B7B52D6}"/>
                  </a:ext>
                </a:extLst>
              </p:cNvPr>
              <p:cNvSpPr txBox="1"/>
              <p:nvPr/>
            </p:nvSpPr>
            <p:spPr>
              <a:xfrm>
                <a:off x="479376" y="2444219"/>
                <a:ext cx="58442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轴的交点，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4D04FB7-F494-4993-BBB9-92C97B7B52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444219"/>
                <a:ext cx="5844286" cy="766077"/>
              </a:xfrm>
              <a:prstGeom prst="rect">
                <a:avLst/>
              </a:prstGeom>
              <a:blipFill>
                <a:blip r:embed="rId5"/>
                <a:stretch>
                  <a:fillRect l="-1670" r="-167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75033C4-7955-E115-51BE-5D394B1DF4DA}"/>
              </a:ext>
            </a:extLst>
          </p:cNvPr>
          <p:cNvSpPr txBox="1"/>
          <p:nvPr/>
        </p:nvSpPr>
        <p:spPr>
          <a:xfrm>
            <a:off x="479376" y="3116684"/>
            <a:ext cx="3524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3E79687-0536-C77C-8552-51B5EA920282}"/>
                  </a:ext>
                </a:extLst>
              </p:cNvPr>
              <p:cNvSpPr txBox="1"/>
              <p:nvPr/>
            </p:nvSpPr>
            <p:spPr>
              <a:xfrm>
                <a:off x="479376" y="3602554"/>
                <a:ext cx="55045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轴的交点，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3E79687-0536-C77C-8552-51B5EA9202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602554"/>
                <a:ext cx="5504561" cy="765061"/>
              </a:xfrm>
              <a:prstGeom prst="rect">
                <a:avLst/>
              </a:prstGeom>
              <a:blipFill>
                <a:blip r:embed="rId6"/>
                <a:stretch>
                  <a:fillRect l="-1772" r="-177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A9A52FF-4719-989C-1768-D304CF423775}"/>
              </a:ext>
            </a:extLst>
          </p:cNvPr>
          <p:cNvSpPr txBox="1"/>
          <p:nvPr/>
        </p:nvSpPr>
        <p:spPr>
          <a:xfrm>
            <a:off x="479376" y="4274003"/>
            <a:ext cx="503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63D6BA7-A72A-06F5-5039-16417FAB70FA}"/>
                  </a:ext>
                </a:extLst>
              </p:cNvPr>
              <p:cNvSpPr txBox="1"/>
              <p:nvPr/>
            </p:nvSpPr>
            <p:spPr>
              <a:xfrm>
                <a:off x="479376" y="4749491"/>
                <a:ext cx="46092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63D6BA7-A72A-06F5-5039-16417FAB70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749491"/>
                <a:ext cx="4609211" cy="726326"/>
              </a:xfrm>
              <a:prstGeom prst="rect">
                <a:avLst/>
              </a:prstGeom>
              <a:blipFill>
                <a:blip r:embed="rId7"/>
                <a:stretch>
                  <a:fillRect l="-2116" r="-211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4788"/>
          <p:cNvSpPr txBox="1"/>
          <p:nvPr/>
        </p:nvSpPr>
        <p:spPr>
          <a:xfrm>
            <a:off x="569387" y="1104322"/>
            <a:ext cx="3000821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5" name="yt_shape_14783" title="H_156.7585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256240" y="1280125"/>
            <a:ext cx="2208259" cy="2409938"/>
            <a:chOff x="0" y="0"/>
            <a:chExt cx="1824228" cy="1990834"/>
          </a:xfrm>
        </p:grpSpPr>
        <p:pic>
          <p:nvPicPr>
            <p:cNvPr id="16" name="yt_image_14783">
              <a:extLst>
                <a:ext uri="">
  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0" y="0"/>
              <a:ext cx="1824228" cy="1594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yt_shape_14785"/>
            <p:cNvSpPr txBox="1"/>
            <p:nvPr/>
          </p:nvSpPr>
          <p:spPr>
            <a:xfrm>
              <a:off x="302650" y="163083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9" name="yt_shape_14799"/>
          <p:cNvSpPr txBox="1"/>
          <p:nvPr/>
        </p:nvSpPr>
        <p:spPr>
          <a:xfrm>
            <a:off x="540000" y="125371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某农科所为定点帮扶村免费提供一种优质瓜苗及大棚栽培技术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这种瓜苗早期在农科所的温室中生长，长到大约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时，移至该村的大棚内，沿插杆继续向上生长，研究表明，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天内，这种瓜苗生长的高度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与生长时间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之间的关系大致如图所示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803" name="yt_shape_14803"/>
          <p:cNvSpPr txBox="1"/>
          <p:nvPr/>
        </p:nvSpPr>
        <p:spPr>
          <a:xfrm>
            <a:off x="539881" y="56145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00" name="yt_shape_14800" title="H_176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38340" y="3501008"/>
            <a:ext cx="2915320" cy="2325673"/>
            <a:chOff x="0" y="0"/>
            <a:chExt cx="2806065" cy="2238516"/>
          </a:xfrm>
        </p:grpSpPr>
        <p:pic>
          <p:nvPicPr>
            <p:cNvPr id="2" name="yt_image_14800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06065" cy="1842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02" name="yt_shape_14802"/>
            <p:cNvSpPr txBox="1"/>
            <p:nvPr/>
          </p:nvSpPr>
          <p:spPr>
            <a:xfrm>
              <a:off x="793568" y="18785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34CF567-0035-CE7D-524F-807686ADEFE0}"/>
              </a:ext>
            </a:extLst>
          </p:cNvPr>
          <p:cNvSpPr txBox="1"/>
          <p:nvPr/>
        </p:nvSpPr>
        <p:spPr>
          <a:xfrm>
            <a:off x="487423" y="1390094"/>
            <a:ext cx="618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77DD60-3BBA-D239-620E-80EBE1F77B13}"/>
              </a:ext>
            </a:extLst>
          </p:cNvPr>
          <p:cNvSpPr txBox="1"/>
          <p:nvPr/>
        </p:nvSpPr>
        <p:spPr>
          <a:xfrm>
            <a:off x="487423" y="1865581"/>
            <a:ext cx="2143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804"/>
          <p:cNvSpPr txBox="1"/>
          <p:nvPr/>
        </p:nvSpPr>
        <p:spPr>
          <a:xfrm>
            <a:off x="479376" y="961579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1BB534-64BD-C078-A385-165DB2F32949}"/>
                  </a:ext>
                </a:extLst>
              </p:cNvPr>
              <p:cNvSpPr txBox="1"/>
              <p:nvPr/>
            </p:nvSpPr>
            <p:spPr>
              <a:xfrm>
                <a:off x="575742" y="2136167"/>
                <a:ext cx="1662811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1BB534-64BD-C078-A385-165DB2F329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42" y="2136167"/>
                <a:ext cx="1662811" cy="766458"/>
              </a:xfrm>
              <a:prstGeom prst="rect">
                <a:avLst/>
              </a:prstGeom>
              <a:blipFill>
                <a:blip r:embed="rId2"/>
                <a:stretch>
                  <a:fillRect l="-5495" r="-586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AEB908-B4D3-05C7-DDDD-21EBE41DBFB3}"/>
                  </a:ext>
                </a:extLst>
              </p:cNvPr>
              <p:cNvSpPr txBox="1"/>
              <p:nvPr/>
            </p:nvSpPr>
            <p:spPr>
              <a:xfrm>
                <a:off x="575742" y="2674260"/>
                <a:ext cx="1492949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AEB908-B4D3-05C7-DDDD-21EBE41DBF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42" y="2674260"/>
                <a:ext cx="1492949" cy="766458"/>
              </a:xfrm>
              <a:prstGeom prst="rect">
                <a:avLst/>
              </a:prstGeom>
              <a:blipFill>
                <a:blip r:embed="rId3"/>
                <a:stretch>
                  <a:fillRect l="-6122" r="-653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6039C6D-E737-6481-8824-5F3B4EC4EEC8}"/>
              </a:ext>
            </a:extLst>
          </p:cNvPr>
          <p:cNvSpPr txBox="1"/>
          <p:nvPr/>
        </p:nvSpPr>
        <p:spPr>
          <a:xfrm>
            <a:off x="575742" y="3435285"/>
            <a:ext cx="555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k'x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k'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04D90F7-1D0F-F00F-5E50-9B56925BA7C2}"/>
                  </a:ext>
                </a:extLst>
              </p:cNvPr>
              <p:cNvSpPr txBox="1"/>
              <p:nvPr/>
            </p:nvSpPr>
            <p:spPr>
              <a:xfrm>
                <a:off x="575742" y="3647510"/>
                <a:ext cx="5088255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20=15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170=60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04D90F7-1D0F-F00F-5E50-9B56925BA7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42" y="3647510"/>
                <a:ext cx="5088255" cy="1328560"/>
              </a:xfrm>
              <a:prstGeom prst="rect">
                <a:avLst/>
              </a:prstGeom>
              <a:blipFill>
                <a:blip r:embed="rId4"/>
                <a:stretch>
                  <a:fillRect l="-1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C0C7D62-7261-EB08-BF0A-2FD877303FA3}"/>
                  </a:ext>
                </a:extLst>
              </p:cNvPr>
              <p:cNvSpPr txBox="1"/>
              <p:nvPr/>
            </p:nvSpPr>
            <p:spPr>
              <a:xfrm>
                <a:off x="586592" y="4798617"/>
                <a:ext cx="22311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C0C7D62-7261-EB08-BF0A-2FD877303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92" y="4798617"/>
                <a:ext cx="2231136" cy="768490"/>
              </a:xfrm>
              <a:prstGeom prst="rect">
                <a:avLst/>
              </a:prstGeom>
              <a:blipFill>
                <a:blip r:embed="rId5"/>
                <a:stretch>
                  <a:fillRect l="-4098" r="-437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7C22712-9FCA-688A-F031-EE6F51EB622D}"/>
                  </a:ext>
                </a:extLst>
              </p:cNvPr>
              <p:cNvSpPr txBox="1"/>
              <p:nvPr/>
            </p:nvSpPr>
            <p:spPr>
              <a:xfrm>
                <a:off x="575742" y="5031171"/>
                <a:ext cx="4455477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;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7C22712-9FCA-688A-F031-EE6F51EB62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42" y="5031171"/>
                <a:ext cx="4455477" cy="1854213"/>
              </a:xfrm>
              <a:prstGeom prst="rect">
                <a:avLst/>
              </a:prstGeom>
              <a:blipFill>
                <a:blip r:embed="rId6"/>
                <a:stretch>
                  <a:fillRect l="-2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yt_shape_14800" title="H_176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536160" y="1927697"/>
            <a:ext cx="2915320" cy="2325673"/>
            <a:chOff x="0" y="0"/>
            <a:chExt cx="2806065" cy="2238516"/>
          </a:xfrm>
        </p:grpSpPr>
        <p:pic>
          <p:nvPicPr>
            <p:cNvPr id="13" name="yt_image_14800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2806065" cy="1842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4802"/>
            <p:cNvSpPr txBox="1"/>
            <p:nvPr/>
          </p:nvSpPr>
          <p:spPr>
            <a:xfrm>
              <a:off x="793568" y="18785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10" name="yt_shape_14810"/>
              <p:cNvSpPr txBox="1"/>
              <p:nvPr/>
            </p:nvSpPr>
            <p:spPr>
              <a:xfrm>
                <a:off x="504681" y="2043516"/>
                <a:ext cx="8824532" cy="11099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这种瓜苗移至大棚后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继续生长大约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天，开始开花结果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810" name="yt_shape_148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681" y="2043516"/>
                <a:ext cx="8824532" cy="1109984"/>
              </a:xfrm>
              <a:prstGeom prst="rect">
                <a:avLst/>
              </a:prstGeom>
              <a:blipFill>
                <a:blip r:embed="rId2"/>
                <a:stretch>
                  <a:fillRect l="-2142" r="-1106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CBF744-E244-32BA-53B6-02CB4D47253B}"/>
                  </a:ext>
                </a:extLst>
              </p:cNvPr>
              <p:cNvSpPr txBox="1"/>
              <p:nvPr/>
            </p:nvSpPr>
            <p:spPr>
              <a:xfrm>
                <a:off x="407368" y="2228676"/>
                <a:ext cx="89192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天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CBF744-E244-32BA-53B6-02CB4D4725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228676"/>
                <a:ext cx="8919273" cy="768490"/>
              </a:xfrm>
              <a:prstGeom prst="rect">
                <a:avLst/>
              </a:prstGeom>
              <a:blipFill>
                <a:blip r:embed="rId3"/>
                <a:stretch>
                  <a:fillRect l="-1094" r="-102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E7FF330-A274-3C43-99BE-DBBE977B199A}"/>
              </a:ext>
            </a:extLst>
          </p:cNvPr>
          <p:cNvSpPr txBox="1"/>
          <p:nvPr/>
        </p:nvSpPr>
        <p:spPr>
          <a:xfrm>
            <a:off x="407368" y="2903554"/>
            <a:ext cx="7952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这种瓜苗移至大棚后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继续生长大约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天，开始开花结果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805"/>
          <p:cNvSpPr txBox="1"/>
          <p:nvPr/>
        </p:nvSpPr>
        <p:spPr>
          <a:xfrm>
            <a:off x="407368" y="1268413"/>
            <a:ext cx="11449272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当这种瓜苗长到大约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时，开始开花结果，试求这种瓜苗移至大棚后，继续生长大约多少天，开始开花结果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grpSp>
        <p:nvGrpSpPr>
          <p:cNvPr id="6" name="yt_shape_14800" title="H_176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76680" y="1990663"/>
            <a:ext cx="2915320" cy="2325673"/>
            <a:chOff x="0" y="0"/>
            <a:chExt cx="2806065" cy="2238516"/>
          </a:xfrm>
        </p:grpSpPr>
        <p:pic>
          <p:nvPicPr>
            <p:cNvPr id="7" name="yt_image_14800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806065" cy="1842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4802"/>
            <p:cNvSpPr txBox="1"/>
            <p:nvPr/>
          </p:nvSpPr>
          <p:spPr>
            <a:xfrm>
              <a:off x="793568" y="18785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7" name="yt_shape_14717"/>
          <p:cNvSpPr txBox="1"/>
          <p:nvPr/>
        </p:nvSpPr>
        <p:spPr>
          <a:xfrm>
            <a:off x="558763" y="9803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水管是圆柱形的物体，在施工中，常常如图那样堆放，随着层数的增加，水管的总数是如何变化的？假设层数为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，水管总数为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721" name="yt_shape_14721"/>
          <p:cNvSpPr txBox="1"/>
          <p:nvPr/>
        </p:nvSpPr>
        <p:spPr>
          <a:xfrm>
            <a:off x="540000" y="33407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18" name="yt_shape_14718" title="H_100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89477" y="2228329"/>
            <a:ext cx="4013045" cy="1499190"/>
            <a:chOff x="0" y="0"/>
            <a:chExt cx="3849624" cy="1278396"/>
          </a:xfrm>
        </p:grpSpPr>
        <p:pic>
          <p:nvPicPr>
            <p:cNvPr id="2" name="yt_image_14718">
              <a:extLst>
                <a:ext uri="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849624" cy="882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20" name="yt_shape_14720"/>
            <p:cNvSpPr txBox="1"/>
            <p:nvPr/>
          </p:nvSpPr>
          <p:spPr>
            <a:xfrm>
              <a:off x="1391531" y="9183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722" name="yt_shape_14722"/>
          <p:cNvSpPr txBox="1"/>
          <p:nvPr/>
        </p:nvSpPr>
        <p:spPr>
          <a:xfrm>
            <a:off x="540000" y="3582599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请你观察图形填写下表：</a:t>
            </a:r>
          </a:p>
        </p:txBody>
      </p:sp>
      <p:graphicFrame>
        <p:nvGraphicFramePr>
          <p:cNvPr id="14723" name="yt_table_1472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98613"/>
              </p:ext>
            </p:extLst>
          </p:nvPr>
        </p:nvGraphicFramePr>
        <p:xfrm>
          <a:off x="540000" y="4214266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725" name="yt_shape_14725"/>
          <p:cNvSpPr txBox="1"/>
          <p:nvPr/>
        </p:nvSpPr>
        <p:spPr>
          <a:xfrm>
            <a:off x="540000" y="5617872"/>
            <a:ext cx="45220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26" name="yt_shape_14726"/>
              <p:cNvSpPr txBox="1"/>
              <p:nvPr/>
            </p:nvSpPr>
            <p:spPr>
              <a:xfrm>
                <a:off x="540000" y="6097175"/>
                <a:ext cx="6342121" cy="754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解：依题意，得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726" name="yt_shape_147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97175"/>
                <a:ext cx="6342121" cy="754502"/>
              </a:xfrm>
              <a:prstGeom prst="rect">
                <a:avLst/>
              </a:prstGeom>
              <a:blipFill>
                <a:blip r:embed="rId3"/>
                <a:stretch>
                  <a:fillRect l="-2981" r="-2019" b="-12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456B794-B940-22D2-6F8F-29F8FB8DF842}"/>
              </a:ext>
            </a:extLst>
          </p:cNvPr>
          <p:cNvSpPr txBox="1"/>
          <p:nvPr/>
        </p:nvSpPr>
        <p:spPr>
          <a:xfrm>
            <a:off x="3160925" y="4921027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3AE33F-6457-CF47-5CD9-2D40D56B14C4}"/>
              </a:ext>
            </a:extLst>
          </p:cNvPr>
          <p:cNvSpPr txBox="1"/>
          <p:nvPr/>
        </p:nvSpPr>
        <p:spPr>
          <a:xfrm>
            <a:off x="4984464" y="4921027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04EBFA-9A97-89A6-FBC5-6D56B4BE14FE}"/>
              </a:ext>
            </a:extLst>
          </p:cNvPr>
          <p:cNvSpPr txBox="1"/>
          <p:nvPr/>
        </p:nvSpPr>
        <p:spPr>
          <a:xfrm>
            <a:off x="6836577" y="4921027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0A6AF7-B87D-A7EF-2C63-0E15DB203076}"/>
              </a:ext>
            </a:extLst>
          </p:cNvPr>
          <p:cNvSpPr txBox="1"/>
          <p:nvPr/>
        </p:nvSpPr>
        <p:spPr>
          <a:xfrm>
            <a:off x="8641066" y="492102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29FD04-9EF1-AC50-05DC-E5A9618FD3FF}"/>
                  </a:ext>
                </a:extLst>
              </p:cNvPr>
              <p:cNvSpPr txBox="1"/>
              <p:nvPr/>
            </p:nvSpPr>
            <p:spPr>
              <a:xfrm>
                <a:off x="449989" y="5949280"/>
                <a:ext cx="6460872" cy="8408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解：依题意，得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29FD04-9EF1-AC50-05DC-E5A9618FD3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9280"/>
                <a:ext cx="6460872" cy="840817"/>
              </a:xfrm>
              <a:prstGeom prst="rect">
                <a:avLst/>
              </a:prstGeom>
              <a:blipFill>
                <a:blip r:embed="rId4"/>
                <a:stretch>
                  <a:fillRect l="-1509" r="-1509" b="-3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8" name="yt_shape_14728"/>
          <p:cNvSpPr txBox="1"/>
          <p:nvPr/>
        </p:nvSpPr>
        <p:spPr>
          <a:xfrm>
            <a:off x="539881" y="1268760"/>
            <a:ext cx="4568558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一次函数的图象与性质</a:t>
            </a:r>
          </a:p>
        </p:txBody>
      </p:sp>
      <p:sp>
        <p:nvSpPr>
          <p:cNvPr id="14729" name="yt_shape_14729"/>
          <p:cNvSpPr txBox="1"/>
          <p:nvPr/>
        </p:nvSpPr>
        <p:spPr>
          <a:xfrm>
            <a:off x="540001" y="1768325"/>
            <a:ext cx="1023652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常德市中考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的增大而增大，则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30" name="yt_table_147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034125"/>
              </p:ext>
            </p:extLst>
          </p:nvPr>
        </p:nvGraphicFramePr>
        <p:xfrm>
          <a:off x="539881" y="2727760"/>
          <a:ext cx="8654416" cy="475488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sp>
        <p:nvSpPr>
          <p:cNvPr id="14732" name="yt_shape_14732"/>
          <p:cNvSpPr txBox="1"/>
          <p:nvPr/>
        </p:nvSpPr>
        <p:spPr>
          <a:xfrm>
            <a:off x="540000" y="3253931"/>
            <a:ext cx="1023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贵港市期末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个单位长度，所得直线的表达式为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733" name="yt_shape_14733"/>
          <p:cNvSpPr txBox="1"/>
          <p:nvPr/>
        </p:nvSpPr>
        <p:spPr>
          <a:xfrm>
            <a:off x="540000" y="4213366"/>
            <a:ext cx="1023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923567">
            <a:extLst>
              <a:ext uri="{FF2B5EF4-FFF2-40B4-BE49-F238E27FC236}">
                <a16:creationId xmlns:a16="http://schemas.microsoft.com/office/drawing/2014/main" id="{30806386-CE26-EB50-F82E-16D1795FD8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08284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0724C2-3B92-0A6D-8E48-20166A13EE66}"/>
              </a:ext>
            </a:extLst>
          </p:cNvPr>
          <p:cNvSpPr txBox="1"/>
          <p:nvPr/>
        </p:nvSpPr>
        <p:spPr>
          <a:xfrm>
            <a:off x="1217101" y="22123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ADD2ED-6B79-1342-CD88-D95EBB90E28C}"/>
              </a:ext>
            </a:extLst>
          </p:cNvPr>
          <p:cNvSpPr txBox="1"/>
          <p:nvPr/>
        </p:nvSpPr>
        <p:spPr>
          <a:xfrm>
            <a:off x="1098523" y="3618925"/>
            <a:ext cx="122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lang="zh-CN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CF87D7-F487-20A5-93EF-EFFED6314B73}"/>
              </a:ext>
            </a:extLst>
          </p:cNvPr>
          <p:cNvSpPr txBox="1"/>
          <p:nvPr/>
        </p:nvSpPr>
        <p:spPr>
          <a:xfrm>
            <a:off x="4895937" y="46556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" name="yt_shape_14735"/>
          <p:cNvSpPr txBox="1"/>
          <p:nvPr/>
        </p:nvSpPr>
        <p:spPr>
          <a:xfrm>
            <a:off x="508826" y="1489754"/>
            <a:ext cx="2223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的值；</a:t>
            </a:r>
          </a:p>
        </p:txBody>
      </p:sp>
      <p:sp>
        <p:nvSpPr>
          <p:cNvPr id="14736" name="yt_shape_14736"/>
          <p:cNvSpPr txBox="1"/>
          <p:nvPr/>
        </p:nvSpPr>
        <p:spPr>
          <a:xfrm>
            <a:off x="436818" y="4667384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在给出的平面直角坐标系中画出该一次函数的图象；</a:t>
            </a:r>
          </a:p>
        </p:txBody>
      </p:sp>
      <p:sp>
        <p:nvSpPr>
          <p:cNvPr id="14737" name="yt_shape_14737"/>
          <p:cNvSpPr txBox="1"/>
          <p:nvPr/>
        </p:nvSpPr>
        <p:spPr>
          <a:xfrm>
            <a:off x="431735" y="5614217"/>
            <a:ext cx="7274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时，根据函数图象，求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741" name="yt_shape_14741"/>
          <p:cNvSpPr txBox="1"/>
          <p:nvPr/>
        </p:nvSpPr>
        <p:spPr>
          <a:xfrm>
            <a:off x="508826" y="673605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38" name="yt_shape_14738" title="H_208.187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1509361"/>
            <a:ext cx="2372868" cy="2643980"/>
            <a:chOff x="0" y="0"/>
            <a:chExt cx="2372868" cy="2643980"/>
          </a:xfrm>
        </p:grpSpPr>
        <p:pic>
          <p:nvPicPr>
            <p:cNvPr id="2" name="yt_image_14738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72868" cy="2247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40" name="yt_shape_14740"/>
            <p:cNvSpPr txBox="1"/>
            <p:nvPr/>
          </p:nvSpPr>
          <p:spPr>
            <a:xfrm>
              <a:off x="653153" y="22839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9" name="yt_shape_14734"/>
          <p:cNvSpPr txBox="1"/>
          <p:nvPr/>
        </p:nvSpPr>
        <p:spPr>
          <a:xfrm>
            <a:off x="551384" y="980728"/>
            <a:ext cx="101742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的图象不经过第三象限，且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F2D7567-1F7B-EE2E-EF0B-814BAFC8F844}"/>
              </a:ext>
            </a:extLst>
          </p:cNvPr>
          <p:cNvSpPr txBox="1"/>
          <p:nvPr/>
        </p:nvSpPr>
        <p:spPr>
          <a:xfrm>
            <a:off x="436818" y="1778769"/>
            <a:ext cx="927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的图象不经过第三象限，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B34902C-7CAF-90DA-36F2-60EE9F6712D5}"/>
                  </a:ext>
                </a:extLst>
              </p:cNvPr>
              <p:cNvSpPr txBox="1"/>
              <p:nvPr/>
            </p:nvSpPr>
            <p:spPr>
              <a:xfrm>
                <a:off x="436818" y="2060848"/>
                <a:ext cx="229927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B34902C-7CAF-90DA-36F2-60EE9F6712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818" y="2060848"/>
                <a:ext cx="2299271" cy="1154189"/>
              </a:xfrm>
              <a:prstGeom prst="rect">
                <a:avLst/>
              </a:prstGeom>
              <a:blipFill>
                <a:blip r:embed="rId3"/>
                <a:stretch>
                  <a:fillRect l="-4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087B28D1-1B48-3959-CDAE-F1E255FFF5FB}"/>
              </a:ext>
            </a:extLst>
          </p:cNvPr>
          <p:cNvSpPr txBox="1"/>
          <p:nvPr/>
        </p:nvSpPr>
        <p:spPr>
          <a:xfrm>
            <a:off x="436818" y="3314834"/>
            <a:ext cx="1543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33F1660-7CEB-0C52-F3A2-AA7128AB6C7D}"/>
              </a:ext>
            </a:extLst>
          </p:cNvPr>
          <p:cNvSpPr txBox="1"/>
          <p:nvPr/>
        </p:nvSpPr>
        <p:spPr>
          <a:xfrm>
            <a:off x="436818" y="3790322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7FA0879-C0F3-E15E-B620-3C4DE6DF4EB4}"/>
              </a:ext>
            </a:extLst>
          </p:cNvPr>
          <p:cNvSpPr txBox="1"/>
          <p:nvPr/>
        </p:nvSpPr>
        <p:spPr>
          <a:xfrm>
            <a:off x="436818" y="4265811"/>
            <a:ext cx="1238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4746" title="H_245.34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9961" y="4338589"/>
            <a:ext cx="2462545" cy="239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E5076F0-0CA5-39C7-64E2-978C6A525298}"/>
              </a:ext>
            </a:extLst>
          </p:cNvPr>
          <p:cNvSpPr txBox="1"/>
          <p:nvPr/>
        </p:nvSpPr>
        <p:spPr>
          <a:xfrm>
            <a:off x="431735" y="5105040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图象如图所示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566F332-60DA-752C-644A-005E24FDE84E}"/>
              </a:ext>
            </a:extLst>
          </p:cNvPr>
          <p:cNvSpPr txBox="1"/>
          <p:nvPr/>
        </p:nvSpPr>
        <p:spPr>
          <a:xfrm>
            <a:off x="399608" y="6130400"/>
            <a:ext cx="6299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0" name="yt_shape_14750"/>
          <p:cNvSpPr txBox="1"/>
          <p:nvPr/>
        </p:nvSpPr>
        <p:spPr>
          <a:xfrm>
            <a:off x="539881" y="1129235"/>
            <a:ext cx="36452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一次函数的应用</a:t>
            </a:r>
          </a:p>
        </p:txBody>
      </p:sp>
      <p:sp>
        <p:nvSpPr>
          <p:cNvPr id="14751" name="yt_shape_14751"/>
          <p:cNvSpPr txBox="1"/>
          <p:nvPr/>
        </p:nvSpPr>
        <p:spPr>
          <a:xfrm>
            <a:off x="540000" y="16288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如图是甲、乙两家商店销售同一种产品的销售价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之间的函数图象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件时甲、乙两家售价一样；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件时买乙家的合算；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件时买甲家的合算；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买甲家的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件时售价为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其中正确的说法是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755" name="yt_shape_14755"/>
          <p:cNvSpPr txBox="1"/>
          <p:nvPr/>
        </p:nvSpPr>
        <p:spPr>
          <a:xfrm>
            <a:off x="539881" y="61485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52" name="yt_shape_14752" title="H_188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3320" y="3483578"/>
            <a:ext cx="1825357" cy="2624387"/>
            <a:chOff x="0" y="0"/>
            <a:chExt cx="1634490" cy="2397393"/>
          </a:xfrm>
        </p:grpSpPr>
        <p:pic>
          <p:nvPicPr>
            <p:cNvPr id="2" name="yt_image_1475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4490" cy="2001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54" name="yt_shape_14754"/>
            <p:cNvSpPr txBox="1"/>
            <p:nvPr/>
          </p:nvSpPr>
          <p:spPr>
            <a:xfrm>
              <a:off x="283964" y="20373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923812">
            <a:extLst>
              <a:ext uri="{FF2B5EF4-FFF2-40B4-BE49-F238E27FC236}">
                <a16:creationId xmlns:a16="http://schemas.microsoft.com/office/drawing/2014/main" id="{79D1A4F8-817C-EB41-23E5-09C40ABD51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8759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FAB0126-F90F-FEA3-C68B-970BA94A2905}"/>
              </a:ext>
            </a:extLst>
          </p:cNvPr>
          <p:cNvSpPr txBox="1"/>
          <p:nvPr/>
        </p:nvSpPr>
        <p:spPr>
          <a:xfrm>
            <a:off x="10474121" y="24998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8681F7-7853-1025-E2E6-3DF56AEFECDB}"/>
              </a:ext>
            </a:extLst>
          </p:cNvPr>
          <p:cNvSpPr txBox="1"/>
          <p:nvPr/>
        </p:nvSpPr>
        <p:spPr>
          <a:xfrm>
            <a:off x="479376" y="298302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6" name="yt_shape_14756"/>
          <p:cNvSpPr txBox="1"/>
          <p:nvPr/>
        </p:nvSpPr>
        <p:spPr>
          <a:xfrm>
            <a:off x="540000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某商场欲购进一种商品，当购进这种商品至少为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，但不超过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时，成本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与进货量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760" name="yt_shape_14760"/>
          <p:cNvSpPr txBox="1"/>
          <p:nvPr/>
        </p:nvSpPr>
        <p:spPr>
          <a:xfrm>
            <a:off x="539881" y="404078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57" name="yt_shape_14757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233" y="1849012"/>
            <a:ext cx="2298016" cy="2191771"/>
            <a:chOff x="0" y="0"/>
            <a:chExt cx="2065401" cy="1969911"/>
          </a:xfrm>
        </p:grpSpPr>
        <p:pic>
          <p:nvPicPr>
            <p:cNvPr id="2" name="yt_image_14757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5401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59" name="yt_shape_14759"/>
            <p:cNvSpPr txBox="1"/>
            <p:nvPr/>
          </p:nvSpPr>
          <p:spPr>
            <a:xfrm>
              <a:off x="499419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761" name="yt_shape_14761"/>
          <p:cNvSpPr txBox="1"/>
          <p:nvPr/>
        </p:nvSpPr>
        <p:spPr>
          <a:xfrm>
            <a:off x="407368" y="1882180"/>
            <a:ext cx="7025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的函数表达式，并写出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D3B1B1-45CA-3D7F-FC54-5D57BAE1D288}"/>
              </a:ext>
            </a:extLst>
          </p:cNvPr>
          <p:cNvSpPr txBox="1"/>
          <p:nvPr/>
        </p:nvSpPr>
        <p:spPr>
          <a:xfrm>
            <a:off x="425434" y="2310695"/>
            <a:ext cx="611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E5D5F82-13EB-8592-42C8-BCC3246FF26D}"/>
                  </a:ext>
                </a:extLst>
              </p:cNvPr>
              <p:cNvSpPr txBox="1"/>
              <p:nvPr/>
            </p:nvSpPr>
            <p:spPr>
              <a:xfrm>
                <a:off x="425434" y="2565913"/>
                <a:ext cx="264909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10=10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8=30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E5D5F82-13EB-8592-42C8-BCC3246FF2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434" y="2565913"/>
                <a:ext cx="2649094" cy="1154189"/>
              </a:xfrm>
              <a:prstGeom prst="rect">
                <a:avLst/>
              </a:prstGeom>
              <a:blipFill>
                <a:blip r:embed="rId3"/>
                <a:stretch>
                  <a:fillRect l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CDBFFFF-FC0F-070B-59A8-08304DB69F4C}"/>
                  </a:ext>
                </a:extLst>
              </p:cNvPr>
              <p:cNvSpPr txBox="1"/>
              <p:nvPr/>
            </p:nvSpPr>
            <p:spPr>
              <a:xfrm>
                <a:off x="425434" y="3505885"/>
                <a:ext cx="24946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CDBFFFF-FC0F-070B-59A8-08304DB69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434" y="3505885"/>
                <a:ext cx="2494661" cy="1154189"/>
              </a:xfrm>
              <a:prstGeom prst="rect">
                <a:avLst/>
              </a:prstGeom>
              <a:blipFill>
                <a:blip r:embed="rId4"/>
                <a:stretch>
                  <a:fillRect l="-3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F2290831-BE98-5B93-447F-1F9FB0D0507C}"/>
              </a:ext>
            </a:extLst>
          </p:cNvPr>
          <p:cNvSpPr txBox="1"/>
          <p:nvPr/>
        </p:nvSpPr>
        <p:spPr>
          <a:xfrm>
            <a:off x="425434" y="4660074"/>
            <a:ext cx="77014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，其中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yt_shape_14763"/>
          <p:cNvSpPr txBox="1"/>
          <p:nvPr/>
        </p:nvSpPr>
        <p:spPr>
          <a:xfrm>
            <a:off x="407368" y="5097298"/>
            <a:ext cx="9856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若该商场购进这种商品的成本为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，则购进此商品多少千克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3B5AB2-006F-6A8A-B0BB-629794E5AE01}"/>
              </a:ext>
            </a:extLst>
          </p:cNvPr>
          <p:cNvSpPr txBox="1"/>
          <p:nvPr/>
        </p:nvSpPr>
        <p:spPr>
          <a:xfrm>
            <a:off x="384476" y="5413899"/>
            <a:ext cx="56789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03CEDFE-BB6C-8B1B-16DE-32D93A16F362}"/>
              </a:ext>
            </a:extLst>
          </p:cNvPr>
          <p:cNvSpPr txBox="1"/>
          <p:nvPr/>
        </p:nvSpPr>
        <p:spPr>
          <a:xfrm>
            <a:off x="384476" y="5889387"/>
            <a:ext cx="161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699CA93-20AA-A6D6-6B23-35CF3AE4C9C7}"/>
              </a:ext>
            </a:extLst>
          </p:cNvPr>
          <p:cNvSpPr txBox="1"/>
          <p:nvPr/>
        </p:nvSpPr>
        <p:spPr>
          <a:xfrm>
            <a:off x="384476" y="6364875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答：购进此商品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14kg.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3" grpId="0" build="allAtOnce"/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1" name="yt_shape_14771"/>
          <p:cNvSpPr txBox="1"/>
          <p:nvPr/>
        </p:nvSpPr>
        <p:spPr>
          <a:xfrm>
            <a:off x="623392" y="1238028"/>
            <a:ext cx="2425857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70" name="yt_image_14770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1238028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73" name="yt_shape_14773"/>
              <p:cNvSpPr txBox="1"/>
              <p:nvPr/>
            </p:nvSpPr>
            <p:spPr>
              <a:xfrm>
                <a:off x="623392" y="1924183"/>
                <a:ext cx="8327023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是一次函数，则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773" name="yt_shape_147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924183"/>
                <a:ext cx="8327023" cy="481029"/>
              </a:xfrm>
              <a:prstGeom prst="rect">
                <a:avLst/>
              </a:prstGeom>
              <a:blipFill>
                <a:blip r:embed="rId3"/>
                <a:stretch>
                  <a:fillRect l="-2196" t="-1266" r="-1318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75" name="yt_shape_14775"/>
          <p:cNvSpPr txBox="1"/>
          <p:nvPr/>
        </p:nvSpPr>
        <p:spPr>
          <a:xfrm>
            <a:off x="623512" y="2456000"/>
            <a:ext cx="1001264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76" name="yt_shape_14776"/>
              <p:cNvSpPr txBox="1"/>
              <p:nvPr/>
            </p:nvSpPr>
            <p:spPr>
              <a:xfrm>
                <a:off x="623511" y="3415435"/>
                <a:ext cx="10012647" cy="11595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的表达式是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776" name="yt_shape_147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11" y="3415435"/>
                <a:ext cx="10012647" cy="1159548"/>
              </a:xfrm>
              <a:prstGeom prst="rect">
                <a:avLst/>
              </a:prstGeom>
              <a:blipFill>
                <a:blip r:embed="rId4"/>
                <a:stretch>
                  <a:fillRect l="-1826" t="-4211" r="-1826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602BE1-CA8A-54F9-696F-7B2727183766}"/>
              </a:ext>
            </a:extLst>
          </p:cNvPr>
          <p:cNvSpPr txBox="1"/>
          <p:nvPr/>
        </p:nvSpPr>
        <p:spPr>
          <a:xfrm>
            <a:off x="7941671" y="1877377"/>
            <a:ext cx="942086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A65937-A18A-6D80-A473-D296EB44EFCB}"/>
              </a:ext>
            </a:extLst>
          </p:cNvPr>
          <p:cNvSpPr txBox="1"/>
          <p:nvPr/>
        </p:nvSpPr>
        <p:spPr>
          <a:xfrm>
            <a:off x="1409498" y="285293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605662-9992-04A4-FB09-565DF91F346D}"/>
                  </a:ext>
                </a:extLst>
              </p:cNvPr>
              <p:cNvSpPr txBox="1"/>
              <p:nvPr/>
            </p:nvSpPr>
            <p:spPr>
              <a:xfrm>
                <a:off x="1143100" y="3672604"/>
                <a:ext cx="4016796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i="1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605662-9992-04A4-FB09-565DF91F3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100" y="3672604"/>
                <a:ext cx="4016796" cy="766458"/>
              </a:xfrm>
              <a:prstGeom prst="rect">
                <a:avLst/>
              </a:prstGeom>
              <a:blipFill>
                <a:blip r:embed="rId5"/>
                <a:stretch>
                  <a:fillRect l="-243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9" name="yt_shape_14779"/>
          <p:cNvSpPr txBox="1"/>
          <p:nvPr/>
        </p:nvSpPr>
        <p:spPr>
          <a:xfrm>
            <a:off x="539881" y="1242033"/>
            <a:ext cx="2409699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78" name="yt_image_14778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42033"/>
            <a:ext cx="238429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81" name="yt_shape_14781"/>
              <p:cNvSpPr txBox="1"/>
              <p:nvPr/>
            </p:nvSpPr>
            <p:spPr>
              <a:xfrm>
                <a:off x="540000" y="1928188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重庆市中考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如图，在平面直角坐标系中，直线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的横坐标为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，将直线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轴向下平移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个单位长度，得到直线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的纵坐标为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781" name="yt_shape_147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8188"/>
                <a:ext cx="11111999" cy="1586653"/>
              </a:xfrm>
              <a:prstGeom prst="rect">
                <a:avLst/>
              </a:prstGeom>
              <a:blipFill>
                <a:blip r:embed="rId3"/>
                <a:stretch>
                  <a:fillRect l="-1701" r="-1701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86" name="yt_shape_14786"/>
          <p:cNvSpPr txBox="1"/>
          <p:nvPr/>
        </p:nvSpPr>
        <p:spPr>
          <a:xfrm>
            <a:off x="539881" y="5759176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83" name="yt_shape_14783" title="H_156.7585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3765" y="3717992"/>
            <a:ext cx="2208259" cy="2409938"/>
            <a:chOff x="0" y="0"/>
            <a:chExt cx="1824228" cy="1990834"/>
          </a:xfrm>
        </p:grpSpPr>
        <p:pic>
          <p:nvPicPr>
            <p:cNvPr id="2" name="yt_image_14783">
              <a:extLst>
                <a:ext uri="">
  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24228" cy="1594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85" name="yt_shape_14785"/>
            <p:cNvSpPr txBox="1"/>
            <p:nvPr/>
          </p:nvSpPr>
          <p:spPr>
            <a:xfrm>
              <a:off x="302650" y="163083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89" name="yt_shape_14789"/>
              <p:cNvSpPr txBox="1"/>
              <p:nvPr/>
            </p:nvSpPr>
            <p:spPr>
              <a:xfrm>
                <a:off x="540000" y="1445499"/>
                <a:ext cx="7240765" cy="46401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的横坐标为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，且在直线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是由直线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向下平移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个单位长度而得，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上，且纵坐标为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789" name="yt_shape_147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45499"/>
                <a:ext cx="7240765" cy="4640116"/>
              </a:xfrm>
              <a:prstGeom prst="rect">
                <a:avLst/>
              </a:prstGeom>
              <a:blipFill>
                <a:blip r:embed="rId2"/>
                <a:stretch>
                  <a:fillRect l="-2612" r="-1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3C8ED1FD-E464-02FE-F677-0BFFCB9C43E8}"/>
                  </a:ext>
                </a:extLst>
              </p:cNvPr>
              <p:cNvSpPr txBox="1"/>
              <p:nvPr/>
            </p:nvSpPr>
            <p:spPr>
              <a:xfrm>
                <a:off x="540119" y="6136415"/>
                <a:ext cx="4257576" cy="574581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>
                    <a:noFill/>
                    <a:latin typeface="Times New Roman"/>
                    <a:ea typeface="宋体"/>
                  </a:rPr>
                  <a:t>⁠</a:t>
                </a:r>
                <a:endParaRPr lang="zh-CN" altLang="en-US"/>
              </a:p>
            </p:txBody>
          </p:sp>
        </mc:Choice>
        <mc:Fallback xmlns="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3C8ED1FD-E464-02FE-F677-0BFFCB9C43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136415"/>
                <a:ext cx="4257576" cy="574581"/>
              </a:xfrm>
              <a:prstGeom prst="rect">
                <a:avLst/>
              </a:prstGeom>
              <a:blipFill>
                <a:blip r:embed="rId3"/>
                <a:stretch>
                  <a:fillRect l="-4441" r="-2292" b="-1702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686E08-D7E1-EB21-F6C0-9DB62054113A}"/>
                  </a:ext>
                </a:extLst>
              </p:cNvPr>
              <p:cNvSpPr txBox="1"/>
              <p:nvPr/>
            </p:nvSpPr>
            <p:spPr>
              <a:xfrm>
                <a:off x="449989" y="1398693"/>
                <a:ext cx="7350823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的横坐标为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，且在直线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上，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686E08-D7E1-EB21-F6C0-9DB6205411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98693"/>
                <a:ext cx="7350823" cy="661747"/>
              </a:xfrm>
              <a:prstGeom prst="rect">
                <a:avLst/>
              </a:prstGeom>
              <a:blipFill>
                <a:blip r:embed="rId4"/>
                <a:stretch>
                  <a:fillRect l="-1327" r="-1327" b="-9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606ED35-6148-9FFE-85FC-E34776E5DF75}"/>
              </a:ext>
            </a:extLst>
          </p:cNvPr>
          <p:cNvSpPr txBox="1"/>
          <p:nvPr/>
        </p:nvSpPr>
        <p:spPr>
          <a:xfrm>
            <a:off x="449989" y="1966828"/>
            <a:ext cx="34900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8AA710-4AE8-53A6-D5B7-080629BD47D0}"/>
              </a:ext>
            </a:extLst>
          </p:cNvPr>
          <p:cNvSpPr txBox="1"/>
          <p:nvPr/>
        </p:nvSpPr>
        <p:spPr>
          <a:xfrm>
            <a:off x="449989" y="2369164"/>
            <a:ext cx="64951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是由直线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向下平移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个单位长度而得，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83BB60-2846-42C3-5F93-ED3CA33B8659}"/>
                  </a:ext>
                </a:extLst>
              </p:cNvPr>
              <p:cNvSpPr txBox="1"/>
              <p:nvPr/>
            </p:nvSpPr>
            <p:spPr>
              <a:xfrm>
                <a:off x="449989" y="2771500"/>
                <a:ext cx="4040886" cy="6617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83BB60-2846-42C3-5F93-ED3CA33B8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71500"/>
                <a:ext cx="4040886" cy="661746"/>
              </a:xfrm>
              <a:prstGeom prst="rect">
                <a:avLst/>
              </a:prstGeom>
              <a:blipFill>
                <a:blip r:embed="rId5"/>
                <a:stretch>
                  <a:fillRect l="-2413" r="-2413" b="-9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1B264E0-1F6D-E79C-EA82-3175AD652CEB}"/>
              </a:ext>
            </a:extLst>
          </p:cNvPr>
          <p:cNvSpPr txBox="1"/>
          <p:nvPr/>
        </p:nvSpPr>
        <p:spPr>
          <a:xfrm>
            <a:off x="449989" y="3339634"/>
            <a:ext cx="49886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上，且纵坐标为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E86297-B115-F500-D2A3-8E62E28A61C9}"/>
              </a:ext>
            </a:extLst>
          </p:cNvPr>
          <p:cNvSpPr txBox="1"/>
          <p:nvPr/>
        </p:nvSpPr>
        <p:spPr>
          <a:xfrm>
            <a:off x="449989" y="3741970"/>
            <a:ext cx="3812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FE5ADC-29A3-C540-301C-B7C673FDDA89}"/>
              </a:ext>
            </a:extLst>
          </p:cNvPr>
          <p:cNvSpPr txBox="1"/>
          <p:nvPr/>
        </p:nvSpPr>
        <p:spPr>
          <a:xfrm>
            <a:off x="449989" y="4144306"/>
            <a:ext cx="54775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860303-2482-CD36-1FE4-940ECFAB8D3E}"/>
              </a:ext>
            </a:extLst>
          </p:cNvPr>
          <p:cNvSpPr txBox="1"/>
          <p:nvPr/>
        </p:nvSpPr>
        <p:spPr>
          <a:xfrm>
            <a:off x="449989" y="4546642"/>
            <a:ext cx="661263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ACD1ED6-0F2C-71AA-71C5-E766C6048D7F}"/>
                  </a:ext>
                </a:extLst>
              </p:cNvPr>
              <p:cNvSpPr txBox="1"/>
              <p:nvPr/>
            </p:nvSpPr>
            <p:spPr>
              <a:xfrm>
                <a:off x="449989" y="4948978"/>
                <a:ext cx="4100385" cy="11385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ACD1ED6-0F2C-71AA-71C5-E766C6048D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8978"/>
                <a:ext cx="4100385" cy="113856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CFA4422-A1C1-9813-0847-9F2734B90157}"/>
                  </a:ext>
                </a:extLst>
              </p:cNvPr>
              <p:cNvSpPr txBox="1"/>
              <p:nvPr/>
            </p:nvSpPr>
            <p:spPr>
              <a:xfrm>
                <a:off x="450108" y="6089609"/>
                <a:ext cx="4345686" cy="6626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CFA4422-A1C1-9813-0847-9F2734B901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89609"/>
                <a:ext cx="4345686" cy="662636"/>
              </a:xfrm>
              <a:prstGeom prst="rect">
                <a:avLst/>
              </a:prstGeom>
              <a:blipFill>
                <a:blip r:embed="rId7"/>
                <a:stretch>
                  <a:fillRect l="-2244" r="-2244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4787"/>
          <p:cNvSpPr txBox="1"/>
          <p:nvPr/>
        </p:nvSpPr>
        <p:spPr>
          <a:xfrm>
            <a:off x="544620" y="1052736"/>
            <a:ext cx="34192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的表达式；</a:t>
            </a:r>
          </a:p>
        </p:txBody>
      </p:sp>
      <p:grpSp>
        <p:nvGrpSpPr>
          <p:cNvPr id="16" name="yt_shape_14783" title="H_156.7585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60296" y="2369164"/>
            <a:ext cx="2208259" cy="2409938"/>
            <a:chOff x="0" y="0"/>
            <a:chExt cx="1824228" cy="1990834"/>
          </a:xfrm>
        </p:grpSpPr>
        <p:pic>
          <p:nvPicPr>
            <p:cNvPr id="17" name="yt_image_14783">
              <a:extLst>
                <a:ext uri="">
  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0" y="0"/>
              <a:ext cx="1824228" cy="1594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yt_shape_14785"/>
            <p:cNvSpPr txBox="1"/>
            <p:nvPr/>
          </p:nvSpPr>
          <p:spPr>
            <a:xfrm>
              <a:off x="302650" y="163083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1533</Words>
  <Application>Microsoft Office PowerPoint</Application>
  <PresentationFormat>宽屏</PresentationFormat>
  <Paragraphs>142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47</cp:revision>
  <dcterms:created xsi:type="dcterms:W3CDTF">2023-05-05T05:33:04Z</dcterms:created>
  <dcterms:modified xsi:type="dcterms:W3CDTF">2023-11-02T04:51:29Z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