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5" r:id="rId4"/>
    <p:sldId id="366" r:id="rId5"/>
    <p:sldId id="367" r:id="rId6"/>
    <p:sldId id="370" r:id="rId7"/>
    <p:sldId id="389" r:id="rId8"/>
    <p:sldId id="371" r:id="rId9"/>
    <p:sldId id="373" r:id="rId10"/>
    <p:sldId id="374" r:id="rId11"/>
    <p:sldId id="376" r:id="rId12"/>
    <p:sldId id="377" r:id="rId13"/>
    <p:sldId id="383" r:id="rId14"/>
    <p:sldId id="385" r:id="rId15"/>
    <p:sldId id="387" r:id="rId16"/>
    <p:sldId id="256" r:id="rId17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99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47" d="100"/>
          <a:sy n="47" d="100"/>
        </p:scale>
        <p:origin x="56" y="212"/>
      </p:cViewPr>
      <p:guideLst>
        <p:guide orient="horz" pos="799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2023/11/1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bin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bin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1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bin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bin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72" name="yt_shape_10972"/>
          <p:cNvSpPr txBox="1"/>
          <p:nvPr/>
        </p:nvSpPr>
        <p:spPr>
          <a:xfrm>
            <a:off x="551263" y="1235468"/>
            <a:ext cx="2448940" cy="5492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050" b="0" i="0" u="none" spc="-3050">
                <a:solidFill>
                  <a:srgbClr val="1EE3CF"/>
                </a:solidFill>
                <a:effectLst/>
                <a:latin typeface="Times New Roman" pitchFamily="30"/>
                <a:ea typeface="宋体" pitchFamily="30"/>
              </a:rPr>
              <a:t> </a:t>
            </a:r>
            <a:r>
              <a:rPr lang="en-US" altLang="zh-CN" sz="3050" b="0" i="0" u="none" spc="18334">
                <a:solidFill>
                  <a:srgbClr val="1EE3CF"/>
                </a:solidFill>
                <a:effectLst/>
                <a:latin typeface="Times New Roman" pitchFamily="30"/>
                <a:ea typeface="宋体" pitchFamily="30"/>
              </a:rPr>
              <a:t> </a:t>
            </a:r>
          </a:p>
        </p:txBody>
      </p:sp>
      <p:pic>
        <p:nvPicPr>
          <p:cNvPr id="10971" name="yt_image_10971" title="H_47.88">
            <a:extLst>
              <a:ext uri="">
                <a16:creationId xmlns:p14="http://schemas.microsoft.com/office/powerpoint/2010/main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1263" y="1235468"/>
            <a:ext cx="2423160" cy="608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974" name="yt_shape_10974"/>
          <p:cNvSpPr txBox="1"/>
          <p:nvPr/>
        </p:nvSpPr>
        <p:spPr>
          <a:xfrm>
            <a:off x="551263" y="1894198"/>
            <a:ext cx="4876335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900" b="0" i="0" u="none">
                <a:solidFill>
                  <a:srgbClr val="1EE3CF"/>
                </a:solidFill>
                <a:effectLst/>
                <a:latin typeface="Times New Roman" pitchFamily="9"/>
                <a:ea typeface="宋体" pitchFamily="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直角三角形的性质与判定</a:t>
            </a:r>
          </a:p>
        </p:txBody>
      </p:sp>
      <p:sp>
        <p:nvSpPr>
          <p:cNvPr id="10975" name="yt_shape_10975"/>
          <p:cNvSpPr txBox="1"/>
          <p:nvPr/>
        </p:nvSpPr>
        <p:spPr>
          <a:xfrm>
            <a:off x="551384" y="2393763"/>
            <a:ext cx="10369152" cy="144039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中，满足下列条件：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60°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30°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；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；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；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其中能确定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是直角三角形的有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976" name="yt_table_10976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4370057"/>
              </p:ext>
            </p:extLst>
          </p:nvPr>
        </p:nvGraphicFramePr>
        <p:xfrm>
          <a:off x="562654" y="3884945"/>
          <a:ext cx="8114666" cy="475488"/>
        </p:xfrm>
        <a:graphic>
          <a:graphicData uri="http://schemas.openxmlformats.org/drawingml/2006/table">
            <a:tbl>
              <a:tblPr/>
              <a:tblGrid>
                <a:gridCol w="2270443">
                  <a:extLst>
                    <a:ext uri="{9D8B030D-6E8A-4147-A177-3AD203B41FA5}">
                      <a16:colId xmlns:a16="http://schemas.microsoft.com/office/drawing/2014/main" val="10114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115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116"/>
                    </a:ext>
                  </a:extLst>
                </a:gridCol>
                <a:gridCol w="1338263">
                  <a:extLst>
                    <a:ext uri="{9D8B030D-6E8A-4147-A177-3AD203B41FA5}">
                      <a16:colId xmlns:a16="http://schemas.microsoft.com/office/drawing/2014/main" val="1011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C.3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D.4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78"/>
                  </a:ext>
                </a:extLst>
              </a:tr>
            </a:tbl>
          </a:graphicData>
        </a:graphic>
      </p:graphicFrame>
      <p:pic>
        <p:nvPicPr>
          <p:cNvPr id="3" name="yt_shape_1698822194665" title="H_28.770866">
            <a:extLst>
              <a:ext uri="{FF2B5EF4-FFF2-40B4-BE49-F238E27FC236}">
                <a16:creationId xmlns:a16="http://schemas.microsoft.com/office/drawing/2014/main" id="{94910A36-F015-6936-F372-EB2212480AF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263" y="1933722"/>
            <a:ext cx="1171767" cy="36539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0084D24-63B3-32FE-6C72-8C721F68FE00}"/>
              </a:ext>
            </a:extLst>
          </p:cNvPr>
          <p:cNvSpPr txBox="1"/>
          <p:nvPr/>
        </p:nvSpPr>
        <p:spPr>
          <a:xfrm>
            <a:off x="2279575" y="3275075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36" name="yt_shape_11036"/>
          <p:cNvSpPr txBox="1"/>
          <p:nvPr/>
        </p:nvSpPr>
        <p:spPr>
          <a:xfrm>
            <a:off x="540000" y="112474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上两点，点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上两点，且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PFG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PMN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的面积相等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试判断点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是否在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AOB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的平分线上，并说明理由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1039" name="yt_shape_11039"/>
          <p:cNvSpPr txBox="1"/>
          <p:nvPr/>
        </p:nvSpPr>
        <p:spPr>
          <a:xfrm>
            <a:off x="540000" y="2236543"/>
            <a:ext cx="3951018" cy="167488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9300" b="0" i="0" u="none" spc="-9300">
                <a:solidFill>
                  <a:srgbClr val="1EE3CF"/>
                </a:solidFill>
                <a:effectLst/>
                <a:latin typeface="Times New Roman" pitchFamily="93"/>
                <a:ea typeface="宋体" pitchFamily="93"/>
              </a:rPr>
              <a:t> </a:t>
            </a:r>
            <a:r>
              <a:rPr lang="en-US" altLang="zh-CN" sz="9300" b="0" i="0" u="none" spc="13601">
                <a:solidFill>
                  <a:srgbClr val="1EE3CF"/>
                </a:solidFill>
                <a:effectLst/>
                <a:latin typeface="Times New Roman" pitchFamily="93"/>
                <a:ea typeface="宋体" pitchFamily="93"/>
              </a:rPr>
              <a:t> </a:t>
            </a:r>
            <a:r>
              <a:rPr lang="en-US" altLang="zh-CN" sz="8550" b="0" i="0" u="none" spc="12746">
                <a:solidFill>
                  <a:srgbClr val="1EE3CF"/>
                </a:solidFill>
                <a:effectLst/>
                <a:latin typeface="Times New Roman" pitchFamily="86"/>
                <a:ea typeface="宋体" pitchFamily="86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</p:txBody>
      </p:sp>
      <p:pic>
        <p:nvPicPr>
          <p:cNvPr id="11037" name="yt_image_11037" title="H_145.8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49253" y="2161105"/>
            <a:ext cx="2022208" cy="18516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038" name="yt_image_11038" title="H_133.92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480376" y="4653136"/>
            <a:ext cx="1888236" cy="1700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041" name="yt_shape_11041"/>
          <p:cNvSpPr txBox="1"/>
          <p:nvPr/>
        </p:nvSpPr>
        <p:spPr>
          <a:xfrm>
            <a:off x="9644804" y="4018329"/>
            <a:ext cx="123110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题图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yt_shape_11042"/>
              <p:cNvSpPr txBox="1"/>
              <p:nvPr/>
            </p:nvSpPr>
            <p:spPr>
              <a:xfrm>
                <a:off x="560604" y="2069287"/>
                <a:ext cx="5479064" cy="438305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AOB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的平分线上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理由如下：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如图，作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PD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于点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PE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于点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PFG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FG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PMN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MN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PFG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PMN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FG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MN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PE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FG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MN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PE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AOB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的平分线上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</p:txBody>
          </p:sp>
        </mc:Choice>
        <mc:Fallback>
          <p:sp>
            <p:nvSpPr>
              <p:cNvPr id="7" name="yt_shape_1104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0604" y="2069287"/>
                <a:ext cx="5479064" cy="4383059"/>
              </a:xfrm>
              <a:prstGeom prst="rect">
                <a:avLst/>
              </a:prstGeom>
              <a:blipFill>
                <a:blip r:embed="rId4"/>
                <a:stretch>
                  <a:fillRect l="-3448" t="-1113" r="-2447" b="-347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451ABDA4-8736-965C-5FCD-4A54D8BE2B48}"/>
              </a:ext>
            </a:extLst>
          </p:cNvPr>
          <p:cNvSpPr txBox="1"/>
          <p:nvPr/>
        </p:nvSpPr>
        <p:spPr>
          <a:xfrm>
            <a:off x="470593" y="2022481"/>
            <a:ext cx="5606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AOB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的平分线上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理由如下：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E7B25F8D-0909-362E-A543-91CCB837F0F9}"/>
              </a:ext>
            </a:extLst>
          </p:cNvPr>
          <p:cNvSpPr txBox="1"/>
          <p:nvPr/>
        </p:nvSpPr>
        <p:spPr>
          <a:xfrm>
            <a:off x="470593" y="2497969"/>
            <a:ext cx="5606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如图，作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于点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于点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E196CC15-09AA-3AB2-3E5F-3313049AD04A}"/>
                  </a:ext>
                </a:extLst>
              </p:cNvPr>
              <p:cNvSpPr txBox="1"/>
              <p:nvPr/>
            </p:nvSpPr>
            <p:spPr>
              <a:xfrm>
                <a:off x="470593" y="2973457"/>
                <a:ext cx="2886774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PFG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FG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E196CC15-09AA-3AB2-3E5F-3313049AD04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0593" y="2973457"/>
                <a:ext cx="2886774" cy="765061"/>
              </a:xfrm>
              <a:prstGeom prst="rect">
                <a:avLst/>
              </a:prstGeom>
              <a:blipFill>
                <a:blip r:embed="rId5"/>
                <a:stretch>
                  <a:fillRect l="-3165" r="-2532" b="-3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9ABF9412-E7FF-0509-A1F4-9CCCC5044460}"/>
                  </a:ext>
                </a:extLst>
              </p:cNvPr>
              <p:cNvSpPr txBox="1"/>
              <p:nvPr/>
            </p:nvSpPr>
            <p:spPr>
              <a:xfrm>
                <a:off x="470593" y="3644906"/>
                <a:ext cx="4775898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PMN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MN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PFG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PMN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9ABF9412-E7FF-0509-A1F4-9CCCC504446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0593" y="3644906"/>
                <a:ext cx="4775898" cy="765061"/>
              </a:xfrm>
              <a:prstGeom prst="rect">
                <a:avLst/>
              </a:prstGeom>
              <a:blipFill>
                <a:blip r:embed="rId6"/>
                <a:stretch>
                  <a:fillRect l="-1913" r="-1403" b="-3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98A88FB7-683D-3A6C-8783-2C60D79A4367}"/>
                  </a:ext>
                </a:extLst>
              </p:cNvPr>
              <p:cNvSpPr txBox="1"/>
              <p:nvPr/>
            </p:nvSpPr>
            <p:spPr>
              <a:xfrm>
                <a:off x="470593" y="4316355"/>
                <a:ext cx="2967736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FG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MN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PE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98A88FB7-683D-3A6C-8783-2C60D79A436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0593" y="4316355"/>
                <a:ext cx="2967736" cy="765061"/>
              </a:xfrm>
              <a:prstGeom prst="rect">
                <a:avLst/>
              </a:prstGeom>
              <a:blipFill>
                <a:blip r:embed="rId7"/>
                <a:stretch>
                  <a:fillRect l="-3080" r="-3285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文本框 12">
            <a:extLst>
              <a:ext uri="{FF2B5EF4-FFF2-40B4-BE49-F238E27FC236}">
                <a16:creationId xmlns:a16="http://schemas.microsoft.com/office/drawing/2014/main" id="{C51D015F-F48A-3A24-7611-DDBAB5CFF56B}"/>
              </a:ext>
            </a:extLst>
          </p:cNvPr>
          <p:cNvSpPr txBox="1"/>
          <p:nvPr/>
        </p:nvSpPr>
        <p:spPr>
          <a:xfrm>
            <a:off x="470593" y="4987804"/>
            <a:ext cx="2262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CDFC4B88-E6AA-B4ED-88C6-D0EF43E76386}"/>
              </a:ext>
            </a:extLst>
          </p:cNvPr>
          <p:cNvSpPr txBox="1"/>
          <p:nvPr/>
        </p:nvSpPr>
        <p:spPr>
          <a:xfrm>
            <a:off x="470593" y="5463292"/>
            <a:ext cx="1643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E43E1999-E4AA-73C8-E6DB-5CCE1771D857}"/>
              </a:ext>
            </a:extLst>
          </p:cNvPr>
          <p:cNvSpPr txBox="1"/>
          <p:nvPr/>
        </p:nvSpPr>
        <p:spPr>
          <a:xfrm>
            <a:off x="470593" y="5938780"/>
            <a:ext cx="37773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AOB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的平分线上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45" name="yt_shape_11045"/>
          <p:cNvSpPr txBox="1"/>
          <p:nvPr/>
        </p:nvSpPr>
        <p:spPr>
          <a:xfrm>
            <a:off x="551384" y="1158669"/>
            <a:ext cx="2425857" cy="56733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150" b="0" i="0" u="none" spc="-31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150" b="0" i="0" u="none" spc="18129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1044" name="yt_image_11044" title="H_50.04">
            <a:extLst>
              <a:ext uri="">
                <a16:creationId xmlns:p14="http://schemas.microsoft.com/office/powerpoint/2010/main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1384" y="1158669"/>
            <a:ext cx="2400300" cy="635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047" name="yt_shape_11047"/>
          <p:cNvSpPr txBox="1"/>
          <p:nvPr/>
        </p:nvSpPr>
        <p:spPr>
          <a:xfrm>
            <a:off x="551384" y="1844824"/>
            <a:ext cx="5847755" cy="13887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下列几组数中勾股数有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⑤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</a:t>
            </a:r>
          </a:p>
        </p:txBody>
      </p:sp>
      <p:graphicFrame>
        <p:nvGraphicFramePr>
          <p:cNvPr id="11050" name="yt_table_11050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2785956"/>
              </p:ext>
            </p:extLst>
          </p:nvPr>
        </p:nvGraphicFramePr>
        <p:xfrm>
          <a:off x="551384" y="3282733"/>
          <a:ext cx="8114666" cy="475488"/>
        </p:xfrm>
        <a:graphic>
          <a:graphicData uri="http://schemas.openxmlformats.org/drawingml/2006/table">
            <a:tbl>
              <a:tblPr/>
              <a:tblGrid>
                <a:gridCol w="2270443">
                  <a:extLst>
                    <a:ext uri="{9D8B030D-6E8A-4147-A177-3AD203B41FA5}">
                      <a16:colId xmlns:a16="http://schemas.microsoft.com/office/drawing/2014/main" val="10125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126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127"/>
                    </a:ext>
                  </a:extLst>
                </a:gridCol>
                <a:gridCol w="1338263">
                  <a:extLst>
                    <a:ext uri="{9D8B030D-6E8A-4147-A177-3AD203B41FA5}">
                      <a16:colId xmlns:a16="http://schemas.microsoft.com/office/drawing/2014/main" val="1012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组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组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组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组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86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F70F7B95-A4C0-26DA-8CCD-8EDB35E0AE67}"/>
              </a:ext>
            </a:extLst>
          </p:cNvPr>
          <p:cNvSpPr txBox="1"/>
          <p:nvPr/>
        </p:nvSpPr>
        <p:spPr>
          <a:xfrm>
            <a:off x="4336270" y="1798018"/>
            <a:ext cx="383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2" name="yt_shape_11052"/>
          <p:cNvSpPr txBox="1"/>
          <p:nvPr/>
        </p:nvSpPr>
        <p:spPr>
          <a:xfrm>
            <a:off x="551384" y="1238296"/>
            <a:ext cx="11316521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如图，在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是斜边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上的高，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，垂足分别为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，则图中与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除外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相等的角的个数有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056" name="yt_table_11056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9761758"/>
              </p:ext>
            </p:extLst>
          </p:nvPr>
        </p:nvGraphicFramePr>
        <p:xfrm>
          <a:off x="558845" y="2604106"/>
          <a:ext cx="8114666" cy="475488"/>
        </p:xfrm>
        <a:graphic>
          <a:graphicData uri="http://schemas.openxmlformats.org/drawingml/2006/table">
            <a:tbl>
              <a:tblPr/>
              <a:tblGrid>
                <a:gridCol w="2270443">
                  <a:extLst>
                    <a:ext uri="{9D8B030D-6E8A-4147-A177-3AD203B41FA5}">
                      <a16:colId xmlns:a16="http://schemas.microsoft.com/office/drawing/2014/main" val="10129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130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131"/>
                    </a:ext>
                  </a:extLst>
                </a:gridCol>
                <a:gridCol w="1338263">
                  <a:extLst>
                    <a:ext uri="{9D8B030D-6E8A-4147-A177-3AD203B41FA5}">
                      <a16:colId xmlns:a16="http://schemas.microsoft.com/office/drawing/2014/main" val="1013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C.5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D.6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87"/>
                  </a:ext>
                </a:extLst>
              </a:tr>
            </a:tbl>
          </a:graphicData>
        </a:graphic>
      </p:graphicFrame>
      <p:grpSp>
        <p:nvGrpSpPr>
          <p:cNvPr id="11053" name="yt_shape_11053_skip" title="H_123.6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866070" y="2294663"/>
            <a:ext cx="1780794" cy="1569861"/>
            <a:chOff x="0" y="0"/>
            <a:chExt cx="1780794" cy="1569861"/>
          </a:xfrm>
        </p:grpSpPr>
        <p:pic>
          <p:nvPicPr>
            <p:cNvPr id="2" name="yt_image_11053">
              <a:extLst>
                <a:ext uri="">
                  <a16:creationId xmlns:m="http://schemas.openxmlformats.org/officeDocument/2006/math"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780794" cy="117386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055" name="yt_shape_11055"/>
            <p:cNvSpPr txBox="1"/>
            <p:nvPr/>
          </p:nvSpPr>
          <p:spPr>
            <a:xfrm>
              <a:off x="280933" y="1209861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11058" name="yt_shape_11058"/>
              <p:cNvSpPr txBox="1"/>
              <p:nvPr/>
            </p:nvSpPr>
            <p:spPr>
              <a:xfrm>
                <a:off x="534865" y="3948463"/>
                <a:ext cx="11111999" cy="111998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13.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通辽市中考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en-US" altLang="zh-CN" sz="2400" b="0" i="0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en-US" altLang="zh-CN" sz="2400" b="0" i="0" u="none" dirty="0" err="1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，有一个锐角为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60°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在直线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上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不与点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重合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，且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PCB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30°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，则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AP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的长为</a:t>
                </a:r>
                <a:r>
                  <a:rPr lang="zh-CN" altLang="zh-CN" sz="100" b="0" i="0" spc="-1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9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</a:rPr>
                  <a:t>或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1058" name="yt_shape_1105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4865" y="3948463"/>
                <a:ext cx="11111999" cy="1119987"/>
              </a:xfrm>
              <a:prstGeom prst="rect">
                <a:avLst/>
              </a:prstGeom>
              <a:blipFill>
                <a:blip r:embed="rId3"/>
                <a:stretch>
                  <a:fillRect l="-1700" t="-4918" r="-768" b="-87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3C784F5E-3E01-927E-0BDA-5C61554B672E}"/>
              </a:ext>
            </a:extLst>
          </p:cNvPr>
          <p:cNvSpPr txBox="1"/>
          <p:nvPr/>
        </p:nvSpPr>
        <p:spPr>
          <a:xfrm>
            <a:off x="10819085" y="163605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E1FF1E4E-C696-4B4B-B1F8-66C35F4A10FB}"/>
                  </a:ext>
                </a:extLst>
              </p:cNvPr>
              <p:cNvSpPr txBox="1"/>
              <p:nvPr/>
            </p:nvSpPr>
            <p:spPr>
              <a:xfrm>
                <a:off x="8656992" y="4238683"/>
                <a:ext cx="1527874" cy="7272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9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</a:rPr>
                  <a:t>或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E1FF1E4E-C696-4B4B-B1F8-66C35F4A10F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656992" y="4238683"/>
                <a:ext cx="1527874" cy="727279"/>
              </a:xfrm>
              <a:prstGeom prst="rect">
                <a:avLst/>
              </a:prstGeom>
              <a:blipFill>
                <a:blip r:embed="rId4"/>
                <a:stretch>
                  <a:fillRect b="-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61" name="yt_shape_11061"/>
          <p:cNvSpPr txBox="1"/>
          <p:nvPr/>
        </p:nvSpPr>
        <p:spPr>
          <a:xfrm>
            <a:off x="539881" y="1158669"/>
            <a:ext cx="2409699" cy="56733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150" b="0" i="0" u="none" spc="-31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150" b="0" i="0" u="none" spc="18003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1060" name="yt_image_11060">
            <a:extLst>
              <a:ext uri="">
                <a16:creationId xmlns:mc="http://schemas.openxmlformats.org/markup-compatibility/2006" xmlns:p14="http://schemas.microsoft.com/office/powerpoint/2010/main" xmlns:m="http://schemas.openxmlformats.org/officeDocument/2006/math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881" y="1158669"/>
            <a:ext cx="2384298" cy="635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063" name="yt_shape_11063"/>
          <p:cNvSpPr txBox="1"/>
          <p:nvPr/>
        </p:nvSpPr>
        <p:spPr>
          <a:xfrm>
            <a:off x="540000" y="184482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个有公共顶点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的直角三角形拼成的图形如图所示，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AOB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BOC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＝…＝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LOM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1067" name="yt_table_11067_skip" title="H_56.36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56878877"/>
                  </p:ext>
                </p:extLst>
              </p:nvPr>
            </p:nvGraphicFramePr>
            <p:xfrm>
              <a:off x="539881" y="2804259"/>
              <a:ext cx="7600444" cy="759651"/>
            </p:xfrm>
            <a:graphic>
              <a:graphicData uri="http://schemas.openxmlformats.org/drawingml/2006/table">
                <a:tbl>
                  <a:tblPr/>
                  <a:tblGrid>
                    <a:gridCol w="2070418">
                      <a:extLst>
                        <a:ext uri="{9D8B030D-6E8A-4147-A177-3AD203B41FA5}">
                          <a16:colId xmlns:a16="http://schemas.microsoft.com/office/drawing/2014/main" val="10133"/>
                        </a:ext>
                      </a:extLst>
                    </a:gridCol>
                    <a:gridCol w="1924368">
                      <a:extLst>
                        <a:ext uri="{9D8B030D-6E8A-4147-A177-3AD203B41FA5}">
                          <a16:colId xmlns:a16="http://schemas.microsoft.com/office/drawing/2014/main" val="10134"/>
                        </a:ext>
                      </a:extLst>
                    </a:gridCol>
                    <a:gridCol w="2192719">
                      <a:extLst>
                        <a:ext uri="{9D8B030D-6E8A-4147-A177-3AD203B41FA5}">
                          <a16:colId xmlns:a16="http://schemas.microsoft.com/office/drawing/2014/main" val="10135"/>
                        </a:ext>
                      </a:extLst>
                    </a:gridCol>
                    <a:gridCol w="1412939">
                      <a:extLst>
                        <a:ext uri="{9D8B030D-6E8A-4147-A177-3AD203B41FA5}">
                          <a16:colId xmlns:a16="http://schemas.microsoft.com/office/drawing/2014/main" val="10136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27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9</m:t>
                                  </m:r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3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27</m:t>
                                  </m:r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3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8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88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1067" name="yt_table_11067_skip" title="H_56.36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56878877"/>
                  </p:ext>
                </p:extLst>
              </p:nvPr>
            </p:nvGraphicFramePr>
            <p:xfrm>
              <a:off x="539881" y="2804259"/>
              <a:ext cx="7600444" cy="759651"/>
            </p:xfrm>
            <a:graphic>
              <a:graphicData uri="http://schemas.openxmlformats.org/drawingml/2006/table">
                <a:tbl>
                  <a:tblPr/>
                  <a:tblGrid>
                    <a:gridCol w="2070418">
                      <a:extLst>
                        <a:ext uri="{9D8B030D-6E8A-4147-A177-3AD203B41FA5}">
                          <a16:colId xmlns:a16="http://schemas.microsoft.com/office/drawing/2014/main" val="10133"/>
                        </a:ext>
                      </a:extLst>
                    </a:gridCol>
                    <a:gridCol w="1924368">
                      <a:extLst>
                        <a:ext uri="{9D8B030D-6E8A-4147-A177-3AD203B41FA5}">
                          <a16:colId xmlns:a16="http://schemas.microsoft.com/office/drawing/2014/main" val="10134"/>
                        </a:ext>
                      </a:extLst>
                    </a:gridCol>
                    <a:gridCol w="2192719">
                      <a:extLst>
                        <a:ext uri="{9D8B030D-6E8A-4147-A177-3AD203B41FA5}">
                          <a16:colId xmlns:a16="http://schemas.microsoft.com/office/drawing/2014/main" val="10135"/>
                        </a:ext>
                      </a:extLst>
                    </a:gridCol>
                    <a:gridCol w="1412939">
                      <a:extLst>
                        <a:ext uri="{9D8B030D-6E8A-4147-A177-3AD203B41FA5}">
                          <a16:colId xmlns:a16="http://schemas.microsoft.com/office/drawing/2014/main" val="10136"/>
                        </a:ext>
                      </a:extLst>
                    </a:gridCol>
                  </a:tblGrid>
                  <a:tr h="759651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267059" b="-8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07595" r="-187342" b="-8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82222" r="-64444" b="-8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437931" b="-800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88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1064" name="yt_shape_11064_skip" title="H_151.2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667838" y="2804259"/>
            <a:ext cx="1981962" cy="1920762"/>
            <a:chOff x="0" y="0"/>
            <a:chExt cx="1981962" cy="1920762"/>
          </a:xfrm>
        </p:grpSpPr>
        <p:pic>
          <p:nvPicPr>
            <p:cNvPr id="2" name="yt_image_11064">
              <a:extLst>
                <a:ext uri="">
                  <a16:creationId xmlns:m="http://schemas.openxmlformats.org/officeDocument/2006/math" xmlns:mc="http://schemas.openxmlformats.org/markup-compatibility/2006" xmlns:a16="http://schemas.microsoft.com/office/drawing/2014/main" xmlns:a14="http://schemas.microsoft.com/office/drawing/2010/main" xmlns:p14="http://schemas.microsoft.com/office/powerpoint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1981962" cy="152476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066" name="yt_shape_11066"/>
            <p:cNvSpPr txBox="1"/>
            <p:nvPr/>
          </p:nvSpPr>
          <p:spPr>
            <a:xfrm>
              <a:off x="381517" y="1560762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DF5A80EB-E061-6261-09AD-0197C15EE85A}"/>
              </a:ext>
            </a:extLst>
          </p:cNvPr>
          <p:cNvSpPr txBox="1"/>
          <p:nvPr/>
        </p:nvSpPr>
        <p:spPr>
          <a:xfrm>
            <a:off x="6331677" y="227350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68" name="yt_shape_11068"/>
          <p:cNvSpPr txBox="1"/>
          <p:nvPr/>
        </p:nvSpPr>
        <p:spPr>
          <a:xfrm>
            <a:off x="540000" y="98072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，将长为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，宽为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的长方形分割成四个全等的直角三角形，拼成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赵爽弦图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，得到大小两个正方形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1069" name="yt_image_11069" title="H_123.93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39101" y="2092527"/>
            <a:ext cx="3313557" cy="15739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073" name="yt_shape_11073"/>
          <p:cNvSpPr txBox="1"/>
          <p:nvPr/>
        </p:nvSpPr>
        <p:spPr>
          <a:xfrm>
            <a:off x="539880" y="3716879"/>
            <a:ext cx="6420096" cy="50013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的代数式表示图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中小正方形的边长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endParaRPr lang="zh-CN" altLang="zh-CN" sz="100" b="0" i="0" u="none" dirty="0">
              <a:noFill/>
              <a:effectLst/>
              <a:latin typeface="Times New Roman"/>
              <a:ea typeface="宋体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AD10612B-61F8-D9C7-0C70-1185EC278C8D}"/>
                  </a:ext>
                </a:extLst>
              </p:cNvPr>
              <p:cNvSpPr txBox="1"/>
              <p:nvPr/>
            </p:nvSpPr>
            <p:spPr>
              <a:xfrm>
                <a:off x="449869" y="3950309"/>
                <a:ext cx="10824273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直角三角形较短的直角边长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，较长的直角边长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AD10612B-61F8-D9C7-0C70-1185EC278C8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869" y="3950309"/>
                <a:ext cx="10824273" cy="765061"/>
              </a:xfrm>
              <a:prstGeom prst="rect">
                <a:avLst/>
              </a:prstGeom>
              <a:blipFill>
                <a:blip r:embed="rId3"/>
                <a:stretch>
                  <a:fillRect l="-901" r="-901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C8EE88A5-B3F0-AB66-B985-4DA32B67F3AE}"/>
              </a:ext>
            </a:extLst>
          </p:cNvPr>
          <p:cNvSpPr txBox="1"/>
          <p:nvPr/>
        </p:nvSpPr>
        <p:spPr>
          <a:xfrm>
            <a:off x="449869" y="4621758"/>
            <a:ext cx="5133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小正方形的边长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59B0D3F-6025-11A2-02E3-5CE34BC6A224}"/>
              </a:ext>
            </a:extLst>
          </p:cNvPr>
          <p:cNvSpPr txBox="1"/>
          <p:nvPr/>
        </p:nvSpPr>
        <p:spPr>
          <a:xfrm>
            <a:off x="449869" y="5658451"/>
            <a:ext cx="5006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小正方形的面积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899C2AE-1776-48E2-BB50-A12332F09BC0}"/>
              </a:ext>
            </a:extLst>
          </p:cNvPr>
          <p:cNvSpPr txBox="1"/>
          <p:nvPr/>
        </p:nvSpPr>
        <p:spPr>
          <a:xfrm>
            <a:off x="449869" y="6133939"/>
            <a:ext cx="6149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时，小正方形的面积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36.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539880" y="5116812"/>
            <a:ext cx="7728520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（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当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＝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时，该小正方形的面积是多少？</a:t>
            </a:r>
            <a:endParaRPr lang="zh-CN" altLang="zh-CN" sz="2400" dirty="0">
              <a:solidFill>
                <a:srgbClr val="000000"/>
              </a:solidFill>
              <a:latin typeface="Times New Roman" pitchFamily="24"/>
              <a:ea typeface="宋体" pitchFamily="2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78" name="yt_shape_10978"/>
          <p:cNvSpPr txBox="1"/>
          <p:nvPr/>
        </p:nvSpPr>
        <p:spPr>
          <a:xfrm>
            <a:off x="540000" y="126841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如图，已知正方形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的边长为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，对角线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边的延长线上，如果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15°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0982" name="yt_shape_10982"/>
          <p:cNvSpPr txBox="1"/>
          <p:nvPr/>
        </p:nvSpPr>
        <p:spPr>
          <a:xfrm>
            <a:off x="539881" y="4137644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0979" name="yt_shape_10979" title="H_134.4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015880" y="2605742"/>
            <a:ext cx="2392306" cy="1984892"/>
            <a:chOff x="0" y="0"/>
            <a:chExt cx="2057400" cy="1707021"/>
          </a:xfrm>
        </p:grpSpPr>
        <p:pic>
          <p:nvPicPr>
            <p:cNvPr id="2" name="yt_image_10979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057400" cy="131102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981" name="yt_shape_10981"/>
            <p:cNvSpPr txBox="1"/>
            <p:nvPr/>
          </p:nvSpPr>
          <p:spPr>
            <a:xfrm>
              <a:off x="495419" y="1347021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6475FF14-96CD-ED7E-A32D-5F7209FE7A96}"/>
              </a:ext>
            </a:extLst>
          </p:cNvPr>
          <p:cNvSpPr txBox="1"/>
          <p:nvPr/>
        </p:nvSpPr>
        <p:spPr>
          <a:xfrm>
            <a:off x="5480777" y="1697095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83" name="yt_shape_10983"/>
          <p:cNvSpPr txBox="1"/>
          <p:nvPr/>
        </p:nvSpPr>
        <p:spPr>
          <a:xfrm>
            <a:off x="623392" y="1244703"/>
            <a:ext cx="818974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0987" name="yt_shape_10987"/>
          <p:cNvSpPr txBox="1"/>
          <p:nvPr/>
        </p:nvSpPr>
        <p:spPr>
          <a:xfrm>
            <a:off x="607731" y="2785105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0984" name="yt_shape_10984" title="H_104.9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8112224" y="2180807"/>
            <a:ext cx="2782390" cy="1757194"/>
            <a:chOff x="0" y="0"/>
            <a:chExt cx="2111121" cy="1333260"/>
          </a:xfrm>
        </p:grpSpPr>
        <p:pic>
          <p:nvPicPr>
            <p:cNvPr id="2" name="yt_image_10984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111121" cy="93726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986" name="yt_shape_10986"/>
            <p:cNvSpPr txBox="1"/>
            <p:nvPr/>
          </p:nvSpPr>
          <p:spPr>
            <a:xfrm>
              <a:off x="522279" y="97326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10988" name="yt_shape_10988"/>
          <p:cNvSpPr txBox="1"/>
          <p:nvPr/>
        </p:nvSpPr>
        <p:spPr>
          <a:xfrm>
            <a:off x="479376" y="1719555"/>
            <a:ext cx="307616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求证：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；</a:t>
            </a:r>
          </a:p>
        </p:txBody>
      </p:sp>
      <p:sp>
        <p:nvSpPr>
          <p:cNvPr id="8" name="yt_shape_10989">
            <a:extLst>
              <a:ext uri="{FF2B5EF4-FFF2-40B4-BE49-F238E27FC236}">
                <a16:creationId xmlns:a16="http://schemas.microsoft.com/office/drawing/2014/main" id="{6AE3D6A0-483A-6CED-36B0-4181B0D59FB4}"/>
              </a:ext>
            </a:extLst>
          </p:cNvPr>
          <p:cNvSpPr txBox="1"/>
          <p:nvPr/>
        </p:nvSpPr>
        <p:spPr>
          <a:xfrm>
            <a:off x="479376" y="5563644"/>
            <a:ext cx="535082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，则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的长为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12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 dirty="0" smtClean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EC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</a:rPr>
              <a:t>⁠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F574DCA1-E577-1E54-2F05-65E45A5D01A5}"/>
              </a:ext>
            </a:extLst>
          </p:cNvPr>
          <p:cNvSpPr txBox="1"/>
          <p:nvPr/>
        </p:nvSpPr>
        <p:spPr>
          <a:xfrm>
            <a:off x="4537503" y="5516838"/>
            <a:ext cx="7896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03EDFFF1-097A-2607-B125-D2C8C923C956}"/>
              </a:ext>
            </a:extLst>
          </p:cNvPr>
          <p:cNvSpPr txBox="1"/>
          <p:nvPr/>
        </p:nvSpPr>
        <p:spPr>
          <a:xfrm>
            <a:off x="373704" y="2148070"/>
            <a:ext cx="50759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EAB4070E-BF22-B81B-A5E7-1F05B45DEF35}"/>
              </a:ext>
            </a:extLst>
          </p:cNvPr>
          <p:cNvSpPr txBox="1"/>
          <p:nvPr/>
        </p:nvSpPr>
        <p:spPr>
          <a:xfrm>
            <a:off x="373704" y="2623558"/>
            <a:ext cx="40805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52F046A3-47E8-498C-CB5B-2F5954A715BD}"/>
              </a:ext>
            </a:extLst>
          </p:cNvPr>
          <p:cNvSpPr txBox="1"/>
          <p:nvPr/>
        </p:nvSpPr>
        <p:spPr>
          <a:xfrm>
            <a:off x="373704" y="3099046"/>
            <a:ext cx="41281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F615400C-A791-5516-9C15-21FA87605702}"/>
              </a:ext>
            </a:extLst>
          </p:cNvPr>
          <p:cNvSpPr txBox="1"/>
          <p:nvPr/>
        </p:nvSpPr>
        <p:spPr>
          <a:xfrm>
            <a:off x="373704" y="3574534"/>
            <a:ext cx="2516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448D0F98-B194-1A6E-B869-C071BFA23A62}"/>
              </a:ext>
            </a:extLst>
          </p:cNvPr>
          <p:cNvSpPr txBox="1"/>
          <p:nvPr/>
        </p:nvSpPr>
        <p:spPr>
          <a:xfrm>
            <a:off x="373704" y="4050022"/>
            <a:ext cx="19247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5AD33079-8840-C53B-820B-67FD3EBAF130}"/>
              </a:ext>
            </a:extLst>
          </p:cNvPr>
          <p:cNvSpPr txBox="1"/>
          <p:nvPr/>
        </p:nvSpPr>
        <p:spPr>
          <a:xfrm>
            <a:off x="373704" y="4525510"/>
            <a:ext cx="18898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1CDD8549-9970-5ACD-B894-9B552C9654FE}"/>
              </a:ext>
            </a:extLst>
          </p:cNvPr>
          <p:cNvSpPr txBox="1"/>
          <p:nvPr/>
        </p:nvSpPr>
        <p:spPr>
          <a:xfrm>
            <a:off x="373704" y="5000998"/>
            <a:ext cx="16262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  <p:bldP spid="16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91" name="yt_shape_10991"/>
          <p:cNvSpPr txBox="1"/>
          <p:nvPr/>
        </p:nvSpPr>
        <p:spPr>
          <a:xfrm>
            <a:off x="539881" y="1232688"/>
            <a:ext cx="4260782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900" b="0" i="0" u="none">
                <a:solidFill>
                  <a:srgbClr val="1EE3CF"/>
                </a:solidFill>
                <a:effectLst/>
                <a:latin typeface="Times New Roman" pitchFamily="9"/>
                <a:ea typeface="宋体" pitchFamily="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勾股定理及其逆定理</a:t>
            </a:r>
          </a:p>
        </p:txBody>
      </p:sp>
      <p:sp>
        <p:nvSpPr>
          <p:cNvPr id="10992" name="yt_shape_10992"/>
          <p:cNvSpPr txBox="1"/>
          <p:nvPr/>
        </p:nvSpPr>
        <p:spPr>
          <a:xfrm>
            <a:off x="539881" y="1732253"/>
            <a:ext cx="536044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下列各组数中，是勾股数的是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0993" name="yt_table_10993" title="H_69.72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534188397"/>
                  </p:ext>
                </p:extLst>
              </p:nvPr>
            </p:nvGraphicFramePr>
            <p:xfrm>
              <a:off x="539881" y="2211556"/>
              <a:ext cx="5267643" cy="995807"/>
            </p:xfrm>
            <a:graphic>
              <a:graphicData uri="http://schemas.openxmlformats.org/drawingml/2006/table">
                <a:tbl>
                  <a:tblPr/>
                  <a:tblGrid>
                    <a:gridCol w="3014980">
                      <a:extLst>
                        <a:ext uri="{9D8B030D-6E8A-4147-A177-3AD203B41FA5}">
                          <a16:colId xmlns:a16="http://schemas.microsoft.com/office/drawing/2014/main" val="10118"/>
                        </a:ext>
                      </a:extLst>
                    </a:gridCol>
                    <a:gridCol w="2252663">
                      <a:extLst>
                        <a:ext uri="{9D8B030D-6E8A-4147-A177-3AD203B41FA5}">
                          <a16:colId xmlns:a16="http://schemas.microsoft.com/office/drawing/2014/main" val="10119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A.4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6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，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79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C.6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8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80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0993" name="yt_table_10993" title="H_69.72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534188397"/>
                  </p:ext>
                </p:extLst>
              </p:nvPr>
            </p:nvGraphicFramePr>
            <p:xfrm>
              <a:off x="539881" y="2211556"/>
              <a:ext cx="5267643" cy="995807"/>
            </p:xfrm>
            <a:graphic>
              <a:graphicData uri="http://schemas.openxmlformats.org/drawingml/2006/table">
                <a:tbl>
                  <a:tblPr/>
                  <a:tblGrid>
                    <a:gridCol w="3014980">
                      <a:extLst>
                        <a:ext uri="{9D8B030D-6E8A-4147-A177-3AD203B41FA5}">
                          <a16:colId xmlns:a16="http://schemas.microsoft.com/office/drawing/2014/main" val="10118"/>
                        </a:ext>
                      </a:extLst>
                    </a:gridCol>
                    <a:gridCol w="2252663">
                      <a:extLst>
                        <a:ext uri="{9D8B030D-6E8A-4147-A177-3AD203B41FA5}">
                          <a16:colId xmlns:a16="http://schemas.microsoft.com/office/drawing/2014/main" val="10119"/>
                        </a:ext>
                      </a:extLst>
                    </a:gridCol>
                  </a:tblGrid>
                  <a:tr h="520319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A.4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6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33784" t="-4651" b="-11860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79"/>
                      </a:ext>
                    </a:extLst>
                  </a:tr>
                  <a:tr h="475488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C.6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8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80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0994" name="yt_shape_10994"/>
          <p:cNvSpPr txBox="1"/>
          <p:nvPr/>
        </p:nvSpPr>
        <p:spPr>
          <a:xfrm>
            <a:off x="540000" y="3147593"/>
            <a:ext cx="11111999" cy="4285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如图，由两个直角三角形和三个正方形组成的图形，其中阴影部分面积是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998" name="yt_table_10998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747168"/>
              </p:ext>
            </p:extLst>
          </p:nvPr>
        </p:nvGraphicFramePr>
        <p:xfrm>
          <a:off x="539881" y="3626896"/>
          <a:ext cx="1338263" cy="1901952"/>
        </p:xfrm>
        <a:graphic>
          <a:graphicData uri="http://schemas.openxmlformats.org/drawingml/2006/table">
            <a:tbl>
              <a:tblPr/>
              <a:tblGrid>
                <a:gridCol w="1338263">
                  <a:extLst>
                    <a:ext uri="{9D8B030D-6E8A-4147-A177-3AD203B41FA5}">
                      <a16:colId xmlns:a16="http://schemas.microsoft.com/office/drawing/2014/main" val="1012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A.16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B.25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8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C.144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D.169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84"/>
                  </a:ext>
                </a:extLst>
              </a:tr>
            </a:tbl>
          </a:graphicData>
        </a:graphic>
      </p:graphicFrame>
      <p:grpSp>
        <p:nvGrpSpPr>
          <p:cNvPr id="10995" name="yt_shape_10995_skip" title="H_96.79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233024" y="3789659"/>
            <a:ext cx="2418975" cy="1530296"/>
            <a:chOff x="0" y="0"/>
            <a:chExt cx="1943100" cy="1229247"/>
          </a:xfrm>
        </p:grpSpPr>
        <p:pic>
          <p:nvPicPr>
            <p:cNvPr id="2" name="yt_image_10995">
              <a:extLst>
                <a:ext uri="">
                  <a16:creationId xmlns:m="http://schemas.openxmlformats.org/officeDocument/2006/math"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943100" cy="83324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997" name="yt_shape_10997"/>
            <p:cNvSpPr txBox="1"/>
            <p:nvPr/>
          </p:nvSpPr>
          <p:spPr>
            <a:xfrm>
              <a:off x="438269" y="869247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698822194892">
            <a:extLst>
              <a:ext uri="{FF2B5EF4-FFF2-40B4-BE49-F238E27FC236}">
                <a16:creationId xmlns:a16="http://schemas.microsoft.com/office/drawing/2014/main" id="{155CBA9A-205E-4CDD-ABEA-B46C5738EC7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881" y="1272212"/>
            <a:ext cx="1171767" cy="365390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AEA59871-5E11-0D43-F4A4-87247E167F14}"/>
              </a:ext>
            </a:extLst>
          </p:cNvPr>
          <p:cNvSpPr txBox="1"/>
          <p:nvPr/>
        </p:nvSpPr>
        <p:spPr>
          <a:xfrm>
            <a:off x="5098070" y="168544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7B679BA-5C66-AD56-6C24-E341E2C53F4E}"/>
              </a:ext>
            </a:extLst>
          </p:cNvPr>
          <p:cNvSpPr txBox="1"/>
          <p:nvPr/>
        </p:nvSpPr>
        <p:spPr>
          <a:xfrm>
            <a:off x="10889388" y="310078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00" name="yt_shape_11000"/>
          <p:cNvSpPr txBox="1"/>
          <p:nvPr/>
        </p:nvSpPr>
        <p:spPr>
          <a:xfrm>
            <a:off x="479376" y="1234354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、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两小镇在河流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的同侧，分别到河的距离为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10km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30km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，且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30km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，现在要在河边建一个自来水厂，分别向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、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两小镇供水，铺设水管的费用为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万元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/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千米，请你在河流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上选择水厂的位置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，使铺设水管的费用最节省，并求出总费用是多少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1004" name="yt_shape_11004"/>
          <p:cNvSpPr txBox="1"/>
          <p:nvPr/>
        </p:nvSpPr>
        <p:spPr>
          <a:xfrm>
            <a:off x="479257" y="5271829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001" name="yt_shape_11001" title="H_150.79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986680" y="3434231"/>
            <a:ext cx="2097390" cy="2160250"/>
            <a:chOff x="0" y="0"/>
            <a:chExt cx="1890522" cy="1915047"/>
          </a:xfrm>
        </p:grpSpPr>
        <p:pic>
          <p:nvPicPr>
            <p:cNvPr id="2" name="yt_image_11001">
              <a:extLst>
                <a:ext uri="">
  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890522" cy="151904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003" name="yt_shape_11003"/>
            <p:cNvSpPr txBox="1"/>
            <p:nvPr/>
          </p:nvSpPr>
          <p:spPr>
            <a:xfrm>
              <a:off x="411980" y="1555047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05" name="yt_shape_11005"/>
          <p:cNvSpPr txBox="1"/>
          <p:nvPr/>
        </p:nvSpPr>
        <p:spPr>
          <a:xfrm>
            <a:off x="540120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解：作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关于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的对称点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，连接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交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于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点，则点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即为所求，连接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，则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BF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作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FE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交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延长线于点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</p:txBody>
      </p:sp>
      <p:sp>
        <p:nvSpPr>
          <p:cNvPr id="11007" name="yt_shape_11007"/>
          <p:cNvSpPr txBox="1"/>
          <p:nvPr/>
        </p:nvSpPr>
        <p:spPr>
          <a:xfrm>
            <a:off x="4942281" y="2011799"/>
            <a:ext cx="1909369" cy="136877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7600" b="0" i="0" u="none" spc="-7600">
                <a:solidFill>
                  <a:srgbClr val="1EE3CF"/>
                </a:solidFill>
                <a:effectLst/>
                <a:latin typeface="Times New Roman" pitchFamily="76"/>
                <a:ea typeface="宋体" pitchFamily="76"/>
              </a:rPr>
              <a:t> </a:t>
            </a:r>
            <a:r>
              <a:rPr lang="en-US" altLang="zh-CN" sz="7600" b="0" i="0" u="none" spc="12989">
                <a:solidFill>
                  <a:srgbClr val="1EE3CF"/>
                </a:solidFill>
                <a:effectLst/>
                <a:latin typeface="Times New Roman" pitchFamily="76"/>
                <a:ea typeface="宋体" pitchFamily="76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</p:txBody>
      </p:sp>
      <p:pic>
        <p:nvPicPr>
          <p:cNvPr id="11006" name="yt_image_11006" title="H_119.61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19809" y="1804170"/>
            <a:ext cx="2031622" cy="16324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013" name="yt_shape_11013"/>
              <p:cNvSpPr txBox="1"/>
              <p:nvPr/>
            </p:nvSpPr>
            <p:spPr>
              <a:xfrm>
                <a:off x="540000" y="3581299"/>
                <a:ext cx="5862182" cy="289111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10km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30km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30km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BEF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中，由勾股定理，得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𝐹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0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0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总费用是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万元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013" name="yt_shape_11013" descr="{&quot;rangeId&quot;:3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581299"/>
                <a:ext cx="5862182" cy="2891112"/>
              </a:xfrm>
              <a:prstGeom prst="rect">
                <a:avLst/>
              </a:prstGeom>
              <a:blipFill>
                <a:blip r:embed="rId3"/>
                <a:stretch>
                  <a:fillRect l="-3226" t="-1684" r="-1769" b="-56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4C8E5962-E32E-4641-9123-A4EC82D3F23F}"/>
              </a:ext>
            </a:extLst>
          </p:cNvPr>
          <p:cNvSpPr txBox="1"/>
          <p:nvPr/>
        </p:nvSpPr>
        <p:spPr>
          <a:xfrm>
            <a:off x="450108" y="853194"/>
            <a:ext cx="1140653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解：作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关于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L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的对称点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，连接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BF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交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L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于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点，则点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即为所求，连接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AM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3C80540-3EB2-B0B8-D55F-6F921453F31B}"/>
              </a:ext>
            </a:extLst>
          </p:cNvPr>
          <p:cNvSpPr txBox="1"/>
          <p:nvPr/>
        </p:nvSpPr>
        <p:spPr>
          <a:xfrm>
            <a:off x="450109" y="1328682"/>
            <a:ext cx="679801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lvl="0">
              <a:lnSpc>
                <a:spcPct val="129999"/>
              </a:lnSpc>
            </a:pPr>
            <a:r>
              <a:rPr lang="zh-CN" altLang="zh-CN" sz="2400" dirty="0">
                <a:solidFill>
                  <a:srgbClr val="FF0000"/>
                </a:solidFill>
                <a:latin typeface="Times New Roman" pitchFamily="24"/>
                <a:ea typeface="楷体" pitchFamily="24"/>
              </a:rPr>
              <a:t>则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AM</a:t>
            </a:r>
            <a:r>
              <a:rPr lang="zh-CN" altLang="zh-CN" sz="2400" dirty="0" smtClean="0">
                <a:solidFill>
                  <a:srgbClr val="FF0000"/>
                </a:solidFill>
                <a:latin typeface="宋体" pitchFamily="24"/>
                <a:ea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MB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BF</a:t>
            </a: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作</a:t>
            </a:r>
            <a:r>
              <a:rPr kumimoji="0" lang="en-US" altLang="zh-CN" sz="24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FE</a:t>
            </a: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24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交</a:t>
            </a:r>
            <a:r>
              <a:rPr kumimoji="0" lang="en-US" altLang="zh-CN" sz="24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延长线于点</a:t>
            </a:r>
            <a:r>
              <a:rPr kumimoji="0" lang="en-US" altLang="zh-CN" sz="24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C8CB13F-0987-E8AB-4C44-3E2C8BE0BE37}"/>
              </a:ext>
            </a:extLst>
          </p:cNvPr>
          <p:cNvSpPr txBox="1"/>
          <p:nvPr/>
        </p:nvSpPr>
        <p:spPr>
          <a:xfrm>
            <a:off x="449989" y="3534493"/>
            <a:ext cx="59855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10km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30km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FC30D0A-B7B1-3F02-AAAE-438A894BD791}"/>
              </a:ext>
            </a:extLst>
          </p:cNvPr>
          <p:cNvSpPr txBox="1"/>
          <p:nvPr/>
        </p:nvSpPr>
        <p:spPr>
          <a:xfrm>
            <a:off x="449989" y="4009981"/>
            <a:ext cx="21946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30km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0F9564B-59AE-5150-6D96-8840EC8D7830}"/>
              </a:ext>
            </a:extLst>
          </p:cNvPr>
          <p:cNvSpPr txBox="1"/>
          <p:nvPr/>
        </p:nvSpPr>
        <p:spPr>
          <a:xfrm>
            <a:off x="449989" y="4485469"/>
            <a:ext cx="54108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449DCE5-7CE1-E8EF-7A4A-07A53E90DDF3}"/>
              </a:ext>
            </a:extLst>
          </p:cNvPr>
          <p:cNvSpPr txBox="1"/>
          <p:nvPr/>
        </p:nvSpPr>
        <p:spPr>
          <a:xfrm>
            <a:off x="449989" y="4960957"/>
            <a:ext cx="43774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中，由勾股定理，得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7AF357EC-9ED9-70A5-3C1A-7ED22B647E4C}"/>
                  </a:ext>
                </a:extLst>
              </p:cNvPr>
              <p:cNvSpPr txBox="1"/>
              <p:nvPr/>
            </p:nvSpPr>
            <p:spPr>
              <a:xfrm>
                <a:off x="449989" y="5436445"/>
                <a:ext cx="5961888" cy="63044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BF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𝐹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0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0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km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8" name="文本框 7" descr="{'rangeId': 31, 'mathAnswerShape': 1}">
                <a:extLst>
                  <a:ext uri="{FF2B5EF4-FFF2-40B4-BE49-F238E27FC236}">
                    <a16:creationId xmlns:a16="http://schemas.microsoft.com/office/drawing/2014/main" id="{7AF357EC-9ED9-70A5-3C1A-7ED22B647E4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436445"/>
                <a:ext cx="5961888" cy="630441"/>
              </a:xfrm>
              <a:prstGeom prst="rect">
                <a:avLst/>
              </a:prstGeom>
              <a:blipFill>
                <a:blip r:embed="rId4"/>
                <a:stretch>
                  <a:fillRect l="-1636" r="-1431" b="-174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39CD103A-93E7-3F15-30D4-120F769C67C4}"/>
              </a:ext>
            </a:extLst>
          </p:cNvPr>
          <p:cNvSpPr txBox="1"/>
          <p:nvPr/>
        </p:nvSpPr>
        <p:spPr>
          <a:xfrm>
            <a:off x="449989" y="5973274"/>
            <a:ext cx="4218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总费用是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万元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10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16" name="yt_shape_11016"/>
          <p:cNvSpPr txBox="1"/>
          <p:nvPr/>
        </p:nvSpPr>
        <p:spPr>
          <a:xfrm>
            <a:off x="539881" y="1279207"/>
            <a:ext cx="4568558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900" b="0" i="0" u="none">
                <a:solidFill>
                  <a:srgbClr val="1EE3CF"/>
                </a:solidFill>
                <a:effectLst/>
                <a:latin typeface="Times New Roman" pitchFamily="9"/>
                <a:ea typeface="宋体" pitchFamily="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直角三角形全等的判定</a:t>
            </a:r>
          </a:p>
        </p:txBody>
      </p:sp>
      <p:sp>
        <p:nvSpPr>
          <p:cNvPr id="11017" name="yt_shape_11017"/>
          <p:cNvSpPr txBox="1"/>
          <p:nvPr/>
        </p:nvSpPr>
        <p:spPr>
          <a:xfrm>
            <a:off x="540000" y="177877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，要使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，若根据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HL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判定，还需要加条件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1021" name="yt_shape_11021"/>
          <p:cNvSpPr txBox="1"/>
          <p:nvPr/>
        </p:nvSpPr>
        <p:spPr>
          <a:xfrm>
            <a:off x="539881" y="4489161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018" name="yt_shape_11018" title="H_121.9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799856" y="2710161"/>
            <a:ext cx="2246667" cy="1979839"/>
            <a:chOff x="0" y="0"/>
            <a:chExt cx="1756791" cy="1548144"/>
          </a:xfrm>
        </p:grpSpPr>
        <p:pic>
          <p:nvPicPr>
            <p:cNvPr id="2" name="yt_image_11018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756791" cy="115214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020" name="yt_shape_11020"/>
            <p:cNvSpPr txBox="1"/>
            <p:nvPr/>
          </p:nvSpPr>
          <p:spPr>
            <a:xfrm>
              <a:off x="345114" y="118814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698822195102">
            <a:extLst>
              <a:ext uri="{FF2B5EF4-FFF2-40B4-BE49-F238E27FC236}">
                <a16:creationId xmlns:a16="http://schemas.microsoft.com/office/drawing/2014/main" id="{FCB8DF1D-6E4B-15FC-05E0-42B96D2D2FE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881" y="1318731"/>
            <a:ext cx="1171767" cy="365390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DF326A8F-9704-2067-1DA7-DEF7A5ADBBA8}"/>
              </a:ext>
            </a:extLst>
          </p:cNvPr>
          <p:cNvSpPr txBox="1"/>
          <p:nvPr/>
        </p:nvSpPr>
        <p:spPr>
          <a:xfrm>
            <a:off x="2583589" y="2207454"/>
            <a:ext cx="155009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22" name="yt_shape_11022"/>
          <p:cNvSpPr txBox="1"/>
          <p:nvPr/>
        </p:nvSpPr>
        <p:spPr>
          <a:xfrm>
            <a:off x="623392" y="119675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上的一点，且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1026" name="yt_shape_11026"/>
          <p:cNvSpPr txBox="1"/>
          <p:nvPr/>
        </p:nvSpPr>
        <p:spPr>
          <a:xfrm>
            <a:off x="623273" y="4126549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023" name="yt_shape_11023" title="H_139.1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8904312" y="2112188"/>
            <a:ext cx="1982112" cy="2082371"/>
            <a:chOff x="0" y="0"/>
            <a:chExt cx="1682496" cy="1767600"/>
          </a:xfrm>
        </p:grpSpPr>
        <p:pic>
          <p:nvPicPr>
            <p:cNvPr id="2" name="yt_image_11023">
              <a:extLst>
                <a:ext uri="">
                  <a16:creationId xmlns:a16="http://schemas.microsoft.com/office/drawing/2014/main" xmlns:m="http://schemas.openxmlformats.org/officeDocument/2006/math" xmlns:mc="http://schemas.openxmlformats.org/markup-compatibility/2006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682496" cy="13716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025" name="yt_shape_11025"/>
            <p:cNvSpPr txBox="1"/>
            <p:nvPr/>
          </p:nvSpPr>
          <p:spPr>
            <a:xfrm>
              <a:off x="307967" y="140760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yt_shape_11027"/>
              <p:cNvSpPr txBox="1"/>
              <p:nvPr/>
            </p:nvSpPr>
            <p:spPr>
              <a:xfrm>
                <a:off x="551384" y="2258118"/>
                <a:ext cx="5177123" cy="293984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证明：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CE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与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BEC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𝐷𝐸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𝐸𝐶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𝐴𝐷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𝐵𝐸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ADE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BEC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HL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</p:txBody>
          </p:sp>
        </mc:Choice>
        <mc:Fallback>
          <p:sp>
            <p:nvSpPr>
              <p:cNvPr id="7" name="yt_shape_1102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2258118"/>
                <a:ext cx="5177123" cy="2939844"/>
              </a:xfrm>
              <a:prstGeom prst="rect">
                <a:avLst/>
              </a:prstGeom>
              <a:blipFill>
                <a:blip r:embed="rId3"/>
                <a:stretch>
                  <a:fillRect l="-3529" t="-1656" b="-538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E93FAEF1-1CBC-70BF-0B4E-F017E6CFEA31}"/>
              </a:ext>
            </a:extLst>
          </p:cNvPr>
          <p:cNvSpPr txBox="1"/>
          <p:nvPr/>
        </p:nvSpPr>
        <p:spPr>
          <a:xfrm>
            <a:off x="461373" y="2211312"/>
            <a:ext cx="44044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12D5A780-DC73-032E-8A12-4A22997CBFE4}"/>
              </a:ext>
            </a:extLst>
          </p:cNvPr>
          <p:cNvSpPr txBox="1"/>
          <p:nvPr/>
        </p:nvSpPr>
        <p:spPr>
          <a:xfrm>
            <a:off x="461373" y="2686800"/>
            <a:ext cx="31883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F96702A8-BC47-C929-3E27-58E70A5F1E07}"/>
              </a:ext>
            </a:extLst>
          </p:cNvPr>
          <p:cNvSpPr txBox="1"/>
          <p:nvPr/>
        </p:nvSpPr>
        <p:spPr>
          <a:xfrm>
            <a:off x="461373" y="3162288"/>
            <a:ext cx="1783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E89B0689-1C95-4E0B-6C54-F13B9B6B56E7}"/>
                  </a:ext>
                </a:extLst>
              </p:cNvPr>
              <p:cNvSpPr txBox="1"/>
              <p:nvPr/>
            </p:nvSpPr>
            <p:spPr>
              <a:xfrm>
                <a:off x="461373" y="3637776"/>
                <a:ext cx="5307139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在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Rt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ADE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与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Rt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BEC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𝐷𝐸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𝐸𝐶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𝐴𝐷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𝐵𝐸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E89B0689-1C95-4E0B-6C54-F13B9B6B56E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1373" y="3637776"/>
                <a:ext cx="5307139" cy="1154189"/>
              </a:xfrm>
              <a:prstGeom prst="rect">
                <a:avLst/>
              </a:prstGeom>
              <a:blipFill>
                <a:blip r:embed="rId4"/>
                <a:stretch>
                  <a:fillRect l="-183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文本框 11">
            <a:extLst>
              <a:ext uri="{FF2B5EF4-FFF2-40B4-BE49-F238E27FC236}">
                <a16:creationId xmlns:a16="http://schemas.microsoft.com/office/drawing/2014/main" id="{D7B62D8E-7028-2DC2-CFA0-38DA02247197}"/>
              </a:ext>
            </a:extLst>
          </p:cNvPr>
          <p:cNvSpPr txBox="1"/>
          <p:nvPr/>
        </p:nvSpPr>
        <p:spPr>
          <a:xfrm>
            <a:off x="461373" y="4698354"/>
            <a:ext cx="42329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HL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allAtOnce"/>
      <p:bldP spid="9" grpId="0" build="allAtOnce"/>
      <p:bldP spid="10" grpId="0" build="allAtOnce"/>
      <p:bldP spid="11" grpId="0" build="allAtOnce"/>
      <p:bldP spid="1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29" name="yt_shape_11029"/>
          <p:cNvSpPr txBox="1"/>
          <p:nvPr/>
        </p:nvSpPr>
        <p:spPr>
          <a:xfrm>
            <a:off x="539881" y="1238028"/>
            <a:ext cx="4568558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900" b="0" i="0" u="none">
                <a:solidFill>
                  <a:srgbClr val="1EE3CF"/>
                </a:solidFill>
                <a:effectLst/>
                <a:latin typeface="Times New Roman" pitchFamily="9"/>
                <a:ea typeface="宋体" pitchFamily="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角平分线的性质与判定</a:t>
            </a:r>
          </a:p>
        </p:txBody>
      </p:sp>
      <p:sp>
        <p:nvSpPr>
          <p:cNvPr id="11030" name="yt_shape_11030"/>
          <p:cNvSpPr txBox="1"/>
          <p:nvPr/>
        </p:nvSpPr>
        <p:spPr>
          <a:xfrm>
            <a:off x="540000" y="173759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AOB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的内部作射线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，过点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MA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AOM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034" name="yt_table_11034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7072529"/>
              </p:ext>
            </p:extLst>
          </p:nvPr>
        </p:nvGraphicFramePr>
        <p:xfrm>
          <a:off x="539881" y="2697028"/>
          <a:ext cx="7871778" cy="475488"/>
        </p:xfrm>
        <a:graphic>
          <a:graphicData uri="http://schemas.openxmlformats.org/drawingml/2006/table">
            <a:tbl>
              <a:tblPr/>
              <a:tblGrid>
                <a:gridCol w="2240280">
                  <a:extLst>
                    <a:ext uri="{9D8B030D-6E8A-4147-A177-3AD203B41FA5}">
                      <a16:colId xmlns:a16="http://schemas.microsoft.com/office/drawing/2014/main" val="10121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122"/>
                    </a:ext>
                  </a:extLst>
                </a:gridCol>
                <a:gridCol w="2222818">
                  <a:extLst>
                    <a:ext uri="{9D8B030D-6E8A-4147-A177-3AD203B41FA5}">
                      <a16:colId xmlns:a16="http://schemas.microsoft.com/office/drawing/2014/main" val="10123"/>
                    </a:ext>
                  </a:extLst>
                </a:gridCol>
                <a:gridCol w="1308100">
                  <a:extLst>
                    <a:ext uri="{9D8B030D-6E8A-4147-A177-3AD203B41FA5}">
                      <a16:colId xmlns:a16="http://schemas.microsoft.com/office/drawing/2014/main" val="1012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A.15°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B.20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C.30°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D.40°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85"/>
                  </a:ext>
                </a:extLst>
              </a:tr>
            </a:tbl>
          </a:graphicData>
        </a:graphic>
      </p:graphicFrame>
      <p:grpSp>
        <p:nvGrpSpPr>
          <p:cNvPr id="11031" name="yt_shape_11031_skip" title="H_138.2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609184" y="2715281"/>
            <a:ext cx="2025385" cy="1956108"/>
            <a:chOff x="0" y="0"/>
            <a:chExt cx="1879092" cy="1756170"/>
          </a:xfrm>
        </p:grpSpPr>
        <p:pic>
          <p:nvPicPr>
            <p:cNvPr id="2" name="yt_image_11031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879092" cy="136017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033" name="yt_shape_11033"/>
            <p:cNvSpPr txBox="1"/>
            <p:nvPr/>
          </p:nvSpPr>
          <p:spPr>
            <a:xfrm>
              <a:off x="406265" y="139617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698822195287">
            <a:extLst>
              <a:ext uri="{FF2B5EF4-FFF2-40B4-BE49-F238E27FC236}">
                <a16:creationId xmlns:a16="http://schemas.microsoft.com/office/drawing/2014/main" id="{016E74B7-34B2-14F9-EFDF-EDDAAFEE28E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881" y="1277552"/>
            <a:ext cx="1171767" cy="365390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143CB750-B853-96DA-AB44-CEE250FBF96E}"/>
              </a:ext>
            </a:extLst>
          </p:cNvPr>
          <p:cNvSpPr txBox="1"/>
          <p:nvPr/>
        </p:nvSpPr>
        <p:spPr>
          <a:xfrm>
            <a:off x="8857388" y="2166275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1490</Words>
  <Application>Microsoft Office PowerPoint</Application>
  <PresentationFormat>宽屏</PresentationFormat>
  <Paragraphs>136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28" baseType="lpstr">
      <vt:lpstr>Finished</vt:lpstr>
      <vt:lpstr>等线</vt:lpstr>
      <vt:lpstr>等线 Light</vt:lpstr>
      <vt:lpstr>黑体</vt:lpstr>
      <vt:lpstr>楷体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阳鑫</cp:lastModifiedBy>
  <cp:revision>46</cp:revision>
  <dcterms:created xsi:type="dcterms:W3CDTF">2023-05-05T05:33:04Z</dcterms:created>
  <dcterms:modified xsi:type="dcterms:W3CDTF">2023-11-01T11:51:36Z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