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4" r:id="rId6"/>
    <p:sldId id="375" r:id="rId7"/>
    <p:sldId id="376" r:id="rId8"/>
    <p:sldId id="378" r:id="rId9"/>
    <p:sldId id="379" r:id="rId10"/>
    <p:sldId id="381" r:id="rId11"/>
    <p:sldId id="383" r:id="rId12"/>
    <p:sldId id="384" r:id="rId13"/>
    <p:sldId id="385" r:id="rId14"/>
    <p:sldId id="391" r:id="rId15"/>
    <p:sldId id="387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bin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2" name="yt_shape_12382"/>
          <p:cNvSpPr txBox="1"/>
          <p:nvPr/>
        </p:nvSpPr>
        <p:spPr>
          <a:xfrm>
            <a:off x="539881" y="1147241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81" name="yt_image_12381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4" name="yt_shape_12384"/>
          <p:cNvSpPr txBox="1"/>
          <p:nvPr/>
        </p:nvSpPr>
        <p:spPr>
          <a:xfrm>
            <a:off x="540000" y="184482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邻边相等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的平行四边形叫菱形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菱形的四条边都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，对角线既互相平分又互相垂直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中心对称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图形，又是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轴对称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图形，对角线的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交点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是对称中心，两条对角线所在的直线都是它的对称轴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菱形的面积是它的两条对角线长度乘积的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8EFD5D-8D89-23E1-3258-3CB3ED0F56E2}"/>
              </a:ext>
            </a:extLst>
          </p:cNvPr>
          <p:cNvSpPr txBox="1"/>
          <p:nvPr/>
        </p:nvSpPr>
        <p:spPr>
          <a:xfrm>
            <a:off x="1897789" y="17980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邻边相等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20A074-3331-6F16-A089-4D0230E11102}"/>
              </a:ext>
            </a:extLst>
          </p:cNvPr>
          <p:cNvSpPr txBox="1"/>
          <p:nvPr/>
        </p:nvSpPr>
        <p:spPr>
          <a:xfrm>
            <a:off x="3116989" y="2273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7CCF71-D826-4C38-D3A4-D677290537CD}"/>
              </a:ext>
            </a:extLst>
          </p:cNvPr>
          <p:cNvSpPr txBox="1"/>
          <p:nvPr/>
        </p:nvSpPr>
        <p:spPr>
          <a:xfrm>
            <a:off x="1897789" y="27489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中心对称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9DC116-3F5A-F16D-CAE2-9AC241796EAE}"/>
              </a:ext>
            </a:extLst>
          </p:cNvPr>
          <p:cNvSpPr txBox="1"/>
          <p:nvPr/>
        </p:nvSpPr>
        <p:spPr>
          <a:xfrm>
            <a:off x="5250589" y="27489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轴对称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E9DDD3-5F4A-8640-46F0-54A0B28941B6}"/>
              </a:ext>
            </a:extLst>
          </p:cNvPr>
          <p:cNvSpPr txBox="1"/>
          <p:nvPr/>
        </p:nvSpPr>
        <p:spPr>
          <a:xfrm>
            <a:off x="8908188" y="27489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F5DEC3-5935-ADDD-B8CF-39A052B1538C}"/>
              </a:ext>
            </a:extLst>
          </p:cNvPr>
          <p:cNvSpPr txBox="1"/>
          <p:nvPr/>
        </p:nvSpPr>
        <p:spPr>
          <a:xfrm>
            <a:off x="6469789" y="36999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41" name="yt_shape_12441"/>
              <p:cNvSpPr txBox="1"/>
              <p:nvPr/>
            </p:nvSpPr>
            <p:spPr>
              <a:xfrm>
                <a:off x="540000" y="1268413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如图，将菱形纸片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折叠，使点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恰好落在菱形的对称中心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处，折痕为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，若菱形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41" name="yt_shape_124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164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46" name="yt_shape_12446"/>
          <p:cNvSpPr txBox="1"/>
          <p:nvPr/>
        </p:nvSpPr>
        <p:spPr>
          <a:xfrm>
            <a:off x="539881" y="43495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43" name="yt_shape_12443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2074" y="2560852"/>
            <a:ext cx="2587852" cy="2121906"/>
            <a:chOff x="0" y="0"/>
            <a:chExt cx="2295144" cy="1881900"/>
          </a:xfrm>
        </p:grpSpPr>
        <p:pic>
          <p:nvPicPr>
            <p:cNvPr id="2" name="yt_image_12443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95144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5" name="yt_shape_12445"/>
            <p:cNvSpPr txBox="1"/>
            <p:nvPr/>
          </p:nvSpPr>
          <p:spPr>
            <a:xfrm>
              <a:off x="538108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E7317A-DAF0-5F4E-6013-9EDB445FD5B1}"/>
                  </a:ext>
                </a:extLst>
              </p:cNvPr>
              <p:cNvSpPr txBox="1"/>
              <p:nvPr/>
            </p:nvSpPr>
            <p:spPr>
              <a:xfrm>
                <a:off x="6801577" y="1628800"/>
                <a:ext cx="8533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E7317A-DAF0-5F4E-6013-9EDB445FD5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1577" y="1628800"/>
                <a:ext cx="853313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7" name="yt_shape_12447"/>
          <p:cNvSpPr txBox="1"/>
          <p:nvPr/>
        </p:nvSpPr>
        <p:spPr>
          <a:xfrm>
            <a:off x="540000" y="8140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48cm.</a:t>
            </a:r>
          </a:p>
        </p:txBody>
      </p:sp>
      <p:sp>
        <p:nvSpPr>
          <p:cNvPr id="12451" name="yt_shape_12451"/>
          <p:cNvSpPr txBox="1"/>
          <p:nvPr/>
        </p:nvSpPr>
        <p:spPr>
          <a:xfrm>
            <a:off x="539881" y="37153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48" name="yt_shape_12448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0201" y="1825495"/>
            <a:ext cx="2131798" cy="2042467"/>
            <a:chOff x="0" y="0"/>
            <a:chExt cx="1815084" cy="1739025"/>
          </a:xfrm>
        </p:grpSpPr>
        <p:pic>
          <p:nvPicPr>
            <p:cNvPr id="2" name="yt_image_12448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5084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0" name="yt_shape_12450"/>
            <p:cNvSpPr txBox="1"/>
            <p:nvPr/>
          </p:nvSpPr>
          <p:spPr>
            <a:xfrm>
              <a:off x="298078" y="13790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452" name="yt_shape_12452"/>
          <p:cNvSpPr txBox="1"/>
          <p:nvPr/>
        </p:nvSpPr>
        <p:spPr>
          <a:xfrm>
            <a:off x="539881" y="167788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求两条对角线的长度；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65771E-B529-1D5A-330B-3BB327B90A93}"/>
              </a:ext>
            </a:extLst>
          </p:cNvPr>
          <p:cNvSpPr txBox="1"/>
          <p:nvPr/>
        </p:nvSpPr>
        <p:spPr>
          <a:xfrm>
            <a:off x="376907" y="2034915"/>
            <a:ext cx="546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88A7AD-660F-6324-0973-2959347C3C06}"/>
              </a:ext>
            </a:extLst>
          </p:cNvPr>
          <p:cNvSpPr txBox="1"/>
          <p:nvPr/>
        </p:nvSpPr>
        <p:spPr>
          <a:xfrm>
            <a:off x="411631" y="2451407"/>
            <a:ext cx="474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菱形的边长为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2ED602-FBDD-450B-4370-959F6BEC6184}"/>
              </a:ext>
            </a:extLst>
          </p:cNvPr>
          <p:cNvSpPr txBox="1"/>
          <p:nvPr/>
        </p:nvSpPr>
        <p:spPr>
          <a:xfrm>
            <a:off x="407368" y="2880089"/>
            <a:ext cx="705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9E8331-1145-4668-A70A-6156AB9289ED}"/>
              </a:ext>
            </a:extLst>
          </p:cNvPr>
          <p:cNvSpPr txBox="1"/>
          <p:nvPr/>
        </p:nvSpPr>
        <p:spPr>
          <a:xfrm>
            <a:off x="407368" y="3333182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4428680-4DA9-499C-7DD4-EE5336585D92}"/>
              </a:ext>
            </a:extLst>
          </p:cNvPr>
          <p:cNvSpPr txBox="1"/>
          <p:nvPr/>
        </p:nvSpPr>
        <p:spPr>
          <a:xfrm>
            <a:off x="419356" y="3786275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1301AA6-AC3E-7D2E-167C-39877353877C}"/>
              </a:ext>
            </a:extLst>
          </p:cNvPr>
          <p:cNvSpPr txBox="1"/>
          <p:nvPr/>
        </p:nvSpPr>
        <p:spPr>
          <a:xfrm>
            <a:off x="419356" y="4200752"/>
            <a:ext cx="260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FDAC2E3-9EB7-2EB7-6AC7-C29CA5DECED8}"/>
              </a:ext>
            </a:extLst>
          </p:cNvPr>
          <p:cNvSpPr txBox="1"/>
          <p:nvPr/>
        </p:nvSpPr>
        <p:spPr>
          <a:xfrm>
            <a:off x="446976" y="4644795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对角线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25C4E1-6CD9-B4D0-44F8-CAD480E7A129}"/>
              </a:ext>
            </a:extLst>
          </p:cNvPr>
          <p:cNvSpPr txBox="1"/>
          <p:nvPr/>
        </p:nvSpPr>
        <p:spPr>
          <a:xfrm>
            <a:off x="446976" y="5051040"/>
            <a:ext cx="592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EABC52B-362E-3BBD-518F-46AD98C2FF4A}"/>
                  </a:ext>
                </a:extLst>
              </p:cNvPr>
              <p:cNvSpPr txBox="1"/>
              <p:nvPr/>
            </p:nvSpPr>
            <p:spPr>
              <a:xfrm>
                <a:off x="469268" y="5412365"/>
                <a:ext cx="442893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EABC52B-362E-3BBD-518F-46AD98C2FF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68" y="5412365"/>
                <a:ext cx="4428934" cy="631267"/>
              </a:xfrm>
              <a:prstGeom prst="rect">
                <a:avLst/>
              </a:prstGeom>
              <a:blipFill>
                <a:blip r:embed="rId3"/>
                <a:stretch>
                  <a:fillRect l="-2201" r="-178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68A1BD2-784B-DE7D-B9AD-71BE7D8B539F}"/>
                  </a:ext>
                </a:extLst>
              </p:cNvPr>
              <p:cNvSpPr txBox="1"/>
              <p:nvPr/>
            </p:nvSpPr>
            <p:spPr>
              <a:xfrm>
                <a:off x="479776" y="5840464"/>
                <a:ext cx="231698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68A1BD2-784B-DE7D-B9AD-71BE7D8B53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76" y="5840464"/>
                <a:ext cx="2316989" cy="554685"/>
              </a:xfrm>
              <a:prstGeom prst="rect">
                <a:avLst/>
              </a:prstGeom>
              <a:blipFill>
                <a:blip r:embed="rId4"/>
                <a:stretch>
                  <a:fillRect l="-4211" t="-1099" r="-368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yt_shape_12453"/>
              <p:cNvSpPr txBox="1"/>
              <p:nvPr/>
            </p:nvSpPr>
            <p:spPr>
              <a:xfrm>
                <a:off x="514757" y="6329571"/>
                <a:ext cx="44660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8" name="yt_shape_12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57" y="6329571"/>
                <a:ext cx="4466094" cy="465577"/>
              </a:xfrm>
              <a:prstGeom prst="rect">
                <a:avLst/>
              </a:prstGeom>
              <a:blipFill>
                <a:blip r:embed="rId5"/>
                <a:stretch>
                  <a:fillRect l="-4093" t="-3896" r="-327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5737057-B53B-3F2D-ECD7-DA172CAA6099}"/>
                  </a:ext>
                </a:extLst>
              </p:cNvPr>
              <p:cNvSpPr txBox="1"/>
              <p:nvPr/>
            </p:nvSpPr>
            <p:spPr>
              <a:xfrm>
                <a:off x="3320346" y="6201815"/>
                <a:ext cx="16311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5737057-B53B-3F2D-ECD7-DA172CAA6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0346" y="6201815"/>
                <a:ext cx="1631188" cy="613931"/>
              </a:xfrm>
              <a:prstGeom prst="rect">
                <a:avLst/>
              </a:prstGeom>
              <a:blipFill>
                <a:blip r:embed="rId6"/>
                <a:stretch>
                  <a:fillRect l="-599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8" name="yt_shape_12458"/>
          <p:cNvSpPr txBox="1"/>
          <p:nvPr/>
        </p:nvSpPr>
        <p:spPr>
          <a:xfrm>
            <a:off x="539881" y="93121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57" name="yt_image_12457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0" name="yt_shape_12460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上的两个动点，且满足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39881" y="45140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1" name="yt_shape_12461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9880" y="2640185"/>
            <a:ext cx="2322119" cy="2035171"/>
            <a:chOff x="0" y="0"/>
            <a:chExt cx="1965960" cy="1723023"/>
          </a:xfrm>
        </p:grpSpPr>
        <p:pic>
          <p:nvPicPr>
            <p:cNvPr id="2" name="yt_image_12461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596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3" name="yt_shape_12463"/>
            <p:cNvSpPr txBox="1"/>
            <p:nvPr/>
          </p:nvSpPr>
          <p:spPr>
            <a:xfrm>
              <a:off x="373516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465" name="yt_shape_12465"/>
          <p:cNvSpPr txBox="1"/>
          <p:nvPr/>
        </p:nvSpPr>
        <p:spPr>
          <a:xfrm>
            <a:off x="553379" y="2555992"/>
            <a:ext cx="2410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3EEFE5-F059-7280-D994-1AB5E6ABABC7}"/>
              </a:ext>
            </a:extLst>
          </p:cNvPr>
          <p:cNvSpPr txBox="1"/>
          <p:nvPr/>
        </p:nvSpPr>
        <p:spPr>
          <a:xfrm>
            <a:off x="407249" y="3004831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7F47B2-FC34-AE28-40C7-013BC0EA3ED6}"/>
              </a:ext>
            </a:extLst>
          </p:cNvPr>
          <p:cNvSpPr txBox="1"/>
          <p:nvPr/>
        </p:nvSpPr>
        <p:spPr>
          <a:xfrm>
            <a:off x="407249" y="3480319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的角平分线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7CCEBC-4ABD-72F1-1D2D-61E615BDBF4B}"/>
              </a:ext>
            </a:extLst>
          </p:cNvPr>
          <p:cNvSpPr txBox="1"/>
          <p:nvPr/>
        </p:nvSpPr>
        <p:spPr>
          <a:xfrm>
            <a:off x="407249" y="3955808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466A149-B851-E743-422A-19983B0C91C9}"/>
              </a:ext>
            </a:extLst>
          </p:cNvPr>
          <p:cNvSpPr txBox="1"/>
          <p:nvPr/>
        </p:nvSpPr>
        <p:spPr>
          <a:xfrm>
            <a:off x="407249" y="4431295"/>
            <a:ext cx="595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BA5C4FD-AAE4-A185-B2E3-5006095A7A0F}"/>
              </a:ext>
            </a:extLst>
          </p:cNvPr>
          <p:cNvSpPr txBox="1"/>
          <p:nvPr/>
        </p:nvSpPr>
        <p:spPr>
          <a:xfrm>
            <a:off x="407249" y="4906783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2985EF-05C0-1F31-6E56-26B55ABF427B}"/>
              </a:ext>
            </a:extLst>
          </p:cNvPr>
          <p:cNvSpPr txBox="1"/>
          <p:nvPr/>
        </p:nvSpPr>
        <p:spPr>
          <a:xfrm>
            <a:off x="407249" y="5382271"/>
            <a:ext cx="304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67" name="yt_shape_12467"/>
              <p:cNvSpPr txBox="1"/>
              <p:nvPr/>
            </p:nvSpPr>
            <p:spPr>
              <a:xfrm>
                <a:off x="500890" y="5440264"/>
                <a:ext cx="5355762" cy="5454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的周长的最小值为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dirty="0" smtClean="0">
                    <a:noFill/>
                    <a:effectLst/>
                    <a:latin typeface="Times New Roman"/>
                    <a:ea typeface="宋体"/>
                  </a:rPr>
                  <a:t>⁠</a:t>
                </a: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</a:endParaRPr>
              </a:p>
            </p:txBody>
          </p:sp>
        </mc:Choice>
        <mc:Fallback xmlns="">
          <p:sp>
            <p:nvSpPr>
              <p:cNvPr id="12467" name="yt_shape_124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890" y="5440264"/>
                <a:ext cx="5355762" cy="545406"/>
              </a:xfrm>
              <a:prstGeom prst="rect">
                <a:avLst/>
              </a:prstGeom>
              <a:blipFill>
                <a:blip r:embed="rId2"/>
                <a:stretch>
                  <a:fillRect l="-3413" t="-3333" r="-2503" b="-1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61547D-5065-F9C0-C4A0-BBEE6D284EAE}"/>
                  </a:ext>
                </a:extLst>
              </p:cNvPr>
              <p:cNvSpPr txBox="1"/>
              <p:nvPr/>
            </p:nvSpPr>
            <p:spPr>
              <a:xfrm>
                <a:off x="4758589" y="5308665"/>
                <a:ext cx="10057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61547D-5065-F9C0-C4A0-BBEE6D284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8589" y="5308665"/>
                <a:ext cx="1005713" cy="613931"/>
              </a:xfrm>
              <a:prstGeom prst="rect">
                <a:avLst/>
              </a:prstGeom>
              <a:blipFill>
                <a:blip r:embed="rId3"/>
                <a:stretch>
                  <a:fillRect l="-969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466"/>
          <p:cNvSpPr txBox="1"/>
          <p:nvPr/>
        </p:nvSpPr>
        <p:spPr>
          <a:xfrm>
            <a:off x="489383" y="1212156"/>
            <a:ext cx="5368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的形状，并说明理由；</a:t>
            </a:r>
          </a:p>
        </p:txBody>
      </p:sp>
      <p:grpSp>
        <p:nvGrpSpPr>
          <p:cNvPr id="11" name="yt_shape_12461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429686"/>
            <a:ext cx="2322119" cy="2035171"/>
            <a:chOff x="0" y="0"/>
            <a:chExt cx="1965960" cy="1723023"/>
          </a:xfrm>
        </p:grpSpPr>
        <p:pic>
          <p:nvPicPr>
            <p:cNvPr id="12" name="yt_image_12461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6596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463"/>
            <p:cNvSpPr txBox="1"/>
            <p:nvPr/>
          </p:nvSpPr>
          <p:spPr>
            <a:xfrm>
              <a:off x="373516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1026A40-7BD3-A718-7F3C-FAB901309B63}"/>
              </a:ext>
            </a:extLst>
          </p:cNvPr>
          <p:cNvSpPr txBox="1"/>
          <p:nvPr/>
        </p:nvSpPr>
        <p:spPr>
          <a:xfrm>
            <a:off x="494907" y="1593865"/>
            <a:ext cx="526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2BDAA6F-144F-25A3-B3C6-B0F419BE3BBF}"/>
              </a:ext>
            </a:extLst>
          </p:cNvPr>
          <p:cNvSpPr txBox="1"/>
          <p:nvPr/>
        </p:nvSpPr>
        <p:spPr>
          <a:xfrm>
            <a:off x="494907" y="2069353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550732C-0EB6-7967-99B6-3D205BDA06B9}"/>
              </a:ext>
            </a:extLst>
          </p:cNvPr>
          <p:cNvSpPr txBox="1"/>
          <p:nvPr/>
        </p:nvSpPr>
        <p:spPr>
          <a:xfrm>
            <a:off x="494907" y="2544841"/>
            <a:ext cx="466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328FD7-6A7E-3F49-18C7-438FED05E962}"/>
              </a:ext>
            </a:extLst>
          </p:cNvPr>
          <p:cNvSpPr txBox="1"/>
          <p:nvPr/>
        </p:nvSpPr>
        <p:spPr>
          <a:xfrm>
            <a:off x="494907" y="3020329"/>
            <a:ext cx="382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EEADDD8-8C6B-F1A4-4CD5-8BFED354789B}"/>
              </a:ext>
            </a:extLst>
          </p:cNvPr>
          <p:cNvSpPr txBox="1"/>
          <p:nvPr/>
        </p:nvSpPr>
        <p:spPr>
          <a:xfrm>
            <a:off x="494907" y="3495817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0660CD5-51B0-2777-B598-186630B38211}"/>
              </a:ext>
            </a:extLst>
          </p:cNvPr>
          <p:cNvSpPr txBox="1"/>
          <p:nvPr/>
        </p:nvSpPr>
        <p:spPr>
          <a:xfrm>
            <a:off x="494907" y="3971305"/>
            <a:ext cx="579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58A9C5D-BB2A-E585-721F-D254D9686CA2}"/>
              </a:ext>
            </a:extLst>
          </p:cNvPr>
          <p:cNvSpPr txBox="1"/>
          <p:nvPr/>
        </p:nvSpPr>
        <p:spPr>
          <a:xfrm>
            <a:off x="494907" y="4446793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721B41-5203-D6E7-9FCE-821D4F73DADA}"/>
              </a:ext>
            </a:extLst>
          </p:cNvPr>
          <p:cNvSpPr txBox="1"/>
          <p:nvPr/>
        </p:nvSpPr>
        <p:spPr>
          <a:xfrm>
            <a:off x="494907" y="4922281"/>
            <a:ext cx="328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" name="yt_shape_12472"/>
          <p:cNvSpPr txBox="1"/>
          <p:nvPr/>
        </p:nvSpPr>
        <p:spPr>
          <a:xfrm>
            <a:off x="596211" y="1029847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471" name="yt_image_12471" title="H_29.7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523" y="1079246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4" name="yt_shape_12474"/>
          <p:cNvSpPr txBox="1"/>
          <p:nvPr/>
        </p:nvSpPr>
        <p:spPr>
          <a:xfrm>
            <a:off x="596211" y="15082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对角线互相垂直的四边形的面积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互相垂直，其中对角线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请写出求解过程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76" name="yt_image_12476" title="H_125.6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6258" y="3033265"/>
            <a:ext cx="2021952" cy="185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BF5681-3CBA-70C3-F633-1120CBF14156}"/>
              </a:ext>
            </a:extLst>
          </p:cNvPr>
          <p:cNvSpPr txBox="1"/>
          <p:nvPr/>
        </p:nvSpPr>
        <p:spPr>
          <a:xfrm>
            <a:off x="364211" y="2974876"/>
            <a:ext cx="449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A05685-CB9E-09D1-9219-B28175F45AD9}"/>
                  </a:ext>
                </a:extLst>
              </p:cNvPr>
              <p:cNvSpPr txBox="1"/>
              <p:nvPr/>
            </p:nvSpPr>
            <p:spPr>
              <a:xfrm>
                <a:off x="2587579" y="3439906"/>
                <a:ext cx="28756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A05685-CB9E-09D1-9219-B28175F45A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579" y="3439906"/>
                <a:ext cx="2875661" cy="765061"/>
              </a:xfrm>
              <a:prstGeom prst="rect">
                <a:avLst/>
              </a:prstGeom>
              <a:blipFill>
                <a:blip r:embed="rId4"/>
                <a:stretch>
                  <a:fillRect l="-3178" r="-360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14640F8-E008-3070-9D45-A4AEF7BBC832}"/>
                  </a:ext>
                </a:extLst>
              </p:cNvPr>
              <p:cNvSpPr txBox="1"/>
              <p:nvPr/>
            </p:nvSpPr>
            <p:spPr>
              <a:xfrm>
                <a:off x="2587579" y="4030050"/>
                <a:ext cx="4501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14640F8-E008-3070-9D45-A4AEF7BBC8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579" y="4030050"/>
                <a:ext cx="4501261" cy="765061"/>
              </a:xfrm>
              <a:prstGeom prst="rect">
                <a:avLst/>
              </a:prstGeom>
              <a:blipFill>
                <a:blip r:embed="rId5"/>
                <a:stretch>
                  <a:fillRect l="-2030" r="-23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51C9F30-73FA-E8D4-D0F5-68686B7447F2}"/>
                  </a:ext>
                </a:extLst>
              </p:cNvPr>
              <p:cNvSpPr txBox="1"/>
              <p:nvPr/>
            </p:nvSpPr>
            <p:spPr>
              <a:xfrm>
                <a:off x="994444" y="4581128"/>
                <a:ext cx="42663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150.s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51C9F30-73FA-E8D4-D0F5-68686B7447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444" y="4581128"/>
                <a:ext cx="4266311" cy="726326"/>
              </a:xfrm>
              <a:prstGeom prst="rect">
                <a:avLst/>
              </a:prstGeom>
              <a:blipFill>
                <a:blip r:embed="rId6"/>
                <a:stretch>
                  <a:fillRect l="-2143" r="-528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480"/>
          <p:cNvSpPr txBox="1"/>
          <p:nvPr/>
        </p:nvSpPr>
        <p:spPr>
          <a:xfrm>
            <a:off x="383444" y="5606083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结论：对角线互相垂直的四边形的面积等于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两条对角线乘积的一半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4D62BC-96FF-FA10-1B8E-3D67E2BCCEE0}"/>
              </a:ext>
            </a:extLst>
          </p:cNvPr>
          <p:cNvSpPr txBox="1"/>
          <p:nvPr/>
        </p:nvSpPr>
        <p:spPr>
          <a:xfrm>
            <a:off x="6999033" y="5559277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两条对角线乘积的一半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1" name="yt_shape_12481"/>
          <p:cNvSpPr txBox="1"/>
          <p:nvPr/>
        </p:nvSpPr>
        <p:spPr>
          <a:xfrm>
            <a:off x="540000" y="12432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拓展应用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EGFH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85" name="yt_shape_12485"/>
          <p:cNvSpPr txBox="1"/>
          <p:nvPr/>
        </p:nvSpPr>
        <p:spPr>
          <a:xfrm>
            <a:off x="539881" y="42267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82" name="yt_shape_12482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5166" y="2580587"/>
            <a:ext cx="2201668" cy="2082055"/>
            <a:chOff x="0" y="0"/>
            <a:chExt cx="1925955" cy="1821321"/>
          </a:xfrm>
        </p:grpSpPr>
        <p:pic>
          <p:nvPicPr>
            <p:cNvPr id="2" name="yt_image_1248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5955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4" name="yt_shape_12484"/>
            <p:cNvSpPr txBox="1"/>
            <p:nvPr/>
          </p:nvSpPr>
          <p:spPr>
            <a:xfrm>
              <a:off x="353513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C9A6A1-4E9B-14A0-7CFA-0714C5990197}"/>
              </a:ext>
            </a:extLst>
          </p:cNvPr>
          <p:cNvSpPr txBox="1"/>
          <p:nvPr/>
        </p:nvSpPr>
        <p:spPr>
          <a:xfrm>
            <a:off x="6325327" y="167194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9" name="yt_shape_12389"/>
          <p:cNvSpPr txBox="1"/>
          <p:nvPr/>
        </p:nvSpPr>
        <p:spPr>
          <a:xfrm>
            <a:off x="539881" y="114601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88" name="yt_image_123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60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1" name="yt_shape_12391"/>
          <p:cNvSpPr txBox="1"/>
          <p:nvPr/>
        </p:nvSpPr>
        <p:spPr>
          <a:xfrm>
            <a:off x="539881" y="1849315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菱形的定义</a:t>
            </a:r>
          </a:p>
        </p:txBody>
      </p:sp>
      <p:sp>
        <p:nvSpPr>
          <p:cNvPr id="12392" name="yt_shape_12392"/>
          <p:cNvSpPr txBox="1"/>
          <p:nvPr/>
        </p:nvSpPr>
        <p:spPr>
          <a:xfrm>
            <a:off x="540000" y="23488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，添加一个条件使四边形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是菱形，那么所添加的条件可以是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答案不唯一，如：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96" name="yt_shape_12396"/>
          <p:cNvSpPr txBox="1"/>
          <p:nvPr/>
        </p:nvSpPr>
        <p:spPr>
          <a:xfrm>
            <a:off x="539881" y="52066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3" name="yt_shape_12393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7254" y="3686209"/>
            <a:ext cx="1957492" cy="1891762"/>
            <a:chOff x="0" y="0"/>
            <a:chExt cx="1754505" cy="1695591"/>
          </a:xfrm>
        </p:grpSpPr>
        <p:pic>
          <p:nvPicPr>
            <p:cNvPr id="2" name="yt_image_1239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450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5" name="yt_shape_12395"/>
            <p:cNvSpPr txBox="1"/>
            <p:nvPr/>
          </p:nvSpPr>
          <p:spPr>
            <a:xfrm>
              <a:off x="343971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41226">
            <a:extLst>
              <a:ext uri="{FF2B5EF4-FFF2-40B4-BE49-F238E27FC236}">
                <a16:creationId xmlns:a16="http://schemas.microsoft.com/office/drawing/2014/main" id="{C6C04484-B017-2C7A-E104-4A9B81B5A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8864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7912D8-FA36-D649-9D1B-48425CCD5A5F}"/>
              </a:ext>
            </a:extLst>
          </p:cNvPr>
          <p:cNvSpPr txBox="1"/>
          <p:nvPr/>
        </p:nvSpPr>
        <p:spPr>
          <a:xfrm>
            <a:off x="4717189" y="2777562"/>
            <a:ext cx="400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答案不唯一，如：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623392" y="1153988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菱形的性质</a:t>
            </a:r>
          </a:p>
        </p:txBody>
      </p:sp>
      <p:sp>
        <p:nvSpPr>
          <p:cNvPr id="12398" name="yt_shape_12398"/>
          <p:cNvSpPr txBox="1"/>
          <p:nvPr/>
        </p:nvSpPr>
        <p:spPr>
          <a:xfrm>
            <a:off x="623392" y="1653553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菱形具有而平行四边形不具有的性质是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9" name="yt_table_123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807489"/>
              </p:ext>
            </p:extLst>
          </p:nvPr>
        </p:nvGraphicFramePr>
        <p:xfrm>
          <a:off x="623392" y="2132856"/>
          <a:ext cx="7553643" cy="950976"/>
        </p:xfrm>
        <a:graphic>
          <a:graphicData uri="http://schemas.openxmlformats.org/drawingml/2006/table">
            <a:tbl>
              <a:tblPr/>
              <a:tblGrid>
                <a:gridCol w="425164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两组对边分别平行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两组对角分别相等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sp>
        <p:nvSpPr>
          <p:cNvPr id="12401" name="yt_shape_12401"/>
          <p:cNvSpPr txBox="1"/>
          <p:nvPr/>
        </p:nvSpPr>
        <p:spPr>
          <a:xfrm>
            <a:off x="623511" y="3134410"/>
            <a:ext cx="1036903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衡阳市中考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若菱形的两条对角线的长度分别是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，则该菱形的边长是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2" name="yt_table_124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801968"/>
              </p:ext>
            </p:extLst>
          </p:nvPr>
        </p:nvGraphicFramePr>
        <p:xfrm>
          <a:off x="623392" y="4093845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130429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765931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pic>
        <p:nvPicPr>
          <p:cNvPr id="3" name="yt_shape_1698822441407" title="H_28.801733">
            <a:extLst>
              <a:ext uri="{FF2B5EF4-FFF2-40B4-BE49-F238E27FC236}">
                <a16:creationId xmlns:a16="http://schemas.microsoft.com/office/drawing/2014/main" id="{AAB2A4DA-A42E-3D32-9470-618AEFD62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33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2FA034-825F-F31D-F03F-1E7801917160}"/>
              </a:ext>
            </a:extLst>
          </p:cNvPr>
          <p:cNvSpPr txBox="1"/>
          <p:nvPr/>
        </p:nvSpPr>
        <p:spPr>
          <a:xfrm>
            <a:off x="6400781" y="16067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49C89D-718F-3949-45E2-1E20690957C4}"/>
              </a:ext>
            </a:extLst>
          </p:cNvPr>
          <p:cNvSpPr txBox="1"/>
          <p:nvPr/>
        </p:nvSpPr>
        <p:spPr>
          <a:xfrm>
            <a:off x="1285464" y="35252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4" name="yt_shape_12404"/>
          <p:cNvSpPr txBox="1"/>
          <p:nvPr/>
        </p:nvSpPr>
        <p:spPr>
          <a:xfrm>
            <a:off x="540000" y="12432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08" name="yt_shape_12408"/>
          <p:cNvSpPr txBox="1"/>
          <p:nvPr/>
        </p:nvSpPr>
        <p:spPr>
          <a:xfrm>
            <a:off x="539881" y="41399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05" name="yt_shape_1240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9536" y="2546197"/>
            <a:ext cx="2512928" cy="2226071"/>
            <a:chOff x="0" y="0"/>
            <a:chExt cx="1957959" cy="1734453"/>
          </a:xfrm>
        </p:grpSpPr>
        <p:pic>
          <p:nvPicPr>
            <p:cNvPr id="2" name="yt_image_1240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7959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7" name="yt_shape_12407"/>
            <p:cNvSpPr txBox="1"/>
            <p:nvPr/>
          </p:nvSpPr>
          <p:spPr>
            <a:xfrm>
              <a:off x="445698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10DA45-3426-7713-9CAB-A42575EBD1E1}"/>
              </a:ext>
            </a:extLst>
          </p:cNvPr>
          <p:cNvSpPr txBox="1"/>
          <p:nvPr/>
        </p:nvSpPr>
        <p:spPr>
          <a:xfrm>
            <a:off x="4583832" y="167194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9" name="yt_shape_12409"/>
          <p:cNvSpPr txBox="1"/>
          <p:nvPr/>
        </p:nvSpPr>
        <p:spPr>
          <a:xfrm>
            <a:off x="540001" y="1268413"/>
            <a:ext cx="1030852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2413" name="yt_shape_12413"/>
          <p:cNvSpPr txBox="1"/>
          <p:nvPr/>
        </p:nvSpPr>
        <p:spPr>
          <a:xfrm>
            <a:off x="539881" y="41319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0" name="yt_shape_12410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58766" y="2258614"/>
            <a:ext cx="2089763" cy="1962474"/>
            <a:chOff x="0" y="0"/>
            <a:chExt cx="1811655" cy="1701306"/>
          </a:xfrm>
        </p:grpSpPr>
        <p:pic>
          <p:nvPicPr>
            <p:cNvPr id="2" name="yt_image_12410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1655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2" name="yt_shape_12412"/>
            <p:cNvSpPr txBox="1"/>
            <p:nvPr/>
          </p:nvSpPr>
          <p:spPr>
            <a:xfrm>
              <a:off x="372546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414"/>
              <p:cNvSpPr txBox="1"/>
              <p:nvPr/>
            </p:nvSpPr>
            <p:spPr>
              <a:xfrm>
                <a:off x="539881" y="2190982"/>
                <a:ext cx="418864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2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190982"/>
                <a:ext cx="4188647" cy="3881897"/>
              </a:xfrm>
              <a:prstGeom prst="rect">
                <a:avLst/>
              </a:prstGeom>
              <a:blipFill>
                <a:blip r:embed="rId3"/>
                <a:stretch>
                  <a:fillRect l="-4512" t="-1256" r="-3493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F58E9F1-0372-AA32-8E53-7E6BAF2FC772}"/>
              </a:ext>
            </a:extLst>
          </p:cNvPr>
          <p:cNvSpPr txBox="1"/>
          <p:nvPr/>
        </p:nvSpPr>
        <p:spPr>
          <a:xfrm>
            <a:off x="449870" y="2144176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30BF4A-F0F9-F7FA-5F75-AEEEFAED71B1}"/>
              </a:ext>
            </a:extLst>
          </p:cNvPr>
          <p:cNvSpPr txBox="1"/>
          <p:nvPr/>
        </p:nvSpPr>
        <p:spPr>
          <a:xfrm>
            <a:off x="449870" y="2619664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042743-A805-D088-8614-76C4230E3EF3}"/>
              </a:ext>
            </a:extLst>
          </p:cNvPr>
          <p:cNvSpPr txBox="1"/>
          <p:nvPr/>
        </p:nvSpPr>
        <p:spPr>
          <a:xfrm>
            <a:off x="449870" y="3095152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B93CB5A-09BA-D609-69B1-ED5DA5852BD5}"/>
                  </a:ext>
                </a:extLst>
              </p:cNvPr>
              <p:cNvSpPr txBox="1"/>
              <p:nvPr/>
            </p:nvSpPr>
            <p:spPr>
              <a:xfrm>
                <a:off x="490316" y="3366238"/>
                <a:ext cx="17933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B93CB5A-09BA-D609-69B1-ED5DA5852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16" y="3366238"/>
                <a:ext cx="1793304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74DC7DAB-DA80-0EC7-217C-9343E6324549}"/>
              </a:ext>
            </a:extLst>
          </p:cNvPr>
          <p:cNvSpPr txBox="1"/>
          <p:nvPr/>
        </p:nvSpPr>
        <p:spPr>
          <a:xfrm>
            <a:off x="449870" y="5088671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509965-02BE-6949-3B10-24638273AE91}"/>
              </a:ext>
            </a:extLst>
          </p:cNvPr>
          <p:cNvSpPr txBox="1"/>
          <p:nvPr/>
        </p:nvSpPr>
        <p:spPr>
          <a:xfrm>
            <a:off x="449870" y="5564159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39881" y="1249603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菱形的面积</a:t>
            </a:r>
          </a:p>
        </p:txBody>
      </p:sp>
      <p:sp>
        <p:nvSpPr>
          <p:cNvPr id="12417" name="yt_shape_12417"/>
          <p:cNvSpPr txBox="1"/>
          <p:nvPr/>
        </p:nvSpPr>
        <p:spPr>
          <a:xfrm>
            <a:off x="540001" y="1749168"/>
            <a:ext cx="1124463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1" name="yt_table_124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117120"/>
              </p:ext>
            </p:extLst>
          </p:nvPr>
        </p:nvGraphicFramePr>
        <p:xfrm>
          <a:off x="512873" y="2996952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grpSp>
        <p:nvGrpSpPr>
          <p:cNvPr id="12418" name="yt_shape_12418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530010"/>
            <a:ext cx="2088258" cy="1884859"/>
            <a:chOff x="0" y="0"/>
            <a:chExt cx="1872234" cy="1689876"/>
          </a:xfrm>
        </p:grpSpPr>
        <p:pic>
          <p:nvPicPr>
            <p:cNvPr id="2" name="yt_image_1241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223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0" name="yt_shape_12420"/>
            <p:cNvSpPr txBox="1"/>
            <p:nvPr/>
          </p:nvSpPr>
          <p:spPr>
            <a:xfrm>
              <a:off x="402836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441624">
            <a:extLst>
              <a:ext uri="{FF2B5EF4-FFF2-40B4-BE49-F238E27FC236}">
                <a16:creationId xmlns:a16="http://schemas.microsoft.com/office/drawing/2014/main" id="{C9AE5B3C-B0DA-A35E-21C1-07045D25F5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8893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4BD120-CD3C-F82D-6A1B-94BA2EDB12EE}"/>
              </a:ext>
            </a:extLst>
          </p:cNvPr>
          <p:cNvSpPr txBox="1"/>
          <p:nvPr/>
        </p:nvSpPr>
        <p:spPr>
          <a:xfrm>
            <a:off x="2639616" y="21697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23" name="yt_shape_12423"/>
              <p:cNvSpPr txBox="1"/>
              <p:nvPr/>
            </p:nvSpPr>
            <p:spPr>
              <a:xfrm>
                <a:off x="479376" y="1196752"/>
                <a:ext cx="1076910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23" name="yt_shape_12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96752"/>
                <a:ext cx="10769102" cy="465577"/>
              </a:xfrm>
              <a:prstGeom prst="rect">
                <a:avLst/>
              </a:prstGeom>
              <a:blipFill>
                <a:blip r:embed="rId2"/>
                <a:stretch>
                  <a:fillRect l="-1755" t="-3896" r="-79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28" name="yt_shape_12428"/>
          <p:cNvSpPr txBox="1"/>
          <p:nvPr/>
        </p:nvSpPr>
        <p:spPr>
          <a:xfrm>
            <a:off x="479376" y="36503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5" name="yt_shape_1242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204864"/>
            <a:ext cx="2379089" cy="2107510"/>
            <a:chOff x="0" y="0"/>
            <a:chExt cx="1957959" cy="1734453"/>
          </a:xfrm>
        </p:grpSpPr>
        <p:pic>
          <p:nvPicPr>
            <p:cNvPr id="2" name="yt_image_12425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7959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7" name="yt_shape_12427"/>
            <p:cNvSpPr txBox="1"/>
            <p:nvPr/>
          </p:nvSpPr>
          <p:spPr>
            <a:xfrm>
              <a:off x="445698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C7E736-FEE9-E41B-DB25-7699BEDD60B5}"/>
                  </a:ext>
                </a:extLst>
              </p:cNvPr>
              <p:cNvSpPr txBox="1"/>
              <p:nvPr/>
            </p:nvSpPr>
            <p:spPr>
              <a:xfrm>
                <a:off x="10152490" y="1146122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C7E736-FEE9-E41B-DB25-7699BEDD6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2490" y="1146122"/>
                <a:ext cx="1005714" cy="554686"/>
              </a:xfrm>
              <a:prstGeom prst="rect">
                <a:avLst/>
              </a:prstGeom>
              <a:blipFill>
                <a:blip r:embed="rId4"/>
                <a:stretch>
                  <a:fillRect l="-909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9" name="yt_shape_12429"/>
          <p:cNvSpPr txBox="1"/>
          <p:nvPr/>
        </p:nvSpPr>
        <p:spPr>
          <a:xfrm>
            <a:off x="551384" y="1247043"/>
            <a:ext cx="10884473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考虑问题不全而出错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已知菱形的一组邻角之比为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，且其中一条对角线长为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，则这个菱形的边长为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31" name="yt_table_12431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4362410"/>
                  </p:ext>
                </p:extLst>
              </p:nvPr>
            </p:nvGraphicFramePr>
            <p:xfrm>
              <a:off x="551265" y="2685781"/>
              <a:ext cx="4264470" cy="1040638"/>
            </p:xfrm>
            <a:graphic>
              <a:graphicData uri="http://schemas.openxmlformats.org/drawingml/2006/table">
                <a:tbl>
                  <a:tblPr/>
                  <a:tblGrid>
                    <a:gridCol w="2405380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431" name="yt_table_12431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4362410"/>
                  </p:ext>
                </p:extLst>
              </p:nvPr>
            </p:nvGraphicFramePr>
            <p:xfrm>
              <a:off x="551265" y="2685781"/>
              <a:ext cx="4264470" cy="1040638"/>
            </p:xfrm>
            <a:graphic>
              <a:graphicData uri="http://schemas.openxmlformats.org/drawingml/2006/table">
                <a:tbl>
                  <a:tblPr/>
                  <a:tblGrid>
                    <a:gridCol w="2405380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508" b="-1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508" t="-100000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FCBDED-3279-E1E0-38B2-4FF7FA897C44}"/>
              </a:ext>
            </a:extLst>
          </p:cNvPr>
          <p:cNvSpPr txBox="1"/>
          <p:nvPr/>
        </p:nvSpPr>
        <p:spPr>
          <a:xfrm>
            <a:off x="1242021" y="21677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32" name="yt_image_12432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35" name="yt_shape_12435"/>
              <p:cNvSpPr txBox="1"/>
              <p:nvPr/>
            </p:nvSpPr>
            <p:spPr>
              <a:xfrm>
                <a:off x="540000" y="177281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边上的中点，连接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435" name="yt_shape_12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806" r="-933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40" name="yt_table_12440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9985124"/>
                  </p:ext>
                </p:extLst>
              </p:nvPr>
            </p:nvGraphicFramePr>
            <p:xfrm>
              <a:off x="539881" y="3068960"/>
              <a:ext cx="77847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440" name="yt_table_12440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9985124"/>
                  </p:ext>
                </p:extLst>
              </p:nvPr>
            </p:nvGraphicFramePr>
            <p:xfrm>
              <a:off x="539881" y="3068960"/>
              <a:ext cx="77847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00" r="-151316" b="-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5000" r="-51316" b="-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37" name="yt_shape_12437_skip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9" y="2769312"/>
            <a:ext cx="2241450" cy="2393685"/>
            <a:chOff x="0" y="0"/>
            <a:chExt cx="2060829" cy="2200797"/>
          </a:xfrm>
        </p:grpSpPr>
        <p:pic>
          <p:nvPicPr>
            <p:cNvPr id="2" name="yt_image_12437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060829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9" name="yt_shape_12439"/>
            <p:cNvSpPr txBox="1"/>
            <p:nvPr/>
          </p:nvSpPr>
          <p:spPr>
            <a:xfrm>
              <a:off x="497133" y="18407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7E720E8-B1B4-932F-801B-A99BE94163BD}"/>
              </a:ext>
            </a:extLst>
          </p:cNvPr>
          <p:cNvSpPr txBox="1"/>
          <p:nvPr/>
        </p:nvSpPr>
        <p:spPr>
          <a:xfrm>
            <a:off x="10086241" y="2201498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1099</Words>
  <Application>Microsoft Office PowerPoint</Application>
  <PresentationFormat>宽屏</PresentationFormat>
  <Paragraphs>130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2023-11-02T04:26:44Z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