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0" r:id="rId5"/>
    <p:sldId id="366" r:id="rId6"/>
    <p:sldId id="368" r:id="rId7"/>
    <p:sldId id="372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40" d="100"/>
          <a:sy n="40" d="100"/>
        </p:scale>
        <p:origin x="324" y="3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7" Type="http://schemas.openxmlformats.org/officeDocument/2006/relationships/image" Target="../media/image8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00.png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bin"/><Relationship Id="rId5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7" name="yt_shape_10537"/>
          <p:cNvSpPr txBox="1"/>
          <p:nvPr/>
        </p:nvSpPr>
        <p:spPr>
          <a:xfrm>
            <a:off x="551384" y="1233637"/>
            <a:ext cx="70307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利用勾股定理解决平面图形中的最值问题</a:t>
            </a:r>
          </a:p>
        </p:txBody>
      </p:sp>
      <p:sp>
        <p:nvSpPr>
          <p:cNvPr id="10538" name="yt_shape_10538"/>
          <p:cNvSpPr txBox="1"/>
          <p:nvPr/>
        </p:nvSpPr>
        <p:spPr>
          <a:xfrm>
            <a:off x="551384" y="17332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为等腰直角三角形，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上一动点，求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41" name="yt_shape_10541"/>
          <p:cNvSpPr txBox="1"/>
          <p:nvPr/>
        </p:nvSpPr>
        <p:spPr>
          <a:xfrm>
            <a:off x="551384" y="2845001"/>
            <a:ext cx="2350965" cy="12246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00" b="0" i="0" u="none" spc="-6800" dirty="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6750" b="0" i="0" u="none" spc="7958" dirty="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6800" b="0" i="0" u="none" spc="6987" dirty="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0539" name="yt_image_10539" title="H_105.8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4068" y="2276872"/>
            <a:ext cx="1452601" cy="159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0" name="yt_image_10540" title="H_106.6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4641236"/>
            <a:ext cx="1452828" cy="178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3" name="yt_shape_10543"/>
          <p:cNvSpPr txBox="1"/>
          <p:nvPr/>
        </p:nvSpPr>
        <p:spPr>
          <a:xfrm>
            <a:off x="10100229" y="4000947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  <p:pic>
        <p:nvPicPr>
          <p:cNvPr id="3" name="yt_shape_1698822096049" title="H_28.770866">
            <a:extLst>
              <a:ext uri="{FF2B5EF4-FFF2-40B4-BE49-F238E27FC236}">
                <a16:creationId xmlns:a16="http://schemas.microsoft.com/office/drawing/2014/main" id="{84D450D6-7831-C0C7-45CE-D2BDA144C5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5" y="1273161"/>
            <a:ext cx="1171767" cy="3653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544"/>
              <p:cNvSpPr txBox="1"/>
              <p:nvPr/>
            </p:nvSpPr>
            <p:spPr>
              <a:xfrm>
                <a:off x="535360" y="2752394"/>
                <a:ext cx="11111999" cy="38920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解：作点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的对称点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，此时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值最小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的对称点为点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的最小值是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05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360" y="2752394"/>
                <a:ext cx="11111999" cy="3892027"/>
              </a:xfrm>
              <a:prstGeom prst="rect">
                <a:avLst/>
              </a:prstGeom>
              <a:blipFill>
                <a:blip r:embed="rId5"/>
                <a:stretch>
                  <a:fillRect l="-1700" t="-1411" r="-713" b="-3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02CDDC5-532B-0B9A-BB3E-267053FB07DB}"/>
              </a:ext>
            </a:extLst>
          </p:cNvPr>
          <p:cNvSpPr txBox="1"/>
          <p:nvPr/>
        </p:nvSpPr>
        <p:spPr>
          <a:xfrm>
            <a:off x="445350" y="2705588"/>
            <a:ext cx="713680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解：作点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的对称点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D9B1F64-56D8-9CC9-E6A3-F5B984D21941}"/>
              </a:ext>
            </a:extLst>
          </p:cNvPr>
          <p:cNvSpPr txBox="1"/>
          <p:nvPr/>
        </p:nvSpPr>
        <p:spPr>
          <a:xfrm>
            <a:off x="445349" y="3181076"/>
            <a:ext cx="89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此时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BP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QP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值最小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连接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700708-3112-AC24-2651-539BE7E26FA2}"/>
              </a:ext>
            </a:extLst>
          </p:cNvPr>
          <p:cNvSpPr txBox="1"/>
          <p:nvPr/>
        </p:nvSpPr>
        <p:spPr>
          <a:xfrm>
            <a:off x="445349" y="3656564"/>
            <a:ext cx="546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978CE4-EA34-5D24-9482-5B668E933E53}"/>
              </a:ext>
            </a:extLst>
          </p:cNvPr>
          <p:cNvSpPr txBox="1"/>
          <p:nvPr/>
        </p:nvSpPr>
        <p:spPr>
          <a:xfrm>
            <a:off x="445349" y="4132052"/>
            <a:ext cx="436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的对称点为点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2936183-83E1-BCB8-6CC6-8953E2E16949}"/>
              </a:ext>
            </a:extLst>
          </p:cNvPr>
          <p:cNvSpPr txBox="1"/>
          <p:nvPr/>
        </p:nvSpPr>
        <p:spPr>
          <a:xfrm>
            <a:off x="445349" y="4607540"/>
            <a:ext cx="556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C4F2EA-E5D9-3A9B-093D-CC31EDD158C4}"/>
              </a:ext>
            </a:extLst>
          </p:cNvPr>
          <p:cNvSpPr txBox="1"/>
          <p:nvPr/>
        </p:nvSpPr>
        <p:spPr>
          <a:xfrm>
            <a:off x="445349" y="5083028"/>
            <a:ext cx="2470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C8AD95B-4ED7-5724-29AF-BC3EFC7E93D6}"/>
                  </a:ext>
                </a:extLst>
              </p:cNvPr>
              <p:cNvSpPr txBox="1"/>
              <p:nvPr/>
            </p:nvSpPr>
            <p:spPr>
              <a:xfrm>
                <a:off x="445349" y="5558516"/>
                <a:ext cx="6797675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C8AD95B-4ED7-5724-29AF-BC3EFC7E93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349" y="5558516"/>
                <a:ext cx="6797675" cy="630441"/>
              </a:xfrm>
              <a:prstGeom prst="rect">
                <a:avLst/>
              </a:prstGeom>
              <a:blipFill>
                <a:blip r:embed="rId6"/>
                <a:stretch>
                  <a:fillRect l="-1345" r="-1525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CAD8FA-D2E8-ED54-4001-52E2820909FE}"/>
                  </a:ext>
                </a:extLst>
              </p:cNvPr>
              <p:cNvSpPr txBox="1"/>
              <p:nvPr/>
            </p:nvSpPr>
            <p:spPr>
              <a:xfrm>
                <a:off x="445349" y="6095345"/>
                <a:ext cx="3536188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的最小值是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CAD8FA-D2E8-ED54-4001-52E2820909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349" y="6095345"/>
                <a:ext cx="3536188" cy="558242"/>
              </a:xfrm>
              <a:prstGeom prst="rect">
                <a:avLst/>
              </a:prstGeom>
              <a:blipFill>
                <a:blip r:embed="rId7"/>
                <a:stretch>
                  <a:fillRect l="-2586" r="-2759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6" name="yt_shape_10546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上一动点，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，请利用几何图形解决下列问题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50" name="yt_shape_10550"/>
          <p:cNvSpPr txBox="1"/>
          <p:nvPr/>
        </p:nvSpPr>
        <p:spPr>
          <a:xfrm>
            <a:off x="539881" y="38867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47" name="yt_shape_10547" title="H_125.967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46753" y="2060739"/>
            <a:ext cx="2304375" cy="2103402"/>
            <a:chOff x="0" y="0"/>
            <a:chExt cx="1728216" cy="1599791"/>
          </a:xfrm>
        </p:grpSpPr>
        <p:pic>
          <p:nvPicPr>
            <p:cNvPr id="2" name="yt_image_10547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8216" cy="12037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49" name="yt_shape_10549"/>
            <p:cNvSpPr txBox="1"/>
            <p:nvPr/>
          </p:nvSpPr>
          <p:spPr>
            <a:xfrm>
              <a:off x="330827" y="12397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0551" name="yt_shape_10551"/>
              <p:cNvSpPr txBox="1"/>
              <p:nvPr/>
            </p:nvSpPr>
            <p:spPr>
              <a:xfrm>
                <a:off x="335360" y="2204878"/>
                <a:ext cx="7154907" cy="475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551" name="yt_shape_105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204878"/>
                <a:ext cx="7154907" cy="475643"/>
              </a:xfrm>
              <a:prstGeom prst="rect">
                <a:avLst/>
              </a:prstGeom>
              <a:blipFill>
                <a:blip r:embed="rId3"/>
                <a:stretch>
                  <a:fillRect l="-2555" t="-2564" r="-1618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055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71244" y="4900792"/>
            <a:ext cx="2248141" cy="156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443AAB3-5E61-5A92-BD08-B6ABEB20AD40}"/>
              </a:ext>
            </a:extLst>
          </p:cNvPr>
          <p:cNvSpPr txBox="1"/>
          <p:nvPr/>
        </p:nvSpPr>
        <p:spPr>
          <a:xfrm>
            <a:off x="335360" y="2843075"/>
            <a:ext cx="7517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延长线于点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8B23E4-13E5-66B1-F003-E04CBE274886}"/>
              </a:ext>
            </a:extLst>
          </p:cNvPr>
          <p:cNvSpPr txBox="1"/>
          <p:nvPr/>
        </p:nvSpPr>
        <p:spPr>
          <a:xfrm>
            <a:off x="335360" y="3318563"/>
            <a:ext cx="486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DBD4A4D-AA58-D0F7-A33F-A28744792CB8}"/>
                  </a:ext>
                </a:extLst>
              </p:cNvPr>
              <p:cNvSpPr txBox="1"/>
              <p:nvPr/>
            </p:nvSpPr>
            <p:spPr>
              <a:xfrm>
                <a:off x="335360" y="3794051"/>
                <a:ext cx="5487797" cy="627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DBD4A4D-AA58-D0F7-A33F-A28744792C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794051"/>
                <a:ext cx="5487797" cy="627203"/>
              </a:xfrm>
              <a:prstGeom prst="rect">
                <a:avLst/>
              </a:prstGeom>
              <a:blipFill>
                <a:blip r:embed="rId5"/>
                <a:stretch>
                  <a:fillRect l="-1667" r="-1889" b="-13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92F573B-F271-6F86-0FE2-1F425B0222ED}"/>
                  </a:ext>
                </a:extLst>
              </p:cNvPr>
              <p:cNvSpPr txBox="1"/>
              <p:nvPr/>
            </p:nvSpPr>
            <p:spPr>
              <a:xfrm>
                <a:off x="335360" y="4327642"/>
                <a:ext cx="9235884" cy="5642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三点共线时，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值最小，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最小值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92F573B-F271-6F86-0FE2-1F425B0222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327642"/>
                <a:ext cx="9235884" cy="564210"/>
              </a:xfrm>
              <a:prstGeom prst="rect">
                <a:avLst/>
              </a:prstGeom>
              <a:blipFill>
                <a:blip r:embed="rId6"/>
                <a:stretch>
                  <a:fillRect l="-990" r="-1254" b="-20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53" name="yt_shape_10553"/>
              <p:cNvSpPr txBox="1"/>
              <p:nvPr/>
            </p:nvSpPr>
            <p:spPr>
              <a:xfrm>
                <a:off x="408457" y="1344487"/>
                <a:ext cx="7096623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的最大值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553" name="yt_shape_105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57" y="1344487"/>
                <a:ext cx="7096623" cy="478080"/>
              </a:xfrm>
              <a:prstGeom prst="rect">
                <a:avLst/>
              </a:prstGeom>
              <a:blipFill>
                <a:blip r:embed="rId2"/>
                <a:stretch>
                  <a:fillRect l="-2577" t="-2564" r="-1718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55" name="yt_shape_10555"/>
              <p:cNvSpPr txBox="1"/>
              <p:nvPr/>
            </p:nvSpPr>
            <p:spPr>
              <a:xfrm>
                <a:off x="540000" y="2220086"/>
                <a:ext cx="9246827" cy="19742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延长线于点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三点共线时，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值最小，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最小值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55" name="yt_shape_10555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0086"/>
                <a:ext cx="9246827" cy="1974258"/>
              </a:xfrm>
              <a:prstGeom prst="rect">
                <a:avLst/>
              </a:prstGeom>
              <a:blipFill>
                <a:blip r:embed="rId3"/>
                <a:stretch>
                  <a:fillRect l="-2045" t="-2469" r="-132" b="-8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58" name="yt_shape_10558"/>
          <p:cNvSpPr txBox="1"/>
          <p:nvPr/>
        </p:nvSpPr>
        <p:spPr>
          <a:xfrm>
            <a:off x="5075440" y="4397496"/>
            <a:ext cx="1642053" cy="10175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650" b="0" i="0" u="none" spc="-565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  <a:r>
              <a:rPr lang="en-US" altLang="zh-CN" sz="5650" b="0" i="0" u="none" spc="11392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0" name="yt_shape_10547" title="H_125.967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2344" y="1728237"/>
            <a:ext cx="2304375" cy="2103402"/>
            <a:chOff x="0" y="0"/>
            <a:chExt cx="1728216" cy="1599791"/>
          </a:xfrm>
        </p:grpSpPr>
        <p:pic>
          <p:nvPicPr>
            <p:cNvPr id="11" name="yt_image_10547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28216" cy="12037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0549"/>
            <p:cNvSpPr txBox="1"/>
            <p:nvPr/>
          </p:nvSpPr>
          <p:spPr>
            <a:xfrm>
              <a:off x="330827" y="12397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0560"/>
              <p:cNvSpPr txBox="1"/>
              <p:nvPr/>
            </p:nvSpPr>
            <p:spPr>
              <a:xfrm>
                <a:off x="498468" y="2266511"/>
                <a:ext cx="6649256" cy="20099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如图，设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最大值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05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468" y="2266511"/>
                <a:ext cx="6649256" cy="2009909"/>
              </a:xfrm>
              <a:prstGeom prst="rect">
                <a:avLst/>
              </a:prstGeom>
              <a:blipFill>
                <a:blip r:embed="rId5"/>
                <a:stretch>
                  <a:fillRect l="-2841" t="-2727" r="-1925" b="-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0563"/>
          <p:cNvSpPr txBox="1"/>
          <p:nvPr/>
        </p:nvSpPr>
        <p:spPr>
          <a:xfrm>
            <a:off x="4973901" y="4479572"/>
            <a:ext cx="1761636" cy="10265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00" b="0" i="0" u="none" spc="-5700" dirty="0">
                <a:solidFill>
                  <a:srgbClr val="1EE3CF"/>
                </a:solidFill>
                <a:effectLst/>
                <a:latin typeface="Times New Roman" pitchFamily="57"/>
                <a:ea typeface="宋体" pitchFamily="57"/>
              </a:rPr>
              <a:t> </a:t>
            </a:r>
            <a:r>
              <a:rPr lang="en-US" altLang="zh-CN" sz="5700" b="0" i="0" u="none" spc="12312" dirty="0">
                <a:solidFill>
                  <a:srgbClr val="1EE3CF"/>
                </a:solidFill>
                <a:effectLst/>
                <a:latin typeface="Times New Roman" pitchFamily="57"/>
                <a:ea typeface="宋体" pitchFamily="57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5" name="yt_image_1056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08368" y="4287100"/>
            <a:ext cx="2224437" cy="145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18F78192-752E-38A0-3997-C63FC2A6ADA0}"/>
              </a:ext>
            </a:extLst>
          </p:cNvPr>
          <p:cNvSpPr txBox="1"/>
          <p:nvPr/>
        </p:nvSpPr>
        <p:spPr>
          <a:xfrm>
            <a:off x="408457" y="2219705"/>
            <a:ext cx="6765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726000F-BBA1-183C-6438-DABECEA4F016}"/>
                  </a:ext>
                </a:extLst>
              </p:cNvPr>
              <p:cNvSpPr txBox="1"/>
              <p:nvPr/>
            </p:nvSpPr>
            <p:spPr>
              <a:xfrm>
                <a:off x="408457" y="2695193"/>
                <a:ext cx="5716397" cy="627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726000F-BBA1-183C-6438-DABECEA4F0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57" y="2695193"/>
                <a:ext cx="5716397" cy="627203"/>
              </a:xfrm>
              <a:prstGeom prst="rect">
                <a:avLst/>
              </a:prstGeom>
              <a:blipFill>
                <a:blip r:embed="rId7"/>
                <a:stretch>
                  <a:fillRect l="-1599" r="-1706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000C99D-A95C-135C-392D-3CC6B887FEB9}"/>
                  </a:ext>
                </a:extLst>
              </p:cNvPr>
              <p:cNvSpPr txBox="1"/>
              <p:nvPr/>
            </p:nvSpPr>
            <p:spPr>
              <a:xfrm>
                <a:off x="408457" y="3228784"/>
                <a:ext cx="35139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000C99D-A95C-135C-392D-3CC6B887FE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57" y="3228784"/>
                <a:ext cx="3513963" cy="613931"/>
              </a:xfrm>
              <a:prstGeom prst="rect">
                <a:avLst/>
              </a:prstGeom>
              <a:blipFill>
                <a:blip r:embed="rId8"/>
                <a:stretch>
                  <a:fillRect l="-2604" r="-3299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2F2A19D-59B9-433B-AAB7-AC3CDE37EB97}"/>
                  </a:ext>
                </a:extLst>
              </p:cNvPr>
              <p:cNvSpPr txBox="1"/>
              <p:nvPr/>
            </p:nvSpPr>
            <p:spPr>
              <a:xfrm>
                <a:off x="408457" y="3749103"/>
                <a:ext cx="2299526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最大值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2F2A19D-59B9-433B-AAB7-AC3CDE37EB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57" y="3749103"/>
                <a:ext cx="2299526" cy="554685"/>
              </a:xfrm>
              <a:prstGeom prst="rect">
                <a:avLst/>
              </a:prstGeom>
              <a:blipFill>
                <a:blip r:embed="rId9"/>
                <a:stretch>
                  <a:fillRect l="-3979" t="-1099" r="-5040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5" name="yt_shape_10565"/>
          <p:cNvSpPr txBox="1"/>
          <p:nvPr/>
        </p:nvSpPr>
        <p:spPr>
          <a:xfrm>
            <a:off x="540000" y="1468358"/>
            <a:ext cx="70307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利用勾股定理解决立体图形中的最值问题</a:t>
            </a:r>
          </a:p>
        </p:txBody>
      </p:sp>
      <p:sp>
        <p:nvSpPr>
          <p:cNvPr id="10566" name="yt_shape_10566"/>
          <p:cNvSpPr txBox="1"/>
          <p:nvPr/>
        </p:nvSpPr>
        <p:spPr>
          <a:xfrm>
            <a:off x="540119" y="196792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如图是一个三级台阶，它的每一级的长、宽、高分别为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2dm.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是这个台阶上两个相对的端点，点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处有一只蚂蚁，想到点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处去吃可口的食物，则蚂蚁沿着台阶面爬行到点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的最短路程为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25dm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70" name="yt_shape_10570"/>
          <p:cNvSpPr txBox="1"/>
          <p:nvPr/>
        </p:nvSpPr>
        <p:spPr>
          <a:xfrm>
            <a:off x="540000" y="54269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67" name="yt_shape_10567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1862" y="3909936"/>
            <a:ext cx="2208276" cy="1816749"/>
            <a:chOff x="0" y="0"/>
            <a:chExt cx="2208276" cy="1816749"/>
          </a:xfrm>
        </p:grpSpPr>
        <p:pic>
          <p:nvPicPr>
            <p:cNvPr id="2" name="yt_image_1056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08276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69" name="yt_shape_10569"/>
            <p:cNvSpPr txBox="1"/>
            <p:nvPr/>
          </p:nvSpPr>
          <p:spPr>
            <a:xfrm>
              <a:off x="570857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096286">
            <a:extLst>
              <a:ext uri="{FF2B5EF4-FFF2-40B4-BE49-F238E27FC236}">
                <a16:creationId xmlns:a16="http://schemas.microsoft.com/office/drawing/2014/main" id="{AFBD7168-CC0F-13B7-CCEC-478E385EB8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7882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FEF3CC4-E599-4035-05D0-9C22DDB727E4}"/>
              </a:ext>
            </a:extLst>
          </p:cNvPr>
          <p:cNvSpPr txBox="1"/>
          <p:nvPr/>
        </p:nvSpPr>
        <p:spPr>
          <a:xfrm>
            <a:off x="5817446" y="2872093"/>
            <a:ext cx="1178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1" name="yt_shape_10571"/>
          <p:cNvSpPr txBox="1"/>
          <p:nvPr/>
        </p:nvSpPr>
        <p:spPr>
          <a:xfrm>
            <a:off x="54000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如图，长方体盒子的长、宽、高分别是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处有一滴蜜糖，一只小虫从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处爬到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处去吃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求小虫爬行的最短路程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75" name="yt_shape_10575"/>
          <p:cNvSpPr txBox="1"/>
          <p:nvPr/>
        </p:nvSpPr>
        <p:spPr>
          <a:xfrm>
            <a:off x="597953" y="24884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72" name="yt_shape_10572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4432" y="1933682"/>
            <a:ext cx="1179576" cy="1827036"/>
            <a:chOff x="0" y="0"/>
            <a:chExt cx="1179576" cy="1827036"/>
          </a:xfrm>
        </p:grpSpPr>
        <p:pic>
          <p:nvPicPr>
            <p:cNvPr id="2" name="yt_image_10572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79576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74" name="yt_shape_10574"/>
            <p:cNvSpPr txBox="1"/>
            <p:nvPr/>
          </p:nvSpPr>
          <p:spPr>
            <a:xfrm>
              <a:off x="56507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CC4CEDB0-95E8-BA1A-A961-D986DFF6DD22}"/>
              </a:ext>
            </a:extLst>
          </p:cNvPr>
          <p:cNvSpPr txBox="1"/>
          <p:nvPr/>
        </p:nvSpPr>
        <p:spPr>
          <a:xfrm>
            <a:off x="508061" y="2011770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解：分为五种情况：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CBB7AD-0E79-A68B-337F-471A318457F3}"/>
              </a:ext>
            </a:extLst>
          </p:cNvPr>
          <p:cNvSpPr txBox="1"/>
          <p:nvPr/>
        </p:nvSpPr>
        <p:spPr>
          <a:xfrm>
            <a:off x="508061" y="2514180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FB876A-1605-02E7-1AD7-7321F3FFBC61}"/>
              </a:ext>
            </a:extLst>
          </p:cNvPr>
          <p:cNvSpPr txBox="1"/>
          <p:nvPr/>
        </p:nvSpPr>
        <p:spPr>
          <a:xfrm>
            <a:off x="508061" y="2989668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B3C8177-DF19-928A-9F5F-F4974557D14D}"/>
              </a:ext>
            </a:extLst>
          </p:cNvPr>
          <p:cNvSpPr txBox="1"/>
          <p:nvPr/>
        </p:nvSpPr>
        <p:spPr>
          <a:xfrm>
            <a:off x="508061" y="3465156"/>
            <a:ext cx="518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1AC6C2C-9231-C914-8A22-FB8C18D210F7}"/>
                  </a:ext>
                </a:extLst>
              </p:cNvPr>
              <p:cNvSpPr txBox="1"/>
              <p:nvPr/>
            </p:nvSpPr>
            <p:spPr>
              <a:xfrm>
                <a:off x="508061" y="3940644"/>
                <a:ext cx="6421120" cy="564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由勾股定理可得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1AC6C2C-9231-C914-8A22-FB8C18D210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61" y="3940644"/>
                <a:ext cx="6421120" cy="564655"/>
              </a:xfrm>
              <a:prstGeom prst="rect">
                <a:avLst/>
              </a:prstGeom>
              <a:blipFill>
                <a:blip r:embed="rId3"/>
                <a:stretch>
                  <a:fillRect l="-1423" r="-1328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0577" title="H_212.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t="39164" r="70463"/>
          <a:stretch/>
        </p:blipFill>
        <p:spPr bwMode="auto">
          <a:xfrm>
            <a:off x="7784127" y="2291033"/>
            <a:ext cx="1242581" cy="179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9717C18-3010-41CE-DDD9-48FA2F93AE58}"/>
                  </a:ext>
                </a:extLst>
              </p:cNvPr>
              <p:cNvSpPr txBox="1"/>
              <p:nvPr/>
            </p:nvSpPr>
            <p:spPr>
              <a:xfrm>
                <a:off x="507053" y="4633533"/>
                <a:ext cx="103306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如答图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，连接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，根据勾股定理同理可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楷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673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9717C18-3010-41CE-DDD9-48FA2F93AE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053" y="4633533"/>
                <a:ext cx="10330688" cy="613931"/>
              </a:xfrm>
              <a:prstGeom prst="rect">
                <a:avLst/>
              </a:prstGeom>
              <a:blipFill>
                <a:blip r:embed="rId5"/>
                <a:stretch>
                  <a:fillRect l="-885" t="-39604" b="-51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0577" title="H_212.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31165" t="22209" r="44467"/>
          <a:stretch/>
        </p:blipFill>
        <p:spPr bwMode="auto">
          <a:xfrm>
            <a:off x="8090603" y="4192582"/>
            <a:ext cx="936105" cy="2094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3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6" name="yt_shape_10576"/>
          <p:cNvSpPr txBox="1"/>
          <p:nvPr/>
        </p:nvSpPr>
        <p:spPr>
          <a:xfrm>
            <a:off x="540000" y="971836"/>
            <a:ext cx="2769989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解：分为五种情况：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0579" name="yt_shape_10579"/>
          <p:cNvSpPr txBox="1"/>
          <p:nvPr/>
        </p:nvSpPr>
        <p:spPr>
          <a:xfrm>
            <a:off x="3732961" y="1587024"/>
            <a:ext cx="4584653" cy="24313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500" b="0" i="0" u="none" spc="-13500" dirty="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3500" b="0" i="0" u="none" spc="26881" dirty="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9750" b="0" i="0" u="none" spc="3057" dirty="0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</a:rPr>
              <a:t> </a:t>
            </a:r>
          </a:p>
        </p:txBody>
      </p:sp>
      <p:pic>
        <p:nvPicPr>
          <p:cNvPr id="10577" name="yt_image_10577" title="H_212.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57244" t="-1510" r="20263"/>
          <a:stretch/>
        </p:blipFill>
        <p:spPr bwMode="auto">
          <a:xfrm>
            <a:off x="8353297" y="1335224"/>
            <a:ext cx="864096" cy="273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8" name="yt_image_10578" title="H_153.3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62266" y="2074851"/>
            <a:ext cx="696087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C8C8C4F-CB62-0F77-94E2-799205C7BE6F}"/>
                  </a:ext>
                </a:extLst>
              </p:cNvPr>
              <p:cNvSpPr txBox="1"/>
              <p:nvPr/>
            </p:nvSpPr>
            <p:spPr>
              <a:xfrm>
                <a:off x="378863" y="1737628"/>
                <a:ext cx="11227117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如答图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，连接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，根据勾股定理可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楷体" pitchFamily="24"/>
                </a:endParaRPr>
              </a:p>
              <a:p>
                <a:pPr lvl="0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30+8+15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2953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25cm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9999"/>
                  </a:lnSpc>
                </a:pP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C8C8C4F-CB62-0F77-94E2-799205C7BE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863" y="1737628"/>
                <a:ext cx="11227117" cy="626631"/>
              </a:xfrm>
              <a:prstGeom prst="rect">
                <a:avLst/>
              </a:prstGeom>
              <a:blipFill>
                <a:blip r:embed="rId4"/>
                <a:stretch>
                  <a:fillRect l="-814" t="-66990" b="-223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25CFB76-D497-0648-11AD-3D7CC8E557C7}"/>
                  </a:ext>
                </a:extLst>
              </p:cNvPr>
              <p:cNvSpPr txBox="1"/>
              <p:nvPr/>
            </p:nvSpPr>
            <p:spPr>
              <a:xfrm>
                <a:off x="411727" y="2838829"/>
                <a:ext cx="7484473" cy="3147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如答图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，连接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，根据勾股定理可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楷体" pitchFamily="24"/>
                </a:endParaRPr>
              </a:p>
              <a:p>
                <a:pPr lvl="0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30+12+15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3313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25cm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9999"/>
                  </a:lnSpc>
                </a:pP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25CFB76-D497-0648-11AD-3D7CC8E557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727" y="2838829"/>
                <a:ext cx="7484473" cy="314787"/>
              </a:xfrm>
              <a:prstGeom prst="rect">
                <a:avLst/>
              </a:prstGeom>
              <a:blipFill>
                <a:blip r:embed="rId5"/>
                <a:stretch>
                  <a:fillRect l="-1304" t="-186275" r="-2771" b="-96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808E9979-4C2A-0350-21DA-89DFE715DE20}"/>
                  </a:ext>
                </a:extLst>
              </p:cNvPr>
              <p:cNvSpPr txBox="1"/>
              <p:nvPr/>
            </p:nvSpPr>
            <p:spPr>
              <a:xfrm>
                <a:off x="442111" y="3686635"/>
                <a:ext cx="7166057" cy="409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如答图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，连接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，根据勾股定理可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楷体" pitchFamily="24"/>
                </a:endParaRPr>
              </a:p>
              <a:p>
                <a:pPr lvl="0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15+12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793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25cm.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9999"/>
                  </a:lnSpc>
                </a:pP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808E9979-4C2A-0350-21DA-89DFE715DE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111" y="3686635"/>
                <a:ext cx="7166057" cy="409114"/>
              </a:xfrm>
              <a:prstGeom prst="rect">
                <a:avLst/>
              </a:prstGeom>
              <a:blipFill>
                <a:blip r:embed="rId6"/>
                <a:stretch>
                  <a:fillRect l="-1362" t="-129851" b="-61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361E10BF-5CE9-3DDC-C7E4-EB431AF32759}"/>
              </a:ext>
            </a:extLst>
          </p:cNvPr>
          <p:cNvSpPr txBox="1"/>
          <p:nvPr/>
        </p:nvSpPr>
        <p:spPr>
          <a:xfrm>
            <a:off x="439572" y="4292358"/>
            <a:ext cx="5504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综上可知，小虫爬行的最短路程是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9" name="yt_image_10577" title="H_212.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80600" t="-353" b="1"/>
          <a:stretch/>
        </p:blipFill>
        <p:spPr bwMode="auto">
          <a:xfrm>
            <a:off x="9619034" y="1383872"/>
            <a:ext cx="745279" cy="270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allAtOnce"/>
      <p:bldP spid="14" grpId="0" uiExpand="1" build="allAtOnce"/>
      <p:bldP spid="16" grpId="0" uiExpand="1" build="allAtOnce"/>
      <p:bldP spid="1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843</Words>
  <Application>Microsoft Office PowerPoint</Application>
  <PresentationFormat>宽屏</PresentationFormat>
  <Paragraphs>69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2023-11-01T11:02:31Z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