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69" r:id="rId6"/>
    <p:sldId id="366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40" d="100"/>
          <a:sy n="40" d="100"/>
        </p:scale>
        <p:origin x="324" y="3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bin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" name="yt_shape_10496"/>
          <p:cNvSpPr txBox="1"/>
          <p:nvPr/>
        </p:nvSpPr>
        <p:spPr>
          <a:xfrm>
            <a:off x="540119" y="1342146"/>
            <a:ext cx="11111999" cy="48740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如图，小明和小强攀登一无名山峰，他俩在山脚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处测得主峰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的仰角为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，然后从山脚沿一段倾角为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的斜坡走了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2km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到达山腰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，此时测得主峰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的仰角为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，于是小明对小强说：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我知道主峰多高了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你能根据他们的数据算出主峰的高度吗</a:t>
            </a: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？</a:t>
            </a: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spc="150" dirty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</p:txBody>
      </p:sp>
      <p:pic>
        <p:nvPicPr>
          <p:cNvPr id="10497" name="yt_image_104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1457" y="3763255"/>
            <a:ext cx="2789085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01" name="yt_shape_10501"/>
              <p:cNvSpPr txBox="1"/>
              <p:nvPr/>
            </p:nvSpPr>
            <p:spPr>
              <a:xfrm>
                <a:off x="540000" y="1025572"/>
                <a:ext cx="10956639" cy="5226678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解：设主峰高为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故主峰的高度为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501" name="yt_shape_10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25572"/>
                <a:ext cx="10956639" cy="5226678"/>
              </a:xfrm>
              <a:prstGeom prst="rect">
                <a:avLst/>
              </a:prstGeom>
              <a:blipFill>
                <a:blip r:embed="rId2"/>
                <a:stretch>
                  <a:fillRect l="-1001" t="-81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6490B46-240C-FF73-F295-A83462489CDD}"/>
              </a:ext>
            </a:extLst>
          </p:cNvPr>
          <p:cNvSpPr txBox="1"/>
          <p:nvPr/>
        </p:nvSpPr>
        <p:spPr>
          <a:xfrm>
            <a:off x="521989" y="978766"/>
            <a:ext cx="627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解：设主峰高为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F197DA-B190-E966-F558-DF7AA3FB4CE3}"/>
              </a:ext>
            </a:extLst>
          </p:cNvPr>
          <p:cNvSpPr txBox="1"/>
          <p:nvPr/>
        </p:nvSpPr>
        <p:spPr>
          <a:xfrm>
            <a:off x="521989" y="1454254"/>
            <a:ext cx="66463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104946-0972-00BD-ED9A-A19148046512}"/>
              </a:ext>
            </a:extLst>
          </p:cNvPr>
          <p:cNvSpPr txBox="1"/>
          <p:nvPr/>
        </p:nvSpPr>
        <p:spPr>
          <a:xfrm>
            <a:off x="521989" y="1929742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9660FD-D8BD-D73F-35B6-AD33A3F16E1D}"/>
              </a:ext>
            </a:extLst>
          </p:cNvPr>
          <p:cNvSpPr txBox="1"/>
          <p:nvPr/>
        </p:nvSpPr>
        <p:spPr>
          <a:xfrm>
            <a:off x="521989" y="2405230"/>
            <a:ext cx="573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30C88E-B16A-EDD8-5ABF-57BC4046EF56}"/>
              </a:ext>
            </a:extLst>
          </p:cNvPr>
          <p:cNvSpPr txBox="1"/>
          <p:nvPr/>
        </p:nvSpPr>
        <p:spPr>
          <a:xfrm>
            <a:off x="521989" y="2880718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5288373-9B81-AA7A-D592-9CFE5D5A7A87}"/>
                  </a:ext>
                </a:extLst>
              </p:cNvPr>
              <p:cNvSpPr txBox="1"/>
              <p:nvPr/>
            </p:nvSpPr>
            <p:spPr>
              <a:xfrm>
                <a:off x="521989" y="3356206"/>
                <a:ext cx="24581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, 'mathAnswerShape': 1}">
                <a:extLst>
                  <a:ext uri="{FF2B5EF4-FFF2-40B4-BE49-F238E27FC236}">
                    <a16:creationId xmlns:a16="http://schemas.microsoft.com/office/drawing/2014/main" id="{85288373-9B81-AA7A-D592-9CFE5D5A7A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356206"/>
                <a:ext cx="2458149" cy="765061"/>
              </a:xfrm>
              <a:prstGeom prst="rect">
                <a:avLst/>
              </a:prstGeom>
              <a:blipFill>
                <a:blip r:embed="rId3"/>
                <a:stretch>
                  <a:fillRect l="-3970" r="-397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8988C94-EA76-206F-185F-1CF85CDCAE47}"/>
              </a:ext>
            </a:extLst>
          </p:cNvPr>
          <p:cNvSpPr txBox="1"/>
          <p:nvPr/>
        </p:nvSpPr>
        <p:spPr>
          <a:xfrm>
            <a:off x="521989" y="4027655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391C9C7-E68F-4FE9-F025-7441E9B7F4E6}"/>
                  </a:ext>
                </a:extLst>
              </p:cNvPr>
              <p:cNvSpPr txBox="1"/>
              <p:nvPr/>
            </p:nvSpPr>
            <p:spPr>
              <a:xfrm>
                <a:off x="521989" y="4503143"/>
                <a:ext cx="4313047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6, 'mathAnswerShape': 1}">
                <a:extLst>
                  <a:ext uri="{FF2B5EF4-FFF2-40B4-BE49-F238E27FC236}">
                    <a16:creationId xmlns:a16="http://schemas.microsoft.com/office/drawing/2014/main" id="{B391C9C7-E68F-4FE9-F025-7441E9B7F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503143"/>
                <a:ext cx="4313047" cy="632727"/>
              </a:xfrm>
              <a:prstGeom prst="rect">
                <a:avLst/>
              </a:prstGeom>
              <a:blipFill>
                <a:blip r:embed="rId4"/>
                <a:stretch>
                  <a:fillRect l="-2263" r="-226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083A26-686C-C988-195B-E0D1261DA357}"/>
                  </a:ext>
                </a:extLst>
              </p:cNvPr>
              <p:cNvSpPr txBox="1"/>
              <p:nvPr/>
            </p:nvSpPr>
            <p:spPr>
              <a:xfrm>
                <a:off x="521989" y="5042259"/>
                <a:ext cx="48903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6, 'mathAnswerShape': 1}">
                <a:extLst>
                  <a:ext uri="{FF2B5EF4-FFF2-40B4-BE49-F238E27FC236}">
                    <a16:creationId xmlns:a16="http://schemas.microsoft.com/office/drawing/2014/main" id="{C2083A26-686C-C988-195B-E0D1261DA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5042259"/>
                <a:ext cx="4890326" cy="613931"/>
              </a:xfrm>
              <a:prstGeom prst="rect">
                <a:avLst/>
              </a:prstGeom>
              <a:blipFill>
                <a:blip r:embed="rId5"/>
                <a:stretch>
                  <a:fillRect l="-1995" r="-199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DC995C7-A318-1791-12EA-193FBA9E6026}"/>
                  </a:ext>
                </a:extLst>
              </p:cNvPr>
              <p:cNvSpPr txBox="1"/>
              <p:nvPr/>
            </p:nvSpPr>
            <p:spPr>
              <a:xfrm>
                <a:off x="521989" y="5562578"/>
                <a:ext cx="42140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故主峰的高度为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6, 'mathAnswerShape': 1}">
                <a:extLst>
                  <a:ext uri="{FF2B5EF4-FFF2-40B4-BE49-F238E27FC236}">
                    <a16:creationId xmlns:a16="http://schemas.microsoft.com/office/drawing/2014/main" id="{3DC995C7-A318-1791-12EA-193FBA9E6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5562578"/>
                <a:ext cx="4214051" cy="554686"/>
              </a:xfrm>
              <a:prstGeom prst="rect">
                <a:avLst/>
              </a:prstGeom>
              <a:blipFill>
                <a:blip r:embed="rId6"/>
                <a:stretch>
                  <a:fillRect l="-2315" r="-202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04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23945" y="2507598"/>
            <a:ext cx="2808351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" name="yt_shape_10503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</a:p>
        </p:txBody>
      </p:sp>
      <p:sp>
        <p:nvSpPr>
          <p:cNvPr id="10504" name="yt_shape_10504"/>
          <p:cNvSpPr txBox="1"/>
          <p:nvPr/>
        </p:nvSpPr>
        <p:spPr>
          <a:xfrm>
            <a:off x="540119" y="132851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为加快城乡对接，建设全域美丽乡村，某地区对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两地间的公路进行改建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两地之间有一座山，汽车原来从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地需途经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地沿折线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行驶，现开通隧道后，汽车可直接沿直线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sp>
        <p:nvSpPr>
          <p:cNvPr id="10508" name="yt_shape_10508"/>
          <p:cNvSpPr txBox="1"/>
          <p:nvPr/>
        </p:nvSpPr>
        <p:spPr>
          <a:xfrm>
            <a:off x="540000" y="5150010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0505" name="yt_shape_10505" title="H_133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7970" y="2852936"/>
            <a:ext cx="2300828" cy="1699020"/>
            <a:chOff x="0" y="0"/>
            <a:chExt cx="2300828" cy="1699020"/>
          </a:xfrm>
        </p:grpSpPr>
        <p:pic>
          <p:nvPicPr>
            <p:cNvPr id="2" name="yt_image_10505">
              <a:extLst>
                <a:ext uri="">
  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0828" cy="1303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7" name="yt_shape_10507"/>
            <p:cNvSpPr txBox="1"/>
            <p:nvPr/>
          </p:nvSpPr>
          <p:spPr>
            <a:xfrm>
              <a:off x="617133" y="13390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509" name="yt_shape_10509"/>
          <p:cNvSpPr txBox="1"/>
          <p:nvPr/>
        </p:nvSpPr>
        <p:spPr>
          <a:xfrm>
            <a:off x="540000" y="3301878"/>
            <a:ext cx="7607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开通隧道前，汽车从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地大约要走多少千米？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CE470B-883A-7543-A64D-7D3F151B56A2}"/>
              </a:ext>
            </a:extLst>
          </p:cNvPr>
          <p:cNvSpPr txBox="1"/>
          <p:nvPr/>
        </p:nvSpPr>
        <p:spPr>
          <a:xfrm>
            <a:off x="464979" y="3834846"/>
            <a:ext cx="11044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5C9638-4780-7A7E-84D6-51A721C8AACD}"/>
                  </a:ext>
                </a:extLst>
              </p:cNvPr>
              <p:cNvSpPr txBox="1"/>
              <p:nvPr/>
            </p:nvSpPr>
            <p:spPr>
              <a:xfrm>
                <a:off x="464979" y="4879434"/>
                <a:ext cx="6823981" cy="5470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千米，由勾股定理得：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5C9638-4780-7A7E-84D6-51A721C8AA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979" y="4879434"/>
                <a:ext cx="6823981" cy="547095"/>
              </a:xfrm>
              <a:prstGeom prst="rect">
                <a:avLst/>
              </a:prstGeom>
              <a:blipFill>
                <a:blip r:embed="rId3"/>
                <a:stretch>
                  <a:fillRect l="-1339" t="-1111" r="-1696" b="-2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346308B-9639-BCE7-24D9-51109947AF0C}"/>
                  </a:ext>
                </a:extLst>
              </p:cNvPr>
              <p:cNvSpPr txBox="1"/>
              <p:nvPr/>
            </p:nvSpPr>
            <p:spPr>
              <a:xfrm>
                <a:off x="531798" y="5398595"/>
                <a:ext cx="7215197" cy="539619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136.4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346308B-9639-BCE7-24D9-51109947AF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98" y="5398595"/>
                <a:ext cx="7215197" cy="539619"/>
              </a:xfrm>
              <a:prstGeom prst="rect">
                <a:avLst/>
              </a:prstGeom>
              <a:blipFill>
                <a:blip r:embed="rId4"/>
                <a:stretch>
                  <a:fillRect l="-1267" r="-4307" b="-29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46DE389-7F72-C1D1-48DB-52D602B9673F}"/>
              </a:ext>
            </a:extLst>
          </p:cNvPr>
          <p:cNvSpPr txBox="1"/>
          <p:nvPr/>
        </p:nvSpPr>
        <p:spPr>
          <a:xfrm>
            <a:off x="478713" y="5945690"/>
            <a:ext cx="71047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即开通隧道前，汽车从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地大约要走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136.4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0515" title="H_89.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7970" y="4989239"/>
            <a:ext cx="2260854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19" name="yt_shape_10519"/>
              <p:cNvSpPr txBox="1"/>
              <p:nvPr/>
            </p:nvSpPr>
            <p:spPr>
              <a:xfrm>
                <a:off x="551384" y="3284984"/>
                <a:ext cx="10070064" cy="29197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109.2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汽车从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地大约比原来少走的路程为：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136.4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109.2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519" name="yt_shape_105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284984"/>
                <a:ext cx="10070064" cy="2919710"/>
              </a:xfrm>
              <a:prstGeom prst="rect">
                <a:avLst/>
              </a:prstGeom>
              <a:blipFill>
                <a:blip r:embed="rId2"/>
                <a:stretch>
                  <a:fillRect l="-1816" t="-1879" r="-1090" b="-5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2A5961-7106-32C2-0631-6FA51B685B84}"/>
              </a:ext>
            </a:extLst>
          </p:cNvPr>
          <p:cNvSpPr txBox="1"/>
          <p:nvPr/>
        </p:nvSpPr>
        <p:spPr>
          <a:xfrm>
            <a:off x="479376" y="2321657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FB057C-F8B3-ECB2-2760-A5FB7DBDE207}"/>
                  </a:ext>
                </a:extLst>
              </p:cNvPr>
              <p:cNvSpPr txBox="1"/>
              <p:nvPr/>
            </p:nvSpPr>
            <p:spPr>
              <a:xfrm>
                <a:off x="479376" y="2797145"/>
                <a:ext cx="4917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由勾股定理得：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FB057C-F8B3-ECB2-2760-A5FB7DBDE2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97145"/>
                <a:ext cx="4917313" cy="613931"/>
              </a:xfrm>
              <a:prstGeom prst="rect">
                <a:avLst/>
              </a:prstGeom>
              <a:blipFill>
                <a:blip r:embed="rId3"/>
                <a:stretch>
                  <a:fillRect l="-1985" r="-198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C2EED0A-0C30-B9F9-ABA4-609682432DE9}"/>
              </a:ext>
            </a:extLst>
          </p:cNvPr>
          <p:cNvSpPr txBox="1"/>
          <p:nvPr/>
        </p:nvSpPr>
        <p:spPr>
          <a:xfrm>
            <a:off x="479376" y="3317464"/>
            <a:ext cx="395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BD7A1D-5F7B-8F51-0EA0-913A25A68260}"/>
              </a:ext>
            </a:extLst>
          </p:cNvPr>
          <p:cNvSpPr txBox="1"/>
          <p:nvPr/>
        </p:nvSpPr>
        <p:spPr>
          <a:xfrm>
            <a:off x="479376" y="3792952"/>
            <a:ext cx="314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8328DB8-7FBA-4B0B-F73A-3DD0AAD801EE}"/>
                  </a:ext>
                </a:extLst>
              </p:cNvPr>
              <p:cNvSpPr txBox="1"/>
              <p:nvPr/>
            </p:nvSpPr>
            <p:spPr>
              <a:xfrm>
                <a:off x="479376" y="4268440"/>
                <a:ext cx="84383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109.2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8328DB8-7FBA-4B0B-F73A-3DD0AAD801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68440"/>
                <a:ext cx="8438388" cy="613931"/>
              </a:xfrm>
              <a:prstGeom prst="rect">
                <a:avLst/>
              </a:prstGeom>
              <a:blipFill>
                <a:blip r:embed="rId4"/>
                <a:stretch>
                  <a:fillRect l="-1156" r="-130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4D17C0B-179F-875A-E92A-A15993FF8E97}"/>
              </a:ext>
            </a:extLst>
          </p:cNvPr>
          <p:cNvSpPr txBox="1"/>
          <p:nvPr/>
        </p:nvSpPr>
        <p:spPr>
          <a:xfrm>
            <a:off x="479376" y="4788759"/>
            <a:ext cx="10152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地大约比原来少走的路程为：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136.4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109.2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510"/>
          <p:cNvSpPr txBox="1"/>
          <p:nvPr/>
        </p:nvSpPr>
        <p:spPr>
          <a:xfrm>
            <a:off x="534616" y="1340788"/>
            <a:ext cx="8223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开通隧道后，汽车从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地大约可以少走多少千米？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511"/>
              <p:cNvSpPr txBox="1"/>
              <p:nvPr/>
            </p:nvSpPr>
            <p:spPr>
              <a:xfrm>
                <a:off x="534616" y="1820091"/>
                <a:ext cx="774596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千米，参考数据：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" name="yt_shape_10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16" y="1820091"/>
                <a:ext cx="7745967" cy="466666"/>
              </a:xfrm>
              <a:prstGeom prst="rect">
                <a:avLst/>
              </a:prstGeom>
              <a:blipFill>
                <a:blip r:embed="rId5"/>
                <a:stretch>
                  <a:fillRect l="-2441" t="-5263" r="-149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yt_shape_10505" title="H_133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1724" y="1585964"/>
            <a:ext cx="2300828" cy="1699020"/>
            <a:chOff x="0" y="0"/>
            <a:chExt cx="2300828" cy="1699020"/>
          </a:xfrm>
        </p:grpSpPr>
        <p:pic>
          <p:nvPicPr>
            <p:cNvPr id="12" name="yt_image_10505">
              <a:extLst>
                <a:ext uri="">
  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300828" cy="1303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0507"/>
            <p:cNvSpPr txBox="1"/>
            <p:nvPr/>
          </p:nvSpPr>
          <p:spPr>
            <a:xfrm>
              <a:off x="617133" y="13390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2" name="yt_shape_10522"/>
          <p:cNvSpPr txBox="1"/>
          <p:nvPr/>
        </p:nvSpPr>
        <p:spPr>
          <a:xfrm>
            <a:off x="540119" y="102704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为加快旧城改造步伐，增强城市功能，改善居民环境，某市对部分旧城区的天然气管道进行改造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在改造过程中发现原有管道因弯道过多带来安全隐患，某小区管道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改造方案如图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实线为改造前，所有实线均互相平行或垂直，虚线为改造后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526" name="yt_shape_10526"/>
          <p:cNvSpPr txBox="1"/>
          <p:nvPr/>
        </p:nvSpPr>
        <p:spPr>
          <a:xfrm>
            <a:off x="540000" y="53889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23" name="yt_shape_10523" title="H_177.6437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2564904"/>
            <a:ext cx="2674620" cy="2256076"/>
            <a:chOff x="0" y="0"/>
            <a:chExt cx="2674620" cy="2256076"/>
          </a:xfrm>
        </p:grpSpPr>
        <p:pic>
          <p:nvPicPr>
            <p:cNvPr id="2" name="yt_image_10523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74620" cy="1860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25" name="yt_shape_10525"/>
            <p:cNvSpPr txBox="1"/>
            <p:nvPr/>
          </p:nvSpPr>
          <p:spPr>
            <a:xfrm>
              <a:off x="804029" y="18960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527" name="yt_shape_10527"/>
          <p:cNvSpPr txBox="1"/>
          <p:nvPr/>
        </p:nvSpPr>
        <p:spPr>
          <a:xfrm>
            <a:off x="294016" y="4975097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改造前管道的长度是多少？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A1A394-05F3-AFA7-517D-DA1CEDBCB6F2}"/>
              </a:ext>
            </a:extLst>
          </p:cNvPr>
          <p:cNvSpPr txBox="1"/>
          <p:nvPr/>
        </p:nvSpPr>
        <p:spPr>
          <a:xfrm>
            <a:off x="328133" y="5403612"/>
            <a:ext cx="11323985" cy="59258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由题意得，改造前管道的长度是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FB3DAF-9E7B-B47C-AC33-03D475C7550D}"/>
              </a:ext>
            </a:extLst>
          </p:cNvPr>
          <p:cNvSpPr txBox="1"/>
          <p:nvPr/>
        </p:nvSpPr>
        <p:spPr>
          <a:xfrm>
            <a:off x="328133" y="5902586"/>
            <a:ext cx="430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答：改造前管道的长度是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407368" y="1447513"/>
            <a:ext cx="6852144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改造后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之间的管道长减少了多少？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由题意得，改造前管道的长度是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答：改造前管道的长度是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410m.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5" name="yt_shape_10523" title="H_177.6437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36426" y="1221373"/>
            <a:ext cx="2674620" cy="2256076"/>
            <a:chOff x="0" y="0"/>
            <a:chExt cx="2674620" cy="2256076"/>
          </a:xfrm>
        </p:grpSpPr>
        <p:pic>
          <p:nvPicPr>
            <p:cNvPr id="6" name="yt_image_10523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74620" cy="1860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0525"/>
            <p:cNvSpPr txBox="1"/>
            <p:nvPr/>
          </p:nvSpPr>
          <p:spPr>
            <a:xfrm>
              <a:off x="804029" y="18960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8" name="yt_image_10534" title="H_136.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3894" y="4158127"/>
            <a:ext cx="2545461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531"/>
              <p:cNvSpPr txBox="1"/>
              <p:nvPr/>
            </p:nvSpPr>
            <p:spPr>
              <a:xfrm>
                <a:off x="407368" y="2031893"/>
                <a:ext cx="11111999" cy="2891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如图，延长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，由题意得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答：改造后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之间的管道长减少了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280m.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05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031893"/>
                <a:ext cx="11111999" cy="2891112"/>
              </a:xfrm>
              <a:prstGeom prst="rect">
                <a:avLst/>
              </a:prstGeom>
              <a:blipFill>
                <a:blip r:embed="rId4"/>
                <a:stretch>
                  <a:fillRect l="-1700" t="-1684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DA24D9A-FE37-6EBE-C3B5-848D1A781377}"/>
              </a:ext>
            </a:extLst>
          </p:cNvPr>
          <p:cNvSpPr txBox="1"/>
          <p:nvPr/>
        </p:nvSpPr>
        <p:spPr>
          <a:xfrm>
            <a:off x="317356" y="1949087"/>
            <a:ext cx="10663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，由题意得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3614DA-9507-263F-AC81-32C214DEC489}"/>
              </a:ext>
            </a:extLst>
          </p:cNvPr>
          <p:cNvSpPr txBox="1"/>
          <p:nvPr/>
        </p:nvSpPr>
        <p:spPr>
          <a:xfrm>
            <a:off x="474576" y="2457238"/>
            <a:ext cx="4770531" cy="47548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AA3592-3B47-62D5-EFD8-F36FBFD42CB7}"/>
              </a:ext>
            </a:extLst>
          </p:cNvPr>
          <p:cNvSpPr txBox="1"/>
          <p:nvPr/>
        </p:nvSpPr>
        <p:spPr>
          <a:xfrm>
            <a:off x="440602" y="2900455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B6FBA0E-6F15-B989-87BA-B80462A0F981}"/>
                  </a:ext>
                </a:extLst>
              </p:cNvPr>
              <p:cNvSpPr txBox="1"/>
              <p:nvPr/>
            </p:nvSpPr>
            <p:spPr>
              <a:xfrm>
                <a:off x="346555" y="3469555"/>
                <a:ext cx="10608364" cy="4758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B6FBA0E-6F15-B989-87BA-B80462A0F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555" y="3469555"/>
                <a:ext cx="10608364" cy="475880"/>
              </a:xfrm>
              <a:prstGeom prst="rect">
                <a:avLst/>
              </a:prstGeom>
              <a:blipFill>
                <a:blip r:embed="rId5"/>
                <a:stretch>
                  <a:fillRect l="-920" t="-7692" b="-3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02DC27BB-C7D2-D69D-CF25-185569573E91}"/>
              </a:ext>
            </a:extLst>
          </p:cNvPr>
          <p:cNvSpPr txBox="1"/>
          <p:nvPr/>
        </p:nvSpPr>
        <p:spPr>
          <a:xfrm>
            <a:off x="317357" y="3948380"/>
            <a:ext cx="338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A8B490-4A7F-E32B-EA5A-0618F6B37ECD}"/>
              </a:ext>
            </a:extLst>
          </p:cNvPr>
          <p:cNvSpPr txBox="1"/>
          <p:nvPr/>
        </p:nvSpPr>
        <p:spPr>
          <a:xfrm>
            <a:off x="317357" y="4423868"/>
            <a:ext cx="5893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答：改造后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之间的管道长减少了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1062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2023-11-01T10:19:43Z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