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4" r:id="rId8"/>
    <p:sldId id="375" r:id="rId9"/>
    <p:sldId id="377" r:id="rId10"/>
    <p:sldId id="379" r:id="rId11"/>
    <p:sldId id="380" r:id="rId12"/>
    <p:sldId id="388" r:id="rId13"/>
    <p:sldId id="381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7" name="yt_shape_12487"/>
          <p:cNvSpPr txBox="1"/>
          <p:nvPr/>
        </p:nvSpPr>
        <p:spPr>
          <a:xfrm>
            <a:off x="479376" y="124047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86" name="yt_image_1248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4047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9" name="yt_shape_12489"/>
          <p:cNvSpPr txBox="1"/>
          <p:nvPr/>
        </p:nvSpPr>
        <p:spPr>
          <a:xfrm>
            <a:off x="479376" y="1938061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有一组邻边相等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四条边都相等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对角线互相垂直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0797E5-8473-4F98-D90B-0818D0E6A93A}"/>
              </a:ext>
            </a:extLst>
          </p:cNvPr>
          <p:cNvSpPr txBox="1"/>
          <p:nvPr/>
        </p:nvSpPr>
        <p:spPr>
          <a:xfrm>
            <a:off x="922765" y="189125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有一组邻边相等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B43761-4754-458F-FC11-BD6F84620C9D}"/>
              </a:ext>
            </a:extLst>
          </p:cNvPr>
          <p:cNvSpPr txBox="1"/>
          <p:nvPr/>
        </p:nvSpPr>
        <p:spPr>
          <a:xfrm>
            <a:off x="922765" y="236674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四条边都相等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C2176B-1E6E-E062-7A73-86D2A7FFDCD1}"/>
              </a:ext>
            </a:extLst>
          </p:cNvPr>
          <p:cNvSpPr txBox="1"/>
          <p:nvPr/>
        </p:nvSpPr>
        <p:spPr>
          <a:xfrm>
            <a:off x="922765" y="2842231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8" name="yt_shape_1254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逆时针方向旋转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52" name="yt_shape_12552"/>
          <p:cNvSpPr txBox="1"/>
          <p:nvPr/>
        </p:nvSpPr>
        <p:spPr>
          <a:xfrm>
            <a:off x="539881" y="42416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9" name="yt_shape_12549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209" y="2351557"/>
            <a:ext cx="2312286" cy="1997665"/>
            <a:chOff x="0" y="0"/>
            <a:chExt cx="2096262" cy="1811034"/>
          </a:xfrm>
        </p:grpSpPr>
        <p:pic>
          <p:nvPicPr>
            <p:cNvPr id="2" name="yt_image_125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6262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1" name="yt_shape_12551"/>
            <p:cNvSpPr txBox="1"/>
            <p:nvPr/>
          </p:nvSpPr>
          <p:spPr>
            <a:xfrm>
              <a:off x="514850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53" name="yt_shape_12553"/>
          <p:cNvSpPr txBox="1"/>
          <p:nvPr/>
        </p:nvSpPr>
        <p:spPr>
          <a:xfrm>
            <a:off x="539881" y="2278636"/>
            <a:ext cx="42046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B0E547-C0A7-A4A5-732B-2F336E47E88A}"/>
              </a:ext>
            </a:extLst>
          </p:cNvPr>
          <p:cNvSpPr txBox="1"/>
          <p:nvPr/>
        </p:nvSpPr>
        <p:spPr>
          <a:xfrm>
            <a:off x="501556" y="2689955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8232EA-0ADD-5002-D1B7-A0FCECFEA104}"/>
              </a:ext>
            </a:extLst>
          </p:cNvPr>
          <p:cNvSpPr txBox="1"/>
          <p:nvPr/>
        </p:nvSpPr>
        <p:spPr>
          <a:xfrm>
            <a:off x="501556" y="3165443"/>
            <a:ext cx="323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343B5E-1395-C474-C23B-BADBE3A8B933}"/>
              </a:ext>
            </a:extLst>
          </p:cNvPr>
          <p:cNvSpPr txBox="1"/>
          <p:nvPr/>
        </p:nvSpPr>
        <p:spPr>
          <a:xfrm>
            <a:off x="501556" y="3649390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由旋转性质得：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EBF1A1-D208-1C5E-0BCB-1632C1EFA926}"/>
              </a:ext>
            </a:extLst>
          </p:cNvPr>
          <p:cNvSpPr txBox="1"/>
          <p:nvPr/>
        </p:nvSpPr>
        <p:spPr>
          <a:xfrm>
            <a:off x="501556" y="4124878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FB59BD-D3A1-6075-54ED-3E540EEF384E}"/>
              </a:ext>
            </a:extLst>
          </p:cNvPr>
          <p:cNvSpPr txBox="1"/>
          <p:nvPr/>
        </p:nvSpPr>
        <p:spPr>
          <a:xfrm>
            <a:off x="501556" y="4600366"/>
            <a:ext cx="396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425371" y="1163776"/>
            <a:ext cx="4230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2558" name="yt_shape_12558"/>
          <p:cNvSpPr txBox="1"/>
          <p:nvPr/>
        </p:nvSpPr>
        <p:spPr>
          <a:xfrm>
            <a:off x="425371" y="1643079"/>
            <a:ext cx="5469446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437716-20BA-BE5D-A3A2-06D856197FD0}"/>
              </a:ext>
            </a:extLst>
          </p:cNvPr>
          <p:cNvSpPr txBox="1"/>
          <p:nvPr/>
        </p:nvSpPr>
        <p:spPr>
          <a:xfrm>
            <a:off x="335360" y="1116970"/>
            <a:ext cx="431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E489C1-9216-B1AD-392F-438E4F99A0F9}"/>
              </a:ext>
            </a:extLst>
          </p:cNvPr>
          <p:cNvSpPr txBox="1"/>
          <p:nvPr/>
        </p:nvSpPr>
        <p:spPr>
          <a:xfrm>
            <a:off x="335360" y="1596273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A5E437-1C02-2B52-44AA-7E27864EBBC9}"/>
              </a:ext>
            </a:extLst>
          </p:cNvPr>
          <p:cNvSpPr txBox="1"/>
          <p:nvPr/>
        </p:nvSpPr>
        <p:spPr>
          <a:xfrm>
            <a:off x="335360" y="2071761"/>
            <a:ext cx="3226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3AC1BD-D06F-6E11-6E7D-CDFFDDFE2E7D}"/>
              </a:ext>
            </a:extLst>
          </p:cNvPr>
          <p:cNvSpPr txBox="1"/>
          <p:nvPr/>
        </p:nvSpPr>
        <p:spPr>
          <a:xfrm>
            <a:off x="335360" y="2547249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B55024-D549-AE87-3EE1-D19428249236}"/>
              </a:ext>
            </a:extLst>
          </p:cNvPr>
          <p:cNvSpPr txBox="1"/>
          <p:nvPr/>
        </p:nvSpPr>
        <p:spPr>
          <a:xfrm>
            <a:off x="335360" y="3022737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583644-5694-3691-8817-6B88521B1182}"/>
              </a:ext>
            </a:extLst>
          </p:cNvPr>
          <p:cNvSpPr txBox="1"/>
          <p:nvPr/>
        </p:nvSpPr>
        <p:spPr>
          <a:xfrm>
            <a:off x="335360" y="3498225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20B829-F6EE-F990-B684-85958F298900}"/>
              </a:ext>
            </a:extLst>
          </p:cNvPr>
          <p:cNvSpPr txBox="1"/>
          <p:nvPr/>
        </p:nvSpPr>
        <p:spPr>
          <a:xfrm>
            <a:off x="335360" y="3973714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C300DF-438F-4305-4C72-9247D9C33041}"/>
              </a:ext>
            </a:extLst>
          </p:cNvPr>
          <p:cNvSpPr txBox="1"/>
          <p:nvPr/>
        </p:nvSpPr>
        <p:spPr>
          <a:xfrm>
            <a:off x="335360" y="4449201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830073-85BA-61DC-0472-14C70333F9ED}"/>
              </a:ext>
            </a:extLst>
          </p:cNvPr>
          <p:cNvSpPr txBox="1"/>
          <p:nvPr/>
        </p:nvSpPr>
        <p:spPr>
          <a:xfrm>
            <a:off x="335360" y="4924689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E5EE78-14AB-336E-8E94-9D29785ED1A5}"/>
              </a:ext>
            </a:extLst>
          </p:cNvPr>
          <p:cNvSpPr txBox="1"/>
          <p:nvPr/>
        </p:nvSpPr>
        <p:spPr>
          <a:xfrm>
            <a:off x="335360" y="5400177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A721BD-3A97-6C56-78AD-5157BC2E358D}"/>
              </a:ext>
            </a:extLst>
          </p:cNvPr>
          <p:cNvSpPr txBox="1"/>
          <p:nvPr/>
        </p:nvSpPr>
        <p:spPr>
          <a:xfrm>
            <a:off x="335360" y="5875665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B1A5DC-9E7E-496A-F433-5469E5409528}"/>
              </a:ext>
            </a:extLst>
          </p:cNvPr>
          <p:cNvSpPr txBox="1"/>
          <p:nvPr/>
        </p:nvSpPr>
        <p:spPr>
          <a:xfrm>
            <a:off x="335360" y="6351153"/>
            <a:ext cx="325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2554"/>
          <p:cNvSpPr txBox="1"/>
          <p:nvPr/>
        </p:nvSpPr>
        <p:spPr>
          <a:xfrm>
            <a:off x="425371" y="757563"/>
            <a:ext cx="7931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时，判定四边形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7" name="yt_shape_12549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209" y="2351557"/>
            <a:ext cx="2312286" cy="1997665"/>
            <a:chOff x="0" y="0"/>
            <a:chExt cx="2096262" cy="1811034"/>
          </a:xfrm>
        </p:grpSpPr>
        <p:pic>
          <p:nvPicPr>
            <p:cNvPr id="18" name="yt_image_125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6262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yt_shape_12551"/>
            <p:cNvSpPr txBox="1"/>
            <p:nvPr/>
          </p:nvSpPr>
          <p:spPr>
            <a:xfrm>
              <a:off x="514850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0" name="yt_shape_12560"/>
          <p:cNvSpPr txBox="1"/>
          <p:nvPr/>
        </p:nvSpPr>
        <p:spPr>
          <a:xfrm>
            <a:off x="539881" y="78720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59" name="yt_image_125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8720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2" name="yt_shape_12562"/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66" name="yt_shape_12566"/>
          <p:cNvSpPr txBox="1"/>
          <p:nvPr/>
        </p:nvSpPr>
        <p:spPr>
          <a:xfrm>
            <a:off x="539881" y="43540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3" name="yt_shape_12563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4292" y="2335185"/>
            <a:ext cx="2127707" cy="2018830"/>
            <a:chOff x="0" y="0"/>
            <a:chExt cx="1799082" cy="1707021"/>
          </a:xfrm>
        </p:grpSpPr>
        <p:pic>
          <p:nvPicPr>
            <p:cNvPr id="2" name="yt_image_125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908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5" name="yt_shape_12565"/>
            <p:cNvSpPr txBox="1"/>
            <p:nvPr/>
          </p:nvSpPr>
          <p:spPr>
            <a:xfrm>
              <a:off x="290077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67" name="yt_shape_12567"/>
          <p:cNvSpPr txBox="1"/>
          <p:nvPr/>
        </p:nvSpPr>
        <p:spPr>
          <a:xfrm>
            <a:off x="407368" y="2335680"/>
            <a:ext cx="65290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9F97EF-4A1A-0B24-4A28-306FF937EA27}"/>
              </a:ext>
            </a:extLst>
          </p:cNvPr>
          <p:cNvSpPr txBox="1"/>
          <p:nvPr/>
        </p:nvSpPr>
        <p:spPr>
          <a:xfrm>
            <a:off x="407368" y="2793479"/>
            <a:ext cx="635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884F5B-AD5E-6D0F-8D5C-45501C7638F3}"/>
              </a:ext>
            </a:extLst>
          </p:cNvPr>
          <p:cNvSpPr txBox="1"/>
          <p:nvPr/>
        </p:nvSpPr>
        <p:spPr>
          <a:xfrm>
            <a:off x="407368" y="3268967"/>
            <a:ext cx="377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6A45CA-A916-64A6-72BF-F6E3AA2C28CD}"/>
              </a:ext>
            </a:extLst>
          </p:cNvPr>
          <p:cNvSpPr txBox="1"/>
          <p:nvPr/>
        </p:nvSpPr>
        <p:spPr>
          <a:xfrm>
            <a:off x="407368" y="3744455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C2BC6C-AA4F-E94E-54BA-0E4CFDF0FF8F}"/>
              </a:ext>
            </a:extLst>
          </p:cNvPr>
          <p:cNvSpPr txBox="1"/>
          <p:nvPr/>
        </p:nvSpPr>
        <p:spPr>
          <a:xfrm>
            <a:off x="407368" y="4219943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617F03-1378-49AE-9213-4CF533B5D25C}"/>
              </a:ext>
            </a:extLst>
          </p:cNvPr>
          <p:cNvSpPr txBox="1"/>
          <p:nvPr/>
        </p:nvSpPr>
        <p:spPr>
          <a:xfrm>
            <a:off x="407368" y="4695431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7B3714-950D-3D2C-5DA5-E7CC0BCDF598}"/>
              </a:ext>
            </a:extLst>
          </p:cNvPr>
          <p:cNvSpPr txBox="1"/>
          <p:nvPr/>
        </p:nvSpPr>
        <p:spPr>
          <a:xfrm>
            <a:off x="407368" y="5170919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AC1A21-FDBC-8579-1C4A-71CF7B87C15C}"/>
              </a:ext>
            </a:extLst>
          </p:cNvPr>
          <p:cNvSpPr txBox="1"/>
          <p:nvPr/>
        </p:nvSpPr>
        <p:spPr>
          <a:xfrm>
            <a:off x="407368" y="5646407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95A6E0-A8D7-8E3C-0FE2-742EB351BC3C}"/>
              </a:ext>
            </a:extLst>
          </p:cNvPr>
          <p:cNvSpPr txBox="1"/>
          <p:nvPr/>
        </p:nvSpPr>
        <p:spPr>
          <a:xfrm>
            <a:off x="407368" y="6121895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569">
            <a:extLst>
              <a:ext uri="{FF2B5EF4-FFF2-40B4-BE49-F238E27FC236}">
                <a16:creationId xmlns:a16="http://schemas.microsoft.com/office/drawing/2014/main" id="{BD7F9A8F-A38B-6984-35D1-FDA1B3298397}"/>
              </a:ext>
            </a:extLst>
          </p:cNvPr>
          <p:cNvSpPr txBox="1"/>
          <p:nvPr/>
        </p:nvSpPr>
        <p:spPr>
          <a:xfrm>
            <a:off x="430167" y="4293096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的条件下，试确定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点的位置，使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1" name="yt_shape_12568"/>
          <p:cNvSpPr txBox="1"/>
          <p:nvPr/>
        </p:nvSpPr>
        <p:spPr>
          <a:xfrm>
            <a:off x="430167" y="1054155"/>
            <a:ext cx="6684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，试证明：四边形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78E3C0-D69E-6128-9F9B-2513563E10AC}"/>
              </a:ext>
            </a:extLst>
          </p:cNvPr>
          <p:cNvSpPr txBox="1"/>
          <p:nvPr/>
        </p:nvSpPr>
        <p:spPr>
          <a:xfrm>
            <a:off x="430167" y="1414613"/>
            <a:ext cx="604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3B68AB-3030-CEC8-85C9-FE4F9DCD5427}"/>
              </a:ext>
            </a:extLst>
          </p:cNvPr>
          <p:cNvSpPr txBox="1"/>
          <p:nvPr/>
        </p:nvSpPr>
        <p:spPr>
          <a:xfrm>
            <a:off x="430167" y="1890101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50CEE8-3034-A77D-C79E-E0DF96959EC9}"/>
              </a:ext>
            </a:extLst>
          </p:cNvPr>
          <p:cNvSpPr txBox="1"/>
          <p:nvPr/>
        </p:nvSpPr>
        <p:spPr>
          <a:xfrm>
            <a:off x="430167" y="2365589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34DFF6-8B73-5BBD-C60D-C2BC2BE8A18D}"/>
              </a:ext>
            </a:extLst>
          </p:cNvPr>
          <p:cNvSpPr txBox="1"/>
          <p:nvPr/>
        </p:nvSpPr>
        <p:spPr>
          <a:xfrm>
            <a:off x="430167" y="2841077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864C35-2CC6-F9CE-7C78-F77D66FCFBD1}"/>
              </a:ext>
            </a:extLst>
          </p:cNvPr>
          <p:cNvSpPr txBox="1"/>
          <p:nvPr/>
        </p:nvSpPr>
        <p:spPr>
          <a:xfrm>
            <a:off x="430167" y="3316565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652C4C-B79E-25E6-40AA-74A98864527D}"/>
              </a:ext>
            </a:extLst>
          </p:cNvPr>
          <p:cNvSpPr txBox="1"/>
          <p:nvPr/>
        </p:nvSpPr>
        <p:spPr>
          <a:xfrm>
            <a:off x="430167" y="3792053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8" name="yt_shape_12563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1640724"/>
            <a:ext cx="2127707" cy="2018830"/>
            <a:chOff x="0" y="0"/>
            <a:chExt cx="1799082" cy="1707021"/>
          </a:xfrm>
        </p:grpSpPr>
        <p:pic>
          <p:nvPicPr>
            <p:cNvPr id="19" name="yt_image_125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908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yt_shape_12565"/>
            <p:cNvSpPr txBox="1"/>
            <p:nvPr/>
          </p:nvSpPr>
          <p:spPr>
            <a:xfrm>
              <a:off x="290077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3F936FD-DFE7-0B01-3471-239EDAA281A0}"/>
              </a:ext>
            </a:extLst>
          </p:cNvPr>
          <p:cNvSpPr txBox="1"/>
          <p:nvPr/>
        </p:nvSpPr>
        <p:spPr>
          <a:xfrm>
            <a:off x="430167" y="4721611"/>
            <a:ext cx="7282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44B03FE-6C43-3D8A-C86D-A270763B4F58}"/>
              </a:ext>
            </a:extLst>
          </p:cNvPr>
          <p:cNvSpPr txBox="1"/>
          <p:nvPr/>
        </p:nvSpPr>
        <p:spPr>
          <a:xfrm>
            <a:off x="430167" y="5197099"/>
            <a:ext cx="863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为菱形，根据菱形的对称性，得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291BF52-A076-021C-775F-70CBA33FBD12}"/>
              </a:ext>
            </a:extLst>
          </p:cNvPr>
          <p:cNvSpPr txBox="1"/>
          <p:nvPr/>
        </p:nvSpPr>
        <p:spPr>
          <a:xfrm>
            <a:off x="430167" y="5672587"/>
            <a:ext cx="508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E35841-FCCA-92DF-8374-4310A018D5D7}"/>
              </a:ext>
            </a:extLst>
          </p:cNvPr>
          <p:cNvSpPr txBox="1"/>
          <p:nvPr/>
        </p:nvSpPr>
        <p:spPr>
          <a:xfrm>
            <a:off x="430167" y="6148075"/>
            <a:ext cx="9270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539881" y="929994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92" name="yt_image_124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2999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5" name="yt_shape_12495"/>
          <p:cNvSpPr txBox="1"/>
          <p:nvPr/>
        </p:nvSpPr>
        <p:spPr>
          <a:xfrm>
            <a:off x="539881" y="1633291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用边的关系判定四边形是菱形</a:t>
            </a:r>
          </a:p>
        </p:txBody>
      </p:sp>
      <p:sp>
        <p:nvSpPr>
          <p:cNvPr id="12496" name="yt_shape_12496"/>
          <p:cNvSpPr txBox="1"/>
          <p:nvPr/>
        </p:nvSpPr>
        <p:spPr>
          <a:xfrm>
            <a:off x="540000" y="21328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益阳市中考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中选择一个作为条件，补充后使四边形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成为菱形，则应选择的是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00" name="yt_shape_12500"/>
          <p:cNvSpPr txBox="1"/>
          <p:nvPr/>
        </p:nvSpPr>
        <p:spPr>
          <a:xfrm>
            <a:off x="539881" y="56296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97" name="yt_shape_12497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501" y="3724786"/>
            <a:ext cx="1695087" cy="2128642"/>
            <a:chOff x="0" y="0"/>
            <a:chExt cx="1476756" cy="1854468"/>
          </a:xfrm>
        </p:grpSpPr>
        <p:pic>
          <p:nvPicPr>
            <p:cNvPr id="2" name="yt_image_124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6756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9" name="yt_shape_12499"/>
            <p:cNvSpPr txBox="1"/>
            <p:nvPr/>
          </p:nvSpPr>
          <p:spPr>
            <a:xfrm>
              <a:off x="205097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58385">
            <a:extLst>
              <a:ext uri="{FF2B5EF4-FFF2-40B4-BE49-F238E27FC236}">
                <a16:creationId xmlns:a16="http://schemas.microsoft.com/office/drawing/2014/main" id="{ED33E2DB-BF0A-1039-0E9C-9BB01A082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67261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2D4FBC-42C1-6B29-A4C2-902B854A6861}"/>
              </a:ext>
            </a:extLst>
          </p:cNvPr>
          <p:cNvSpPr txBox="1"/>
          <p:nvPr/>
        </p:nvSpPr>
        <p:spPr>
          <a:xfrm>
            <a:off x="2278789" y="30370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01" name="yt_shape_12501"/>
              <p:cNvSpPr txBox="1"/>
              <p:nvPr/>
            </p:nvSpPr>
            <p:spPr>
              <a:xfrm>
                <a:off x="540000" y="1268413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桂林四中单元卷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如图，小聪在作线段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的垂直平分线时，他是这样操作的：分别以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的长为半径画弧，两弧相交于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即为所求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根据他的作图方法可知四边形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菱形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501" name="yt_shape_12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077" r="-170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6" name="yt_shape_12506"/>
          <p:cNvSpPr txBox="1"/>
          <p:nvPr/>
        </p:nvSpPr>
        <p:spPr>
          <a:xfrm>
            <a:off x="539881" y="50453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03" name="yt_shape_12503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0388" y="3088472"/>
            <a:ext cx="1751224" cy="2309240"/>
            <a:chOff x="0" y="0"/>
            <a:chExt cx="1468755" cy="1936764"/>
          </a:xfrm>
        </p:grpSpPr>
        <p:pic>
          <p:nvPicPr>
            <p:cNvPr id="2" name="yt_image_1250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8755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5" name="yt_shape_12505"/>
            <p:cNvSpPr txBox="1"/>
            <p:nvPr/>
          </p:nvSpPr>
          <p:spPr>
            <a:xfrm>
              <a:off x="201096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1796F3-37CE-3B72-7C7C-3C656F543831}"/>
              </a:ext>
            </a:extLst>
          </p:cNvPr>
          <p:cNvSpPr txBox="1"/>
          <p:nvPr/>
        </p:nvSpPr>
        <p:spPr>
          <a:xfrm>
            <a:off x="7112727" y="236854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7" name="yt_shape_12507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11" name="yt_shape_12511"/>
          <p:cNvSpPr txBox="1"/>
          <p:nvPr/>
        </p:nvSpPr>
        <p:spPr>
          <a:xfrm>
            <a:off x="539881" y="39825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08" name="yt_shape_12508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2972" y="2230405"/>
            <a:ext cx="1930612" cy="2074780"/>
            <a:chOff x="0" y="0"/>
            <a:chExt cx="1644777" cy="1767600"/>
          </a:xfrm>
        </p:grpSpPr>
        <p:pic>
          <p:nvPicPr>
            <p:cNvPr id="2" name="yt_image_1250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4777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0" name="yt_shape_12510"/>
            <p:cNvSpPr txBox="1"/>
            <p:nvPr/>
          </p:nvSpPr>
          <p:spPr>
            <a:xfrm>
              <a:off x="289107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2512"/>
          <p:cNvSpPr txBox="1"/>
          <p:nvPr/>
        </p:nvSpPr>
        <p:spPr>
          <a:xfrm>
            <a:off x="497379" y="1956400"/>
            <a:ext cx="4050789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的角平分线，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6CED8F-F321-8C1D-3E3A-D626084751E3}"/>
              </a:ext>
            </a:extLst>
          </p:cNvPr>
          <p:cNvSpPr txBox="1"/>
          <p:nvPr/>
        </p:nvSpPr>
        <p:spPr>
          <a:xfrm>
            <a:off x="407368" y="1909594"/>
            <a:ext cx="419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61C663-1958-9469-77BC-32938126A797}"/>
              </a:ext>
            </a:extLst>
          </p:cNvPr>
          <p:cNvSpPr txBox="1"/>
          <p:nvPr/>
        </p:nvSpPr>
        <p:spPr>
          <a:xfrm>
            <a:off x="407368" y="2385082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4A2A68-00A4-C4E1-44CD-248C6421E207}"/>
              </a:ext>
            </a:extLst>
          </p:cNvPr>
          <p:cNvSpPr txBox="1"/>
          <p:nvPr/>
        </p:nvSpPr>
        <p:spPr>
          <a:xfrm>
            <a:off x="407368" y="2860570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的角平分线，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9DCE4B-9059-6ACB-6D94-9C803CA71607}"/>
              </a:ext>
            </a:extLst>
          </p:cNvPr>
          <p:cNvSpPr txBox="1"/>
          <p:nvPr/>
        </p:nvSpPr>
        <p:spPr>
          <a:xfrm>
            <a:off x="407368" y="3336058"/>
            <a:ext cx="26204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BCA141-AFF1-03CA-8C13-8A68CF4E853F}"/>
              </a:ext>
            </a:extLst>
          </p:cNvPr>
          <p:cNvSpPr txBox="1"/>
          <p:nvPr/>
        </p:nvSpPr>
        <p:spPr>
          <a:xfrm>
            <a:off x="407368" y="381154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C47FBC-1018-6C79-97F4-B36BF8C4FBF8}"/>
              </a:ext>
            </a:extLst>
          </p:cNvPr>
          <p:cNvSpPr txBox="1"/>
          <p:nvPr/>
        </p:nvSpPr>
        <p:spPr>
          <a:xfrm>
            <a:off x="407368" y="4287034"/>
            <a:ext cx="28490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9E2C4C-6C9F-2BD4-905B-7D6FA9CBED89}"/>
              </a:ext>
            </a:extLst>
          </p:cNvPr>
          <p:cNvSpPr txBox="1"/>
          <p:nvPr/>
        </p:nvSpPr>
        <p:spPr>
          <a:xfrm>
            <a:off x="407368" y="476252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4C1401-8AB2-67FD-D68D-0B9D3E15B384}"/>
              </a:ext>
            </a:extLst>
          </p:cNvPr>
          <p:cNvSpPr txBox="1"/>
          <p:nvPr/>
        </p:nvSpPr>
        <p:spPr>
          <a:xfrm>
            <a:off x="407368" y="5238010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3C58646-E458-3876-24FE-73C05BFA85E9}"/>
              </a:ext>
            </a:extLst>
          </p:cNvPr>
          <p:cNvSpPr txBox="1"/>
          <p:nvPr/>
        </p:nvSpPr>
        <p:spPr>
          <a:xfrm>
            <a:off x="407368" y="5713498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6199FA-F405-519D-B898-EB0C69BCE237}"/>
              </a:ext>
            </a:extLst>
          </p:cNvPr>
          <p:cNvSpPr txBox="1"/>
          <p:nvPr/>
        </p:nvSpPr>
        <p:spPr>
          <a:xfrm>
            <a:off x="407368" y="6188986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" name="yt_shape_12513"/>
          <p:cNvSpPr txBox="1"/>
          <p:nvPr/>
        </p:nvSpPr>
        <p:spPr>
          <a:xfrm>
            <a:off x="539881" y="1129235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用对角线的关系判定菱形</a:t>
            </a:r>
          </a:p>
        </p:txBody>
      </p:sp>
      <p:sp>
        <p:nvSpPr>
          <p:cNvPr id="12514" name="yt_shape_12514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为菱形，应添加的条件是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只需写出一个条件即可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39881" y="4941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5" name="yt_shape_12515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6544" y="2800629"/>
            <a:ext cx="2038674" cy="2523471"/>
            <a:chOff x="0" y="0"/>
            <a:chExt cx="1737360" cy="2150505"/>
          </a:xfrm>
        </p:grpSpPr>
        <p:pic>
          <p:nvPicPr>
            <p:cNvPr id="2" name="yt_image_125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7360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7" name="yt_shape_12517"/>
            <p:cNvSpPr txBox="1"/>
            <p:nvPr/>
          </p:nvSpPr>
          <p:spPr>
            <a:xfrm>
              <a:off x="335399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58632">
            <a:extLst>
              <a:ext uri="{FF2B5EF4-FFF2-40B4-BE49-F238E27FC236}">
                <a16:creationId xmlns:a16="http://schemas.microsoft.com/office/drawing/2014/main" id="{7F51EE87-368C-0D74-DE80-3BB2E9BE2F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8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3E54EC-89F0-0ED8-685B-B797F9107B12}"/>
              </a:ext>
            </a:extLst>
          </p:cNvPr>
          <p:cNvSpPr txBox="1"/>
          <p:nvPr/>
        </p:nvSpPr>
        <p:spPr>
          <a:xfrm>
            <a:off x="3497989" y="2057482"/>
            <a:ext cx="371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1" y="908720"/>
            <a:ext cx="1088459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永州市中考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是平行四边形，其对角线相交于点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2523" name="yt_shape_12523"/>
          <p:cNvSpPr txBox="1"/>
          <p:nvPr/>
        </p:nvSpPr>
        <p:spPr>
          <a:xfrm>
            <a:off x="539881" y="38328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20" name="yt_shape_12520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3217" y="1787698"/>
            <a:ext cx="2021376" cy="2015436"/>
            <a:chOff x="0" y="0"/>
            <a:chExt cx="1767078" cy="1761885"/>
          </a:xfrm>
        </p:grpSpPr>
        <p:pic>
          <p:nvPicPr>
            <p:cNvPr id="2" name="yt_image_12520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707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2" name="yt_shape_12522"/>
            <p:cNvSpPr txBox="1"/>
            <p:nvPr/>
          </p:nvSpPr>
          <p:spPr>
            <a:xfrm>
              <a:off x="350258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24" name="yt_shape_12524"/>
          <p:cNvSpPr txBox="1"/>
          <p:nvPr/>
        </p:nvSpPr>
        <p:spPr>
          <a:xfrm>
            <a:off x="556833" y="1829085"/>
            <a:ext cx="5984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是直角三角形吗？请说明理由；</a:t>
            </a:r>
          </a:p>
        </p:txBody>
      </p:sp>
      <p:sp>
        <p:nvSpPr>
          <p:cNvPr id="12525" name="yt_shape_12525"/>
          <p:cNvSpPr txBox="1"/>
          <p:nvPr/>
        </p:nvSpPr>
        <p:spPr>
          <a:xfrm>
            <a:off x="613080" y="5074859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45964-F7CB-B976-1D76-95AA1BE14D1A}"/>
              </a:ext>
            </a:extLst>
          </p:cNvPr>
          <p:cNvSpPr txBox="1"/>
          <p:nvPr/>
        </p:nvSpPr>
        <p:spPr>
          <a:xfrm>
            <a:off x="434620" y="2132856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3FFF4D-9ACA-C9C4-00AC-888E14E15A80}"/>
              </a:ext>
            </a:extLst>
          </p:cNvPr>
          <p:cNvSpPr txBox="1"/>
          <p:nvPr/>
        </p:nvSpPr>
        <p:spPr>
          <a:xfrm>
            <a:off x="434620" y="2608344"/>
            <a:ext cx="549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333F6CE-76DD-0F23-B37D-BF8313F07857}"/>
                  </a:ext>
                </a:extLst>
              </p:cNvPr>
              <p:cNvSpPr txBox="1"/>
              <p:nvPr/>
            </p:nvSpPr>
            <p:spPr>
              <a:xfrm>
                <a:off x="434620" y="3083832"/>
                <a:ext cx="32391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333F6CE-76DD-0F23-B37D-BF8313F07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20" y="3083832"/>
                <a:ext cx="3239199" cy="765061"/>
              </a:xfrm>
              <a:prstGeom prst="rect">
                <a:avLst/>
              </a:prstGeom>
              <a:blipFill>
                <a:blip r:embed="rId3"/>
                <a:stretch>
                  <a:fillRect l="-2820" r="-300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B0AA753-0CE4-5124-4853-BA1B9B9E6C4F}"/>
              </a:ext>
            </a:extLst>
          </p:cNvPr>
          <p:cNvSpPr txBox="1"/>
          <p:nvPr/>
        </p:nvSpPr>
        <p:spPr>
          <a:xfrm>
            <a:off x="434620" y="3755281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1FFB60-9C30-77CB-FC1D-313361D7C5C9}"/>
              </a:ext>
            </a:extLst>
          </p:cNvPr>
          <p:cNvSpPr txBox="1"/>
          <p:nvPr/>
        </p:nvSpPr>
        <p:spPr>
          <a:xfrm>
            <a:off x="434620" y="4230769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BC143C-9CCA-0C08-EFF8-BA21F76D147D}"/>
              </a:ext>
            </a:extLst>
          </p:cNvPr>
          <p:cNvSpPr txBox="1"/>
          <p:nvPr/>
        </p:nvSpPr>
        <p:spPr>
          <a:xfrm>
            <a:off x="419408" y="4617668"/>
            <a:ext cx="552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E628D9-FA8E-92B3-C7E6-13A044B03427}"/>
              </a:ext>
            </a:extLst>
          </p:cNvPr>
          <p:cNvSpPr txBox="1"/>
          <p:nvPr/>
        </p:nvSpPr>
        <p:spPr>
          <a:xfrm>
            <a:off x="418330" y="5359409"/>
            <a:ext cx="577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A3FB78B-0F0D-F98A-E449-F79EB3E22C6C}"/>
              </a:ext>
            </a:extLst>
          </p:cNvPr>
          <p:cNvSpPr txBox="1"/>
          <p:nvPr/>
        </p:nvSpPr>
        <p:spPr>
          <a:xfrm>
            <a:off x="418330" y="5834897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89B245-F5BF-3B4D-1A67-6723C8A09142}"/>
              </a:ext>
            </a:extLst>
          </p:cNvPr>
          <p:cNvSpPr txBox="1"/>
          <p:nvPr/>
        </p:nvSpPr>
        <p:spPr>
          <a:xfrm>
            <a:off x="418330" y="6310385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9" name="yt_shape_12529"/>
          <p:cNvSpPr txBox="1"/>
          <p:nvPr/>
        </p:nvSpPr>
        <p:spPr>
          <a:xfrm>
            <a:off x="551384" y="1196752"/>
            <a:ext cx="89255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对菱形的判定定理理解不透，造成不能准确进行判定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1" name="yt_table_1253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188785"/>
              </p:ext>
            </p:extLst>
          </p:nvPr>
        </p:nvGraphicFramePr>
        <p:xfrm>
          <a:off x="551384" y="2155358"/>
          <a:ext cx="7569200" cy="1901952"/>
        </p:xfrm>
        <a:graphic>
          <a:graphicData uri="http://schemas.openxmlformats.org/drawingml/2006/table">
            <a:tbl>
              <a:tblPr/>
              <a:tblGrid>
                <a:gridCol w="756920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有一组邻边相等的四边形是菱形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对角线互相垂直的平行四边形是菱形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对角线互相平分且有一组邻边相等的四边形是菱形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四条边都相等的四边形是菱形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6166BFF-1601-37E0-D2BD-1E9684EAB975}"/>
              </a:ext>
            </a:extLst>
          </p:cNvPr>
          <p:cNvSpPr txBox="1"/>
          <p:nvPr/>
        </p:nvSpPr>
        <p:spPr>
          <a:xfrm>
            <a:off x="3585573" y="16254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4" name="yt_shape_12534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33" name="yt_image_1253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6" name="yt_shape_12536"/>
          <p:cNvSpPr txBox="1"/>
          <p:nvPr/>
        </p:nvSpPr>
        <p:spPr>
          <a:xfrm>
            <a:off x="540000" y="1772816"/>
            <a:ext cx="1146065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内有一点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0" name="yt_table_125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231880"/>
              </p:ext>
            </p:extLst>
          </p:nvPr>
        </p:nvGraphicFramePr>
        <p:xfrm>
          <a:off x="539881" y="3009739"/>
          <a:ext cx="35483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grpSp>
        <p:nvGrpSpPr>
          <p:cNvPr id="12537" name="yt_shape_12537_skip" title="H_189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2464" y="2481673"/>
            <a:ext cx="1425321" cy="2403108"/>
            <a:chOff x="0" y="0"/>
            <a:chExt cx="1425321" cy="2403108"/>
          </a:xfrm>
        </p:grpSpPr>
        <p:pic>
          <p:nvPicPr>
            <p:cNvPr id="2" name="yt_image_125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5321" cy="2007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9" name="yt_shape_12539"/>
            <p:cNvSpPr txBox="1"/>
            <p:nvPr/>
          </p:nvSpPr>
          <p:spPr>
            <a:xfrm>
              <a:off x="179379" y="20431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B39F81-F706-5344-DB7B-CFC8D41DE374}"/>
              </a:ext>
            </a:extLst>
          </p:cNvPr>
          <p:cNvSpPr txBox="1"/>
          <p:nvPr/>
        </p:nvSpPr>
        <p:spPr>
          <a:xfrm>
            <a:off x="3480466" y="22150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2" name="yt_shape_125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000" y="3724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3" name="yt_shape_12543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2538" y="1628800"/>
            <a:ext cx="2310557" cy="1893299"/>
            <a:chOff x="0" y="0"/>
            <a:chExt cx="2028825" cy="1662444"/>
          </a:xfrm>
        </p:grpSpPr>
        <p:pic>
          <p:nvPicPr>
            <p:cNvPr id="2" name="yt_image_1254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8825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5" name="yt_shape_12545"/>
            <p:cNvSpPr txBox="1"/>
            <p:nvPr/>
          </p:nvSpPr>
          <p:spPr>
            <a:xfrm>
              <a:off x="481131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47" name="yt_shape_12547"/>
          <p:cNvSpPr txBox="1"/>
          <p:nvPr/>
        </p:nvSpPr>
        <p:spPr>
          <a:xfrm>
            <a:off x="540000" y="4098104"/>
            <a:ext cx="1068401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ACGF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ACGF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F2CC55-9A02-61D0-1A3E-A24DA2694E4F}"/>
              </a:ext>
            </a:extLst>
          </p:cNvPr>
          <p:cNvSpPr txBox="1"/>
          <p:nvPr/>
        </p:nvSpPr>
        <p:spPr>
          <a:xfrm>
            <a:off x="449989" y="4051298"/>
            <a:ext cx="1076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8D0BA0-BE6E-1062-4BFF-C433E7557827}"/>
              </a:ext>
            </a:extLst>
          </p:cNvPr>
          <p:cNvSpPr txBox="1"/>
          <p:nvPr/>
        </p:nvSpPr>
        <p:spPr>
          <a:xfrm>
            <a:off x="449989" y="4526786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FD03EA-CDE1-3720-CF59-C5431AC28194}"/>
              </a:ext>
            </a:extLst>
          </p:cNvPr>
          <p:cNvSpPr txBox="1"/>
          <p:nvPr/>
        </p:nvSpPr>
        <p:spPr>
          <a:xfrm>
            <a:off x="449989" y="500227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E879BA-9ECA-4C76-8A49-72D61AB0BA66}"/>
              </a:ext>
            </a:extLst>
          </p:cNvPr>
          <p:cNvSpPr txBox="1"/>
          <p:nvPr/>
        </p:nvSpPr>
        <p:spPr>
          <a:xfrm>
            <a:off x="449989" y="5477762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963BDF-3862-E44E-3EA9-254064F45C54}"/>
              </a:ext>
            </a:extLst>
          </p:cNvPr>
          <p:cNvSpPr txBox="1"/>
          <p:nvPr/>
        </p:nvSpPr>
        <p:spPr>
          <a:xfrm>
            <a:off x="449989" y="5953250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1524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2023-11-01T13:30:25Z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