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69" r:id="rId6"/>
    <p:sldId id="370" r:id="rId7"/>
    <p:sldId id="381" r:id="rId8"/>
    <p:sldId id="371" r:id="rId9"/>
    <p:sldId id="373" r:id="rId10"/>
    <p:sldId id="374" r:id="rId11"/>
    <p:sldId id="375" r:id="rId12"/>
    <p:sldId id="376" r:id="rId13"/>
    <p:sldId id="378" r:id="rId14"/>
    <p:sldId id="383" r:id="rId15"/>
    <p:sldId id="379" r:id="rId16"/>
    <p:sldId id="380" r:id="rId17"/>
    <p:sldId id="386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7" name="yt_shape_15047"/>
          <p:cNvSpPr txBox="1"/>
          <p:nvPr/>
        </p:nvSpPr>
        <p:spPr>
          <a:xfrm>
            <a:off x="539881" y="1129235"/>
            <a:ext cx="30296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频数与频率</a:t>
            </a:r>
          </a:p>
        </p:txBody>
      </p:sp>
      <p:sp>
        <p:nvSpPr>
          <p:cNvPr id="15048" name="yt_shape_15048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一组数据共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个，分为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组的频数分别是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组的频率是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组的频数是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49" name="yt_table_1504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070506"/>
              </p:ext>
            </p:extLst>
          </p:nvPr>
        </p:nvGraphicFramePr>
        <p:xfrm>
          <a:off x="539881" y="2588235"/>
          <a:ext cx="8267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"/>
                  </a:ext>
                </a:extLst>
              </a:tr>
            </a:tbl>
          </a:graphicData>
        </a:graphic>
      </p:graphicFrame>
      <p:sp>
        <p:nvSpPr>
          <p:cNvPr id="15051" name="yt_shape_15051"/>
          <p:cNvSpPr txBox="1"/>
          <p:nvPr/>
        </p:nvSpPr>
        <p:spPr>
          <a:xfrm>
            <a:off x="540001" y="31144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黑龙江省中考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王老师对本班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名学生的血型作了统计，列出如下的统计表，则本班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型血的有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52" name="yt_table_1505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899705"/>
              </p:ext>
            </p:extLst>
          </p:nvPr>
        </p:nvGraphicFramePr>
        <p:xfrm>
          <a:off x="539881" y="4226205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80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31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3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24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24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5054" name="yt_table_1505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55784"/>
              </p:ext>
            </p:extLst>
          </p:nvPr>
        </p:nvGraphicFramePr>
        <p:xfrm>
          <a:off x="539881" y="5629811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</a:tbl>
          </a:graphicData>
        </a:graphic>
      </p:graphicFrame>
      <p:pic>
        <p:nvPicPr>
          <p:cNvPr id="3" name="yt_shape_1698822996130" title="H_28.770866">
            <a:extLst>
              <a:ext uri="{FF2B5EF4-FFF2-40B4-BE49-F238E27FC236}">
                <a16:creationId xmlns:a16="http://schemas.microsoft.com/office/drawing/2014/main" id="{ACA4B95E-9502-539C-D806-9B9F5C58A3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168759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C353FF-96AE-10B1-F874-CF3389C1F554}"/>
              </a:ext>
            </a:extLst>
          </p:cNvPr>
          <p:cNvSpPr txBox="1"/>
          <p:nvPr/>
        </p:nvSpPr>
        <p:spPr>
          <a:xfrm>
            <a:off x="3878989" y="20574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B66683-E134-7CB2-4B61-821D6F436FAB}"/>
              </a:ext>
            </a:extLst>
          </p:cNvPr>
          <p:cNvSpPr txBox="1"/>
          <p:nvPr/>
        </p:nvSpPr>
        <p:spPr>
          <a:xfrm>
            <a:off x="3226528" y="354308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1" name="yt_shape_15101"/>
          <p:cNvSpPr txBox="1"/>
          <p:nvPr/>
        </p:nvSpPr>
        <p:spPr>
          <a:xfrm>
            <a:off x="540000" y="105273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政策要求，初中学生书面作业每天完成时间不超过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分钟，某中学为了解学生作业管理情况，抽查了七年级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班全体学生某天完成作业时长情况，绘制出如图所示的频数分布直方图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数据分成三组：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则下列说法正确的是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①②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5102" name="yt_image_15102" title="H_156.7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2319" y="3124798"/>
            <a:ext cx="2127123" cy="199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04" name="yt_shape_15104"/>
          <p:cNvSpPr txBox="1"/>
          <p:nvPr/>
        </p:nvSpPr>
        <p:spPr>
          <a:xfrm>
            <a:off x="540000" y="516625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该班有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名学生；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该班学生当天完成作业时长在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分钟的人数最多；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该班学生当天完成作业时长在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分钟的频数是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该班学生当天完成作业时长在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分钟的人数占全班人数的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D6EC71-F23D-316B-DE1E-5AD6662B1F8C}"/>
              </a:ext>
            </a:extLst>
          </p:cNvPr>
          <p:cNvSpPr txBox="1"/>
          <p:nvPr/>
        </p:nvSpPr>
        <p:spPr>
          <a:xfrm>
            <a:off x="6892063" y="243239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6" name="yt_shape_15106"/>
          <p:cNvSpPr txBox="1"/>
          <p:nvPr/>
        </p:nvSpPr>
        <p:spPr>
          <a:xfrm>
            <a:off x="539881" y="1014653"/>
            <a:ext cx="2409699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0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105" name="yt_image_15105" title="H_50.0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14653"/>
            <a:ext cx="238429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08" name="yt_shape_15108"/>
          <p:cNvSpPr txBox="1"/>
          <p:nvPr/>
        </p:nvSpPr>
        <p:spPr>
          <a:xfrm>
            <a:off x="540000" y="1700808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衡阳市中考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日是第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个全国中小学生安全教育日，为提高学生安全防范意识和自我防护能力，某学校举行了校园安全知识竞赛活动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现从八、九年级中各随机抽取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名学生的竞赛成绩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百分制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进行整理、描述和分析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成绩得分用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分及以上为优秀，共分成四组，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，并给出下面部分信息：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八年级抽取的学生竞赛成绩在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组中的数据为：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88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九年级抽取的学生竞赛成绩为：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87.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1" name="yt_shape_15111"/>
          <p:cNvSpPr txBox="1"/>
          <p:nvPr/>
        </p:nvSpPr>
        <p:spPr>
          <a:xfrm>
            <a:off x="540119" y="1436006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八、九年级抽取的学生竞赛成绩统计表</a:t>
            </a:r>
          </a:p>
        </p:txBody>
      </p:sp>
      <p:graphicFrame>
        <p:nvGraphicFramePr>
          <p:cNvPr id="15112" name="yt_table_15112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502284"/>
              </p:ext>
            </p:extLst>
          </p:nvPr>
        </p:nvGraphicFramePr>
        <p:xfrm>
          <a:off x="540119" y="2067672"/>
          <a:ext cx="6563993" cy="304946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124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2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2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2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16487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优秀率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487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487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九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5114" name="yt_image_15114" title="H_194.4">
            <a:extLst>
              <a:ext uri="">
                <a16:creationId xmlns="" xmlns:p14="http://schemas.microsoft.com/office/powerpoint/2010/main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8128" y="2204864"/>
            <a:ext cx="4581444" cy="277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16" name="yt_shape_15116"/>
          <p:cNvSpPr txBox="1"/>
          <p:nvPr/>
        </p:nvSpPr>
        <p:spPr>
          <a:xfrm>
            <a:off x="540119" y="5320284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根据以上信息，解答下列问题：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yt_image_15114" title="H_194.4">
            <a:extLst>
              <a:ext uri="">
                <a16:creationId xmlns="" xmlns:p14="http://schemas.microsoft.com/office/powerpoint/2010/main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60522" y="3915691"/>
            <a:ext cx="3200423" cy="193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19" name="yt_shape_15119"/>
          <p:cNvSpPr txBox="1"/>
          <p:nvPr/>
        </p:nvSpPr>
        <p:spPr>
          <a:xfrm>
            <a:off x="407368" y="836712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91198B-1A77-BC92-4BEA-5F133668026D}"/>
              </a:ext>
            </a:extLst>
          </p:cNvPr>
          <p:cNvSpPr txBox="1"/>
          <p:nvPr/>
        </p:nvSpPr>
        <p:spPr>
          <a:xfrm>
            <a:off x="345270" y="1265227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八年级的竞赛成绩从小到大排列后，处在中间位置的一个数是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9F40B1-AA7D-6DA1-0D7F-79077D1BF740}"/>
              </a:ext>
            </a:extLst>
          </p:cNvPr>
          <p:cNvSpPr txBox="1"/>
          <p:nvPr/>
        </p:nvSpPr>
        <p:spPr>
          <a:xfrm>
            <a:off x="345270" y="1740715"/>
            <a:ext cx="56458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因此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中位数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213C10-E4D1-E07C-210F-79DE7285E9AA}"/>
              </a:ext>
            </a:extLst>
          </p:cNvPr>
          <p:cNvSpPr txBox="1"/>
          <p:nvPr/>
        </p:nvSpPr>
        <p:spPr>
          <a:xfrm>
            <a:off x="345270" y="2216203"/>
            <a:ext cx="10543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九年级的竞赛成绩出现次数最多的是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C27276-F25F-508A-4FD3-090A1154EF20}"/>
              </a:ext>
            </a:extLst>
          </p:cNvPr>
          <p:cNvSpPr txBox="1"/>
          <p:nvPr/>
        </p:nvSpPr>
        <p:spPr>
          <a:xfrm>
            <a:off x="345270" y="2691691"/>
            <a:ext cx="57899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共出现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次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，因此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众数是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30FC34-F3AB-A8AB-2EF8-1904CF86D84B}"/>
              </a:ext>
            </a:extLst>
          </p:cNvPr>
          <p:cNvSpPr txBox="1"/>
          <p:nvPr/>
        </p:nvSpPr>
        <p:spPr>
          <a:xfrm>
            <a:off x="345270" y="3167179"/>
            <a:ext cx="11087736" cy="7690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九年级的竞赛成绩中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分及以上的共有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人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6284C26-EB4C-7B72-F8BB-12FDE2289061}"/>
                  </a:ext>
                </a:extLst>
              </p:cNvPr>
              <p:cNvSpPr txBox="1"/>
              <p:nvPr/>
            </p:nvSpPr>
            <p:spPr>
              <a:xfrm>
                <a:off x="345270" y="3631141"/>
                <a:ext cx="7158060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因此优秀率为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2400" i="1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6284C26-EB4C-7B72-F8BB-12FDE2289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70" y="3631141"/>
                <a:ext cx="7158060" cy="569100"/>
              </a:xfrm>
              <a:prstGeom prst="rect">
                <a:avLst/>
              </a:prstGeom>
              <a:blipFill>
                <a:blip r:embed="rId3"/>
                <a:stretch>
                  <a:fillRect l="-1363" b="-3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51CF11A-074B-0B78-211D-C19FD69FB187}"/>
              </a:ext>
            </a:extLst>
          </p:cNvPr>
          <p:cNvSpPr txBox="1"/>
          <p:nvPr/>
        </p:nvSpPr>
        <p:spPr>
          <a:xfrm>
            <a:off x="345270" y="4245383"/>
            <a:ext cx="3990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故答案为：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BD37058-6A43-DEEF-0C54-01ECC3952551}"/>
                  </a:ext>
                </a:extLst>
              </p:cNvPr>
              <p:cNvSpPr txBox="1"/>
              <p:nvPr/>
            </p:nvSpPr>
            <p:spPr>
              <a:xfrm>
                <a:off x="309395" y="5589240"/>
                <a:ext cx="43615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15+15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BD37058-6A43-DEEF-0C54-01ECC39525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395" y="5589240"/>
                <a:ext cx="4361561" cy="769062"/>
              </a:xfrm>
              <a:prstGeom prst="rect">
                <a:avLst/>
              </a:prstGeom>
              <a:blipFill>
                <a:blip r:embed="rId4"/>
                <a:stretch>
                  <a:fillRect l="-2238" r="-223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143A450B-3F63-B5DD-115C-490EF146E5C6}"/>
              </a:ext>
            </a:extLst>
          </p:cNvPr>
          <p:cNvSpPr txBox="1"/>
          <p:nvPr/>
        </p:nvSpPr>
        <p:spPr>
          <a:xfrm>
            <a:off x="0" y="6220236"/>
            <a:ext cx="1255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答：估计该校八、九年级参加此次竞赛活动成绩达到</a:t>
            </a:r>
            <a:r>
              <a:rPr kumimoji="0" lang="en-US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分及以上的学生人数约</a:t>
            </a:r>
            <a:r>
              <a:rPr lang="en-US" altLang="zh-CN" sz="2400" spc="15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spc="15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spc="15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9395" y="4760141"/>
            <a:ext cx="881094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该校八、九年级共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人参加了此次竞赛活动，请你估计该校八、九年级参加此次竞赛活动成绩达到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分及以上的学生人数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6" name="yt_table_15112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103437"/>
              </p:ext>
            </p:extLst>
          </p:nvPr>
        </p:nvGraphicFramePr>
        <p:xfrm>
          <a:off x="6904260" y="2235860"/>
          <a:ext cx="5127816" cy="151142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253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5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56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56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56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380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年级</a:t>
                      </a:r>
                    </a:p>
                  </a:txBody>
                  <a:tcPr marL="80497" marR="80497" marT="40249" marB="40249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marL="80497" marR="80497" marT="40249" marB="40249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marL="80497" marR="80497" marT="40249" marB="40249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1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80497" marR="80497" marT="40249" marB="40249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1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优秀率</a:t>
                      </a:r>
                    </a:p>
                  </a:txBody>
                  <a:tcPr marL="80497" marR="80497" marT="40249" marB="40249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80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八</a:t>
                      </a:r>
                    </a:p>
                  </a:txBody>
                  <a:tcPr marL="80497" marR="80497" marT="40249" marB="40249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87</a:t>
                      </a:r>
                    </a:p>
                  </a:txBody>
                  <a:tcPr marL="80497" marR="80497" marT="40249" marB="40249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1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marL="80497" marR="80497" marT="40249" marB="40249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1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98</a:t>
                      </a:r>
                    </a:p>
                  </a:txBody>
                  <a:tcPr marL="80497" marR="80497" marT="40249" marB="40249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</a:p>
                  </a:txBody>
                  <a:tcPr marL="80497" marR="80497" marT="40249" marB="40249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380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九</a:t>
                      </a:r>
                    </a:p>
                  </a:txBody>
                  <a:tcPr marL="80497" marR="80497" marT="40249" marB="40249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87</a:t>
                      </a:r>
                    </a:p>
                  </a:txBody>
                  <a:tcPr marL="80497" marR="80497" marT="40249" marB="40249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86</a:t>
                      </a:r>
                    </a:p>
                  </a:txBody>
                  <a:tcPr marL="80497" marR="80497" marT="40249" marB="40249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1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80497" marR="80497" marT="40249" marB="40249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1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marL="80497" marR="80497" marT="40249" marB="40249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9" name="yt_shape_15111"/>
          <p:cNvSpPr txBox="1"/>
          <p:nvPr/>
        </p:nvSpPr>
        <p:spPr>
          <a:xfrm>
            <a:off x="6904260" y="1751245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八、九年级抽取的学生竞赛成绩统计表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9" name="yt_shape_15129"/>
          <p:cNvSpPr txBox="1"/>
          <p:nvPr/>
        </p:nvSpPr>
        <p:spPr>
          <a:xfrm>
            <a:off x="540000" y="1052736"/>
            <a:ext cx="11111999" cy="3102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在某项针对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岁的青年人每天发微博数量的调查中，设一个人的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日均发微博条数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，规定：当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级，当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级，当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现随机抽取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个符合年龄条件的青年人开展每人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日均发微博条数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的调查，所抽青年人的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日均发微博条数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的数据如下：</a:t>
            </a:r>
          </a:p>
          <a:p>
            <a:pPr algn="just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</a:p>
          <a:p>
            <a:pPr algn="just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求样本数据中为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级的频率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48DB71-4016-2BD1-B104-D34022CFF310}"/>
              </a:ext>
            </a:extLst>
          </p:cNvPr>
          <p:cNvSpPr txBox="1"/>
          <p:nvPr/>
        </p:nvSpPr>
        <p:spPr>
          <a:xfrm>
            <a:off x="449989" y="4112741"/>
            <a:ext cx="451554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的人数有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AE5112-22E6-2B85-B229-A3AD6D1C979E}"/>
                  </a:ext>
                </a:extLst>
              </p:cNvPr>
              <p:cNvSpPr txBox="1"/>
              <p:nvPr/>
            </p:nvSpPr>
            <p:spPr>
              <a:xfrm>
                <a:off x="449989" y="4551653"/>
                <a:ext cx="4737798" cy="723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则样本数据中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级的频率为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AE5112-22E6-2B85-B229-A3AD6D1C97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51653"/>
                <a:ext cx="4737798" cy="723342"/>
              </a:xfrm>
              <a:prstGeom prst="rect">
                <a:avLst/>
              </a:prstGeom>
              <a:blipFill>
                <a:blip r:embed="rId2"/>
                <a:stretch>
                  <a:fillRect l="-2059" r="-2188" b="-42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9AE12D0-0C0F-5285-3FD3-6E8E88F42880}"/>
              </a:ext>
            </a:extLst>
          </p:cNvPr>
          <p:cNvSpPr txBox="1"/>
          <p:nvPr/>
        </p:nvSpPr>
        <p:spPr>
          <a:xfrm>
            <a:off x="464418" y="5638042"/>
            <a:ext cx="42186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24D27D-FD36-A415-7CC5-74DC02350156}"/>
              </a:ext>
            </a:extLst>
          </p:cNvPr>
          <p:cNvSpPr txBox="1"/>
          <p:nvPr/>
        </p:nvSpPr>
        <p:spPr>
          <a:xfrm>
            <a:off x="464418" y="6076954"/>
            <a:ext cx="10043223" cy="4905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岁的青年人中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日均发微博条数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级的人数约为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0901" y="5164217"/>
            <a:ext cx="10960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试估计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～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岁的青年人中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日均发微博条数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级的人数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2" name="yt_shape_15132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娄底市期末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为了提高学生书写汉字的能力，增强保护汉字的意识，某校举办了首届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汉字听写大赛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，学生经选拔后进入决赛，测试时听写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个汉字，每正确听写出一个汉字得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分，本次决赛学生成绩为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，且学生决赛成绩的范围是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，将其按分数段分为五组，绘制成以下不完整的图表：</a:t>
            </a:r>
          </a:p>
        </p:txBody>
      </p:sp>
      <p:graphicFrame>
        <p:nvGraphicFramePr>
          <p:cNvPr id="15133" name="yt_table_15133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22285"/>
              </p:ext>
            </p:extLst>
          </p:nvPr>
        </p:nvGraphicFramePr>
        <p:xfrm>
          <a:off x="540001" y="2972062"/>
          <a:ext cx="6852143" cy="34015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673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5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5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3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721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4" name="yt_shape_15135" title="H_200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040216" y="3399854"/>
            <a:ext cx="3242691" cy="2545983"/>
            <a:chOff x="0" y="0"/>
            <a:chExt cx="3242691" cy="2545983"/>
          </a:xfrm>
        </p:grpSpPr>
        <p:pic>
          <p:nvPicPr>
            <p:cNvPr id="5" name="yt_image_15135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42691" cy="2149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5137"/>
            <p:cNvSpPr txBox="1"/>
            <p:nvPr/>
          </p:nvSpPr>
          <p:spPr>
            <a:xfrm>
              <a:off x="1011881" y="218598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8" name="yt_shape_15138"/>
          <p:cNvSpPr txBox="1"/>
          <p:nvPr/>
        </p:nvSpPr>
        <p:spPr>
          <a:xfrm>
            <a:off x="623392" y="8233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5139" name="yt_shape_15139"/>
          <p:cNvSpPr txBox="1"/>
          <p:nvPr/>
        </p:nvSpPr>
        <p:spPr>
          <a:xfrm>
            <a:off x="264209" y="1001539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请根据上述信息，解答以下问题：</a:t>
            </a:r>
          </a:p>
        </p:txBody>
      </p:sp>
      <p:sp>
        <p:nvSpPr>
          <p:cNvPr id="15140" name="yt_shape_15140"/>
          <p:cNvSpPr txBox="1"/>
          <p:nvPr/>
        </p:nvSpPr>
        <p:spPr>
          <a:xfrm>
            <a:off x="264209" y="1480842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求本次决赛共有多少名学生参加；</a:t>
            </a:r>
          </a:p>
        </p:txBody>
      </p:sp>
      <p:sp>
        <p:nvSpPr>
          <p:cNvPr id="15141" name="yt_shape_15141"/>
          <p:cNvSpPr txBox="1"/>
          <p:nvPr/>
        </p:nvSpPr>
        <p:spPr>
          <a:xfrm>
            <a:off x="281657" y="2286818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直接写出表中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5142" name="yt_shape_15142"/>
          <p:cNvSpPr txBox="1"/>
          <p:nvPr/>
        </p:nvSpPr>
        <p:spPr>
          <a:xfrm>
            <a:off x="263352" y="3521576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请补全相应的频数直方图；</a:t>
            </a:r>
          </a:p>
        </p:txBody>
      </p:sp>
      <p:sp>
        <p:nvSpPr>
          <p:cNvPr id="10" name="yt_shape_15143"/>
          <p:cNvSpPr txBox="1"/>
          <p:nvPr/>
        </p:nvSpPr>
        <p:spPr>
          <a:xfrm>
            <a:off x="263352" y="4435527"/>
            <a:ext cx="7925246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若决赛成绩不低于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分为优秀，求本次大赛的优秀率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8404442-53F2-EDA1-9DAB-36ACAEF63D5D}"/>
              </a:ext>
            </a:extLst>
          </p:cNvPr>
          <p:cNvSpPr txBox="1"/>
          <p:nvPr/>
        </p:nvSpPr>
        <p:spPr>
          <a:xfrm>
            <a:off x="480233" y="1841160"/>
            <a:ext cx="345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206C6C-1CCC-F22B-1BC2-E36B01B0F806}"/>
              </a:ext>
            </a:extLst>
          </p:cNvPr>
          <p:cNvSpPr txBox="1"/>
          <p:nvPr/>
        </p:nvSpPr>
        <p:spPr>
          <a:xfrm>
            <a:off x="480233" y="2680866"/>
            <a:ext cx="421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本次决赛共有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名学生参加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60AAD1E-2414-18B2-9CDC-13C290E9456C}"/>
              </a:ext>
            </a:extLst>
          </p:cNvPr>
          <p:cNvSpPr txBox="1"/>
          <p:nvPr/>
        </p:nvSpPr>
        <p:spPr>
          <a:xfrm>
            <a:off x="480233" y="3156354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F20CC5E-A3D4-0C19-A550-57831BC95697}"/>
              </a:ext>
            </a:extLst>
          </p:cNvPr>
          <p:cNvSpPr txBox="1"/>
          <p:nvPr/>
        </p:nvSpPr>
        <p:spPr>
          <a:xfrm>
            <a:off x="333804" y="3881859"/>
            <a:ext cx="345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补全频数直方图略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E5CF1B9-3D49-2C65-4F49-178204DB433E}"/>
              </a:ext>
            </a:extLst>
          </p:cNvPr>
          <p:cNvSpPr txBox="1"/>
          <p:nvPr/>
        </p:nvSpPr>
        <p:spPr>
          <a:xfrm>
            <a:off x="262495" y="4825033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本次大赛的优秀率为：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CFF91CD-A6C4-3931-8E15-8B417F98A60C}"/>
              </a:ext>
            </a:extLst>
          </p:cNvPr>
          <p:cNvSpPr txBox="1"/>
          <p:nvPr/>
        </p:nvSpPr>
        <p:spPr>
          <a:xfrm>
            <a:off x="262495" y="5300521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17" name="yt_table_15133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239363"/>
              </p:ext>
            </p:extLst>
          </p:nvPr>
        </p:nvGraphicFramePr>
        <p:xfrm>
          <a:off x="6744072" y="1104978"/>
          <a:ext cx="5184576" cy="315177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07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26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97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45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123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  <a:endParaRPr lang="en-US" altLang="zh-CN" sz="2400" b="0" i="0" u="none" dirty="0" smtClean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宋体" pitchFamily="24"/>
                      </a:endParaRP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68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68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68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68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001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18" name="yt_shape_15135" title="H_200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32304" y="4397523"/>
            <a:ext cx="2878367" cy="2447301"/>
            <a:chOff x="0" y="0"/>
            <a:chExt cx="3242691" cy="2757063"/>
          </a:xfrm>
        </p:grpSpPr>
        <p:pic>
          <p:nvPicPr>
            <p:cNvPr id="19" name="yt_image_15135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42691" cy="2149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yt_shape_15137"/>
            <p:cNvSpPr txBox="1"/>
            <p:nvPr/>
          </p:nvSpPr>
          <p:spPr>
            <a:xfrm>
              <a:off x="1011880" y="2216160"/>
              <a:ext cx="1662954" cy="54090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6" name="yt_shape_15056"/>
          <p:cNvSpPr txBox="1"/>
          <p:nvPr/>
        </p:nvSpPr>
        <p:spPr>
          <a:xfrm>
            <a:off x="540000" y="11967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某服装厂将一批西服进行检测，共抽检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套，其中不合格的有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套，则抽检样本中，合格西服的频率是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0.94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某商店订购这批西服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套，则估计还需准备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套合格西服供买到不合格西服的顾客更换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B1B512-FF4F-A587-E3A7-BAE52071A2E5}"/>
              </a:ext>
            </a:extLst>
          </p:cNvPr>
          <p:cNvSpPr txBox="1"/>
          <p:nvPr/>
        </p:nvSpPr>
        <p:spPr>
          <a:xfrm>
            <a:off x="4141609" y="1625434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0.94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31346A-04BA-505A-4D54-BBF521CE4E16}"/>
              </a:ext>
            </a:extLst>
          </p:cNvPr>
          <p:cNvSpPr txBox="1"/>
          <p:nvPr/>
        </p:nvSpPr>
        <p:spPr>
          <a:xfrm>
            <a:off x="1059589" y="210092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7" name="yt_shape_15057"/>
          <p:cNvSpPr txBox="1"/>
          <p:nvPr/>
        </p:nvSpPr>
        <p:spPr>
          <a:xfrm>
            <a:off x="539880" y="963999"/>
            <a:ext cx="48763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频数分布表与频数直方图</a:t>
            </a:r>
          </a:p>
        </p:txBody>
      </p:sp>
      <p:sp>
        <p:nvSpPr>
          <p:cNvPr id="15058" name="yt_shape_15058"/>
          <p:cNvSpPr txBox="1"/>
          <p:nvPr/>
        </p:nvSpPr>
        <p:spPr>
          <a:xfrm>
            <a:off x="540000" y="141277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安徽省中考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某棉纺厂为了解一批棉花的质量，从中随机抽取了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根棉花纤维进行测量，其长度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的数据分布如下表，则棉花纤维长度的数据在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这个范围的频率为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59" name="yt_table_15059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351767"/>
              </p:ext>
            </p:extLst>
          </p:nvPr>
        </p:nvGraphicFramePr>
        <p:xfrm>
          <a:off x="539880" y="3004706"/>
          <a:ext cx="11111998" cy="280799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0804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1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棉花纤维长度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5061" name="yt_table_150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596031"/>
              </p:ext>
            </p:extLst>
          </p:nvPr>
        </p:nvGraphicFramePr>
        <p:xfrm>
          <a:off x="516657" y="5812700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B.0.7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C.0.4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D.0.2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</a:tbl>
          </a:graphicData>
        </a:graphic>
      </p:graphicFrame>
      <p:pic>
        <p:nvPicPr>
          <p:cNvPr id="3" name="yt_shape_1698822996314" title="H_28.770866">
            <a:extLst>
              <a:ext uri="{FF2B5EF4-FFF2-40B4-BE49-F238E27FC236}">
                <a16:creationId xmlns:a16="http://schemas.microsoft.com/office/drawing/2014/main" id="{17A034A4-463E-6B69-90DA-C3336680C5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003523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93748F-2D1B-7D4C-368C-9A2CB573208C}"/>
              </a:ext>
            </a:extLst>
          </p:cNvPr>
          <p:cNvSpPr txBox="1"/>
          <p:nvPr/>
        </p:nvSpPr>
        <p:spPr>
          <a:xfrm>
            <a:off x="4547327" y="231694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3" name="yt_shape_15063"/>
          <p:cNvSpPr txBox="1"/>
          <p:nvPr/>
        </p:nvSpPr>
        <p:spPr>
          <a:xfrm>
            <a:off x="540000" y="119675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益阳市模拟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为了解小学生的体能情况，抽取了某小学同年级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名学生进行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分钟跳绳测试，将所得数据整理后，画出如图所示的频数直方图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各组只含最小值，不含最大值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已知图中从左到右各组的频率分别是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，设跳绳次数不低于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次的学生有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67" name="yt_table_1506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071302"/>
              </p:ext>
            </p:extLst>
          </p:nvPr>
        </p:nvGraphicFramePr>
        <p:xfrm>
          <a:off x="539881" y="3116450"/>
          <a:ext cx="4675506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B.0.3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C.0.1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D.0.1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</a:tbl>
          </a:graphicData>
        </a:graphic>
      </p:graphicFrame>
      <p:grpSp>
        <p:nvGrpSpPr>
          <p:cNvPr id="15064" name="yt_shape_15064_skip" title="H_185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183410" y="3116450"/>
            <a:ext cx="3466719" cy="2353959"/>
            <a:chOff x="0" y="0"/>
            <a:chExt cx="3466719" cy="2353959"/>
          </a:xfrm>
        </p:grpSpPr>
        <p:pic>
          <p:nvPicPr>
            <p:cNvPr id="2" name="yt_image_15064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466719" cy="19579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66" name="yt_shape_15066"/>
            <p:cNvSpPr txBox="1"/>
            <p:nvPr/>
          </p:nvSpPr>
          <p:spPr>
            <a:xfrm>
              <a:off x="1200078" y="19939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39F8D99-2B63-6FE9-8D52-51D0565509D6}"/>
              </a:ext>
            </a:extLst>
          </p:cNvPr>
          <p:cNvSpPr txBox="1"/>
          <p:nvPr/>
        </p:nvSpPr>
        <p:spPr>
          <a:xfrm>
            <a:off x="7003188" y="257641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9" name="yt_shape_15069"/>
          <p:cNvSpPr txBox="1"/>
          <p:nvPr/>
        </p:nvSpPr>
        <p:spPr>
          <a:xfrm>
            <a:off x="540000" y="105273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贵港市中考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在开展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经典阅读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活动中，某学校为了解全校学生利用课外时间阅读的情况，学校团委随机抽取若干名学生调查他们一周的课外阅读时间，并根据调查结果绘制了如下尚不完整的统计表，根据图表信息，解答下列问题：</a:t>
            </a:r>
          </a:p>
        </p:txBody>
      </p:sp>
      <p:graphicFrame>
        <p:nvGraphicFramePr>
          <p:cNvPr id="15070" name="yt_table_15070" title="H_312.4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447735"/>
              </p:ext>
            </p:extLst>
          </p:nvPr>
        </p:nvGraphicFramePr>
        <p:xfrm>
          <a:off x="539882" y="2644666"/>
          <a:ext cx="6204071" cy="39684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656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0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82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9891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阅读时间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891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891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891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891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891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891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合计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4" name="yt_shape_15072" title="H_154.043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752184" y="3429000"/>
            <a:ext cx="3639966" cy="2520280"/>
            <a:chOff x="0" y="0"/>
            <a:chExt cx="2825496" cy="1956348"/>
          </a:xfrm>
        </p:grpSpPr>
        <p:pic>
          <p:nvPicPr>
            <p:cNvPr id="5" name="yt_image_15072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25496" cy="1560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5074"/>
            <p:cNvSpPr txBox="1"/>
            <p:nvPr/>
          </p:nvSpPr>
          <p:spPr>
            <a:xfrm>
              <a:off x="879467" y="15963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5" name="yt_shape_15075"/>
          <p:cNvSpPr txBox="1"/>
          <p:nvPr/>
        </p:nvSpPr>
        <p:spPr>
          <a:xfrm>
            <a:off x="503306" y="35396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72" name="yt_shape_15072" title="H_154.043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6462360" y="4233859"/>
            <a:ext cx="2825496" cy="1956348"/>
            <a:chOff x="0" y="0"/>
            <a:chExt cx="2825496" cy="1956348"/>
          </a:xfrm>
        </p:grpSpPr>
        <p:pic>
          <p:nvPicPr>
            <p:cNvPr id="2" name="yt_image_15072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25496" cy="1560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74" name="yt_shape_15074"/>
            <p:cNvSpPr txBox="1"/>
            <p:nvPr/>
          </p:nvSpPr>
          <p:spPr>
            <a:xfrm>
              <a:off x="879467" y="15963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5076" name="yt_shape_15076"/>
          <p:cNvSpPr txBox="1"/>
          <p:nvPr/>
        </p:nvSpPr>
        <p:spPr>
          <a:xfrm>
            <a:off x="335360" y="764704"/>
            <a:ext cx="89944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0.24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5077" name="yt_shape_15077"/>
          <p:cNvSpPr txBox="1"/>
          <p:nvPr/>
        </p:nvSpPr>
        <p:spPr>
          <a:xfrm>
            <a:off x="335360" y="1244007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将频数直方图补充完整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画图后请标注相应的频数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AACB51-05D8-AF20-009F-89ABBF8D5103}"/>
              </a:ext>
            </a:extLst>
          </p:cNvPr>
          <p:cNvSpPr txBox="1"/>
          <p:nvPr/>
        </p:nvSpPr>
        <p:spPr>
          <a:xfrm>
            <a:off x="2683749" y="7178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EFF2E5-678A-6626-E36B-D72C604C5609}"/>
              </a:ext>
            </a:extLst>
          </p:cNvPr>
          <p:cNvSpPr txBox="1"/>
          <p:nvPr/>
        </p:nvSpPr>
        <p:spPr>
          <a:xfrm>
            <a:off x="4360149" y="71789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7BF7B5-AFA9-CAC1-EC26-C779CB9C8BDB}"/>
              </a:ext>
            </a:extLst>
          </p:cNvPr>
          <p:cNvSpPr txBox="1"/>
          <p:nvPr/>
        </p:nvSpPr>
        <p:spPr>
          <a:xfrm>
            <a:off x="6257212" y="717898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DEF17A-F176-A71B-5DCF-499ABC6DCE73}"/>
              </a:ext>
            </a:extLst>
          </p:cNvPr>
          <p:cNvSpPr txBox="1"/>
          <p:nvPr/>
        </p:nvSpPr>
        <p:spPr>
          <a:xfrm>
            <a:off x="8009811" y="717898"/>
            <a:ext cx="101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5078"/>
          <p:cNvSpPr txBox="1"/>
          <p:nvPr/>
        </p:nvSpPr>
        <p:spPr>
          <a:xfrm>
            <a:off x="335360" y="1726535"/>
            <a:ext cx="8692737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若该校有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名学生，请根据上述调查结果，估算该校学生一周的课外阅读时间不足三小时的人数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0995980-1CA6-04BA-7CEF-BF4A6989BD07}"/>
              </a:ext>
            </a:extLst>
          </p:cNvPr>
          <p:cNvSpPr txBox="1"/>
          <p:nvPr/>
        </p:nvSpPr>
        <p:spPr>
          <a:xfrm>
            <a:off x="344769" y="2632498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30F7564-E110-9CAF-4A25-13F5DFF62815}"/>
              </a:ext>
            </a:extLst>
          </p:cNvPr>
          <p:cNvSpPr txBox="1"/>
          <p:nvPr/>
        </p:nvSpPr>
        <p:spPr>
          <a:xfrm>
            <a:off x="344769" y="3107986"/>
            <a:ext cx="8943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答：估算该校学生一周的课外阅读时间不足三小时的人数为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15" name="yt_table_15070" title="H_312.4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854668"/>
              </p:ext>
            </p:extLst>
          </p:nvPr>
        </p:nvGraphicFramePr>
        <p:xfrm>
          <a:off x="399136" y="3597697"/>
          <a:ext cx="5754024" cy="3200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28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5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93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732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阅读时间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32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732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732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732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732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732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合计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6" name="yt_image_15080" title="H_136.08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29810" y="4448299"/>
            <a:ext cx="2690024" cy="149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639F949A-02B3-FB22-36BD-5D1264F320D6}"/>
              </a:ext>
            </a:extLst>
          </p:cNvPr>
          <p:cNvSpPr txBox="1"/>
          <p:nvPr/>
        </p:nvSpPr>
        <p:spPr>
          <a:xfrm>
            <a:off x="8491267" y="1188184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13" grpId="0" build="allAtOnce"/>
      <p:bldP spid="14" grpId="0" build="allAtOnce"/>
      <p:bldP spid="1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5" name="yt_shape_15085"/>
          <p:cNvSpPr txBox="1"/>
          <p:nvPr/>
        </p:nvSpPr>
        <p:spPr>
          <a:xfrm>
            <a:off x="551384" y="1158669"/>
            <a:ext cx="2425857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12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84" name="yt_image_15084" title="H_50.04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58669"/>
            <a:ext cx="240030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87" name="yt_shape_15087"/>
          <p:cNvSpPr txBox="1"/>
          <p:nvPr/>
        </p:nvSpPr>
        <p:spPr>
          <a:xfrm>
            <a:off x="551384" y="1844824"/>
            <a:ext cx="71397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频数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，频率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和数据总个数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88" name="yt_table_150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967925"/>
              </p:ext>
            </p:extLst>
          </p:nvPr>
        </p:nvGraphicFramePr>
        <p:xfrm>
          <a:off x="551384" y="2324127"/>
          <a:ext cx="4642168" cy="950976"/>
        </p:xfrm>
        <a:graphic>
          <a:graphicData uri="http://schemas.openxmlformats.org/drawingml/2006/table">
            <a:tbl>
              <a:tblPr/>
              <a:tblGrid>
                <a:gridCol w="2930843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  <a:gridCol w="1711325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F6D399F-EE9E-8406-2F80-750B1C6BBC9B}"/>
              </a:ext>
            </a:extLst>
          </p:cNvPr>
          <p:cNvSpPr txBox="1"/>
          <p:nvPr/>
        </p:nvSpPr>
        <p:spPr>
          <a:xfrm>
            <a:off x="6854235" y="179801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0" name="yt_shape_15090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邵阳市期末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张山统计了他家今年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月份打电话的次数及通话时间，并列出如下频数分布表：</a:t>
            </a:r>
          </a:p>
        </p:txBody>
      </p:sp>
      <p:graphicFrame>
        <p:nvGraphicFramePr>
          <p:cNvPr id="15091" name="yt_table_15091" title="H_164.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568960"/>
              </p:ext>
            </p:extLst>
          </p:nvPr>
        </p:nvGraphicFramePr>
        <p:xfrm>
          <a:off x="539880" y="2236543"/>
          <a:ext cx="11111996" cy="2084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64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7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78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7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33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通话时间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min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通话次数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093" name="yt_shape_15093"/>
          <p:cNvSpPr txBox="1"/>
          <p:nvPr/>
        </p:nvSpPr>
        <p:spPr>
          <a:xfrm>
            <a:off x="539880" y="4590915"/>
            <a:ext cx="56249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则通话时间不超过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的频率是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94" name="yt_table_150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132455"/>
              </p:ext>
            </p:extLst>
          </p:nvPr>
        </p:nvGraphicFramePr>
        <p:xfrm>
          <a:off x="539880" y="5070218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30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6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B.0.6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C.0.7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D.0.9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8036C45-FB36-B887-8BDF-7D5E7D21EC17}"/>
              </a:ext>
            </a:extLst>
          </p:cNvPr>
          <p:cNvSpPr txBox="1"/>
          <p:nvPr/>
        </p:nvSpPr>
        <p:spPr>
          <a:xfrm>
            <a:off x="5342544" y="45441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6" name="yt_shape_15096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某班将全班同学一次知识竞赛成绩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进行整理后，分成五组，绘制成频数直方图，图中从左到右的前四组的百分比分别是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，最后一组的频数是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，则该班有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名同学参赛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100" name="yt_shape_15100"/>
          <p:cNvSpPr txBox="1"/>
          <p:nvPr/>
        </p:nvSpPr>
        <p:spPr>
          <a:xfrm>
            <a:off x="539881" y="5270284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97" name="yt_shape_15097" title="H_185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295800" y="2996952"/>
            <a:ext cx="4009543" cy="2770040"/>
            <a:chOff x="0" y="0"/>
            <a:chExt cx="3514725" cy="2428189"/>
          </a:xfrm>
        </p:grpSpPr>
        <p:pic>
          <p:nvPicPr>
            <p:cNvPr id="2" name="yt_image_1509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514725" cy="19636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99" name="yt_shape_15099"/>
            <p:cNvSpPr txBox="1"/>
            <p:nvPr/>
          </p:nvSpPr>
          <p:spPr>
            <a:xfrm>
              <a:off x="1224081" y="1999674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CA3C6C2-A159-DD57-E8BD-541286ADBD1F}"/>
              </a:ext>
            </a:extLst>
          </p:cNvPr>
          <p:cNvSpPr txBox="1"/>
          <p:nvPr/>
        </p:nvSpPr>
        <p:spPr>
          <a:xfrm>
            <a:off x="3955189" y="217258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2089</Words>
  <Application>Microsoft Office PowerPoint</Application>
  <PresentationFormat>宽屏</PresentationFormat>
  <Paragraphs>264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48</cp:revision>
  <dcterms:created xsi:type="dcterms:W3CDTF">2023-05-05T05:33:04Z</dcterms:created>
  <dcterms:modified xsi:type="dcterms:W3CDTF">2023-11-02T04:54:32Z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