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0" r:id="rId9"/>
    <p:sldId id="372" r:id="rId10"/>
    <p:sldId id="374" r:id="rId11"/>
    <p:sldId id="376" r:id="rId12"/>
    <p:sldId id="379" r:id="rId13"/>
    <p:sldId id="380" r:id="rId14"/>
    <p:sldId id="386" r:id="rId15"/>
    <p:sldId id="38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7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5" name="yt_shape_13125"/>
          <p:cNvSpPr txBox="1"/>
          <p:nvPr/>
        </p:nvSpPr>
        <p:spPr>
          <a:xfrm>
            <a:off x="539881" y="121924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24" name="yt_image_13124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7" name="yt_shape_13127"/>
          <p:cNvSpPr txBox="1"/>
          <p:nvPr/>
        </p:nvSpPr>
        <p:spPr>
          <a:xfrm>
            <a:off x="540000" y="1916832"/>
            <a:ext cx="11460656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简单图形的坐标表示步骤如下：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建立坐标系，选择一个适当的参照点为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原点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，确定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正方向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根据具体问题确定适当的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单位长度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，在坐标轴上标出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坐标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在坐标平面内画出这些点，写出各点的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坐标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240381-D30A-BBB8-C8C0-331B32BB707D}"/>
              </a:ext>
            </a:extLst>
          </p:cNvPr>
          <p:cNvSpPr txBox="1"/>
          <p:nvPr/>
        </p:nvSpPr>
        <p:spPr>
          <a:xfrm>
            <a:off x="6698388" y="23455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16A525-4ACD-CEB0-A2C1-D9277D1CE60C}"/>
              </a:ext>
            </a:extLst>
          </p:cNvPr>
          <p:cNvSpPr txBox="1"/>
          <p:nvPr/>
        </p:nvSpPr>
        <p:spPr>
          <a:xfrm>
            <a:off x="10321062" y="2345514"/>
            <a:ext cx="124754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向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E993F5-7670-EA56-F6C9-DC8A334F3524}"/>
              </a:ext>
            </a:extLst>
          </p:cNvPr>
          <p:cNvSpPr txBox="1"/>
          <p:nvPr/>
        </p:nvSpPr>
        <p:spPr>
          <a:xfrm>
            <a:off x="4823962" y="278789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单位长度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CEC474-13EB-0948-C646-E48CA0B81AAA}"/>
              </a:ext>
            </a:extLst>
          </p:cNvPr>
          <p:cNvSpPr txBox="1"/>
          <p:nvPr/>
        </p:nvSpPr>
        <p:spPr>
          <a:xfrm>
            <a:off x="9105969" y="27878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坐标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A74135-CD3A-842A-1956-6BF7E636A2F8}"/>
              </a:ext>
            </a:extLst>
          </p:cNvPr>
          <p:cNvSpPr txBox="1"/>
          <p:nvPr/>
        </p:nvSpPr>
        <p:spPr>
          <a:xfrm>
            <a:off x="6698388" y="328498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坐标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6" name="yt_shape_1319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，试建立适当的平面直角坐标系来表示各顶点的坐标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00" name="yt_shape_13200"/>
          <p:cNvSpPr txBox="1"/>
          <p:nvPr/>
        </p:nvSpPr>
        <p:spPr>
          <a:xfrm>
            <a:off x="540000" y="34740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97" name="yt_shape_13197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5605" y="1859435"/>
            <a:ext cx="1740789" cy="1564146"/>
            <a:chOff x="0" y="0"/>
            <a:chExt cx="1740789" cy="1564146"/>
          </a:xfrm>
        </p:grpSpPr>
        <p:pic>
          <p:nvPicPr>
            <p:cNvPr id="2" name="yt_image_13197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0789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9" name="yt_shape_13199"/>
            <p:cNvSpPr txBox="1"/>
            <p:nvPr/>
          </p:nvSpPr>
          <p:spPr>
            <a:xfrm>
              <a:off x="260930" y="1204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201" name="yt_shape_13201"/>
              <p:cNvSpPr txBox="1"/>
              <p:nvPr/>
            </p:nvSpPr>
            <p:spPr>
              <a:xfrm>
                <a:off x="540119" y="3847464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解：答案不唯一，如图，以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所在直线为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垂直的直线为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轴建立平面直角坐标系，则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201" name="yt_shape_13201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47464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5161" r="-384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04" name="yt_shape_13204"/>
          <p:cNvSpPr txBox="1"/>
          <p:nvPr/>
        </p:nvSpPr>
        <p:spPr>
          <a:xfrm>
            <a:off x="4934280" y="4996324"/>
            <a:ext cx="1927131" cy="13778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50" b="0" i="0" u="none" spc="13115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3203" name="yt_image_1320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4280" y="4996324"/>
            <a:ext cx="1906524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F3993EB-D527-3479-DC15-319C27DB2C0D}"/>
              </a:ext>
            </a:extLst>
          </p:cNvPr>
          <p:cNvSpPr txBox="1"/>
          <p:nvPr/>
        </p:nvSpPr>
        <p:spPr>
          <a:xfrm>
            <a:off x="450108" y="3800658"/>
            <a:ext cx="1113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解：答案不唯一，如图，以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所在直线为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垂直的直线为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轴建立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E7D699-8ED8-6765-F547-AAAF36BD2A03}"/>
                  </a:ext>
                </a:extLst>
              </p:cNvPr>
              <p:cNvSpPr txBox="1"/>
              <p:nvPr/>
            </p:nvSpPr>
            <p:spPr>
              <a:xfrm>
                <a:off x="450108" y="4276146"/>
                <a:ext cx="1032287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平面直角坐标系，则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3EE7D699-8ED8-6765-F547-AAAF36BD2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76146"/>
                <a:ext cx="10322878" cy="554686"/>
              </a:xfrm>
              <a:prstGeom prst="rect">
                <a:avLst/>
              </a:prstGeom>
              <a:blipFill>
                <a:blip r:embed="rId5"/>
                <a:stretch>
                  <a:fillRect l="-945" r="-945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6" name="yt_shape_13206"/>
          <p:cNvSpPr txBox="1"/>
          <p:nvPr/>
        </p:nvSpPr>
        <p:spPr>
          <a:xfrm>
            <a:off x="551384" y="1124744"/>
            <a:ext cx="89509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</p:txBody>
      </p:sp>
      <p:sp>
        <p:nvSpPr>
          <p:cNvPr id="13210" name="yt_shape_13210"/>
          <p:cNvSpPr txBox="1"/>
          <p:nvPr/>
        </p:nvSpPr>
        <p:spPr>
          <a:xfrm>
            <a:off x="551384" y="3944659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3207" name="yt_shape_13207" title="H_168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24439" y="1824745"/>
            <a:ext cx="2085411" cy="2137932"/>
            <a:chOff x="0" y="0"/>
            <a:chExt cx="2085411" cy="2137932"/>
          </a:xfrm>
        </p:grpSpPr>
        <p:pic>
          <p:nvPicPr>
            <p:cNvPr id="2" name="yt_image_13207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5411" cy="1741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9" name="yt_shape_13209"/>
            <p:cNvSpPr txBox="1"/>
            <p:nvPr/>
          </p:nvSpPr>
          <p:spPr>
            <a:xfrm>
              <a:off x="433241" y="17779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211" name="yt_shape_13211"/>
          <p:cNvSpPr txBox="1"/>
          <p:nvPr/>
        </p:nvSpPr>
        <p:spPr>
          <a:xfrm>
            <a:off x="695400" y="1652594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</a:t>
            </a:r>
          </a:p>
        </p:txBody>
      </p:sp>
      <p:pic>
        <p:nvPicPr>
          <p:cNvPr id="8" name="yt_image_1321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4437112"/>
            <a:ext cx="2027682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025F08-C040-2652-E51A-09C789A765B8}"/>
              </a:ext>
            </a:extLst>
          </p:cNvPr>
          <p:cNvSpPr txBox="1"/>
          <p:nvPr/>
        </p:nvSpPr>
        <p:spPr>
          <a:xfrm>
            <a:off x="494189" y="2081109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，则四边形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FD74B8-29B9-9FC7-0B2D-D7BAF57A5FBB}"/>
              </a:ext>
            </a:extLst>
          </p:cNvPr>
          <p:cNvSpPr txBox="1"/>
          <p:nvPr/>
        </p:nvSpPr>
        <p:spPr>
          <a:xfrm>
            <a:off x="494188" y="2556597"/>
            <a:ext cx="408964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是等腰直角三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角形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6741F4-8E99-6205-8D48-50F9FFC460B4}"/>
              </a:ext>
            </a:extLst>
          </p:cNvPr>
          <p:cNvSpPr txBox="1"/>
          <p:nvPr/>
        </p:nvSpPr>
        <p:spPr>
          <a:xfrm>
            <a:off x="494189" y="3032085"/>
            <a:ext cx="213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B88F52-FD15-E628-5D7E-FBFA5CDBDFF0}"/>
              </a:ext>
            </a:extLst>
          </p:cNvPr>
          <p:cNvSpPr txBox="1"/>
          <p:nvPr/>
        </p:nvSpPr>
        <p:spPr>
          <a:xfrm>
            <a:off x="494189" y="3507573"/>
            <a:ext cx="555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yt_shape_13212"/>
          <p:cNvSpPr txBox="1"/>
          <p:nvPr/>
        </p:nvSpPr>
        <p:spPr>
          <a:xfrm>
            <a:off x="644650" y="4193174"/>
            <a:ext cx="2965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755E4A8-3A2E-225A-0513-9CC0FA7C2A01}"/>
                  </a:ext>
                </a:extLst>
              </p:cNvPr>
              <p:cNvSpPr txBox="1"/>
              <p:nvPr/>
            </p:nvSpPr>
            <p:spPr>
              <a:xfrm>
                <a:off x="584026" y="4584268"/>
                <a:ext cx="47901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755E4A8-3A2E-225A-0513-9CC0FA7C2A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26" y="4584268"/>
                <a:ext cx="4790186" cy="726326"/>
              </a:xfrm>
              <a:prstGeom prst="rect">
                <a:avLst/>
              </a:prstGeom>
              <a:blipFill>
                <a:blip r:embed="rId4"/>
                <a:stretch>
                  <a:fillRect l="-2036" r="-190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0" name="yt_shape_13220"/>
          <p:cNvSpPr txBox="1"/>
          <p:nvPr/>
        </p:nvSpPr>
        <p:spPr>
          <a:xfrm>
            <a:off x="539881" y="105401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19" name="yt_image_13219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5401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22" name="yt_shape_13222"/>
              <p:cNvSpPr txBox="1"/>
              <p:nvPr/>
            </p:nvSpPr>
            <p:spPr>
              <a:xfrm>
                <a:off x="540000" y="1700808"/>
                <a:ext cx="11111999" cy="9449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如图，在平面直角坐标系中，已知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满足关系式｜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3222" name="yt_shape_13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0808"/>
                <a:ext cx="11111999" cy="944939"/>
              </a:xfrm>
              <a:prstGeom prst="rect">
                <a:avLst/>
              </a:prstGeom>
              <a:blipFill>
                <a:blip r:embed="rId3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27" name="yt_shape_13227"/>
          <p:cNvSpPr txBox="1"/>
          <p:nvPr/>
        </p:nvSpPr>
        <p:spPr>
          <a:xfrm>
            <a:off x="539881" y="48851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24" name="yt_shape_13224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305" y="3060575"/>
            <a:ext cx="1647063" cy="1985913"/>
            <a:chOff x="0" y="0"/>
            <a:chExt cx="1647063" cy="1985913"/>
          </a:xfrm>
        </p:grpSpPr>
        <p:pic>
          <p:nvPicPr>
            <p:cNvPr id="2" name="yt_image_13224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47063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6" name="yt_shape_13226"/>
            <p:cNvSpPr txBox="1"/>
            <p:nvPr/>
          </p:nvSpPr>
          <p:spPr>
            <a:xfrm>
              <a:off x="214067" y="16259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228" name="yt_shape_13228"/>
          <p:cNvSpPr txBox="1"/>
          <p:nvPr/>
        </p:nvSpPr>
        <p:spPr>
          <a:xfrm>
            <a:off x="539881" y="2846317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CEE55E1-6E49-7214-DC5C-0FFFBE2E8CFF}"/>
                  </a:ext>
                </a:extLst>
              </p:cNvPr>
              <p:cNvSpPr txBox="1"/>
              <p:nvPr/>
            </p:nvSpPr>
            <p:spPr>
              <a:xfrm>
                <a:off x="449989" y="3470541"/>
                <a:ext cx="6648386" cy="612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CEE55E1-6E49-7214-DC5C-0FFFBE2E8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0541"/>
                <a:ext cx="6648386" cy="612915"/>
              </a:xfrm>
              <a:prstGeom prst="rect">
                <a:avLst/>
              </a:prstGeom>
              <a:blipFill>
                <a:blip r:embed="rId5"/>
                <a:stretch>
                  <a:fillRect l="-1468" r="-146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6EB25883-C228-C551-B40E-5F3F278F54FC}"/>
              </a:ext>
            </a:extLst>
          </p:cNvPr>
          <p:cNvSpPr txBox="1"/>
          <p:nvPr/>
        </p:nvSpPr>
        <p:spPr>
          <a:xfrm>
            <a:off x="449989" y="3989844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9463C3-7502-8C19-5C64-20D678706F07}"/>
              </a:ext>
            </a:extLst>
          </p:cNvPr>
          <p:cNvSpPr txBox="1"/>
          <p:nvPr/>
        </p:nvSpPr>
        <p:spPr>
          <a:xfrm>
            <a:off x="449989" y="4465332"/>
            <a:ext cx="2982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2" name="yt_shape_13232"/>
          <p:cNvSpPr txBox="1"/>
          <p:nvPr/>
        </p:nvSpPr>
        <p:spPr>
          <a:xfrm>
            <a:off x="421536" y="2547875"/>
            <a:ext cx="1165112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的条件下，是否存在负整数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的面积不小于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面积的两倍？若存在，求出所有满足条件的点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的坐标；若不存在，请说明理由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229"/>
              <p:cNvSpPr txBox="1"/>
              <p:nvPr/>
            </p:nvSpPr>
            <p:spPr>
              <a:xfrm>
                <a:off x="335360" y="722531"/>
                <a:ext cx="12252744" cy="7185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如果在第二象限内有一点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，请用含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的式子表示四边形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ABOP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的面积；</a:t>
                </a:r>
              </a:p>
            </p:txBody>
          </p:sp>
        </mc:Choice>
        <mc:Fallback xmlns="">
          <p:sp>
            <p:nvSpPr>
              <p:cNvPr id="6" name="yt_shape_13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722531"/>
                <a:ext cx="12252744" cy="718530"/>
              </a:xfrm>
              <a:prstGeom prst="rect">
                <a:avLst/>
              </a:prstGeom>
              <a:blipFill>
                <a:blip r:embed="rId2"/>
                <a:stretch>
                  <a:fillRect l="-1493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DD32777-69D2-FABE-A288-F3A94DEBD1FC}"/>
              </a:ext>
            </a:extLst>
          </p:cNvPr>
          <p:cNvSpPr txBox="1"/>
          <p:nvPr/>
        </p:nvSpPr>
        <p:spPr>
          <a:xfrm>
            <a:off x="303122" y="1363472"/>
            <a:ext cx="11057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CFD73FA-3B2A-F912-A9F3-472D98F1C17D}"/>
                  </a:ext>
                </a:extLst>
              </p:cNvPr>
              <p:cNvSpPr txBox="1"/>
              <p:nvPr/>
            </p:nvSpPr>
            <p:spPr>
              <a:xfrm>
                <a:off x="303122" y="1766680"/>
                <a:ext cx="10801200" cy="897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Times New Roman" pitchFamily="24"/>
                        <a:ea typeface="楷体" pitchFamily="24"/>
                      </a:rPr>
                      <m:t>则四边形</m:t>
                    </m:r>
                    <m:r>
                      <m:rPr>
                        <m:nor/>
                      </m:rPr>
                      <a:rPr lang="en-US" altLang="zh-CN" sz="2400" i="1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ABOP</m:t>
                    </m:r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Times New Roman" pitchFamily="24"/>
                        <a:ea typeface="楷体" pitchFamily="24"/>
                      </a:rPr>
                      <m:t>的面积为</m:t>
                    </m:r>
                    <m:r>
                      <m:rPr>
                        <m:nor/>
                      </m:rPr>
                      <a:rPr lang="en-US" altLang="zh-CN" sz="2400" i="1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400" baseline="-250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△</m:t>
                    </m:r>
                    <m:r>
                      <m:rPr>
                        <m:nor/>
                      </m:rPr>
                      <a:rPr lang="en-US" altLang="zh-CN" sz="2400" i="1" baseline="-25000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AOP</m:t>
                    </m:r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＋</m:t>
                    </m:r>
                    <m:r>
                      <m:rPr>
                        <m:nor/>
                      </m:rPr>
                      <a:rPr lang="en-US" altLang="zh-CN" sz="2400" i="1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400" baseline="-250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△</m:t>
                    </m:r>
                    <m:r>
                      <m:rPr>
                        <m:nor/>
                      </m:rPr>
                      <a:rPr lang="en-US" altLang="zh-CN" sz="2400" i="1" baseline="-25000" dirty="0">
                        <a:solidFill>
                          <a:srgbClr val="FF0000"/>
                        </a:solidFill>
                        <a:latin typeface="Times New Roman" pitchFamily="24"/>
                        <a:ea typeface="Times New Roman" pitchFamily="24"/>
                      </a:rPr>
                      <m:t>AOB</m:t>
                    </m:r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＝</m:t>
                    </m:r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CFD73FA-3B2A-F912-A9F3-472D98F1C1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122" y="1766680"/>
                <a:ext cx="10801200" cy="8977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3236"/>
              <p:cNvSpPr txBox="1"/>
              <p:nvPr/>
            </p:nvSpPr>
            <p:spPr>
              <a:xfrm>
                <a:off x="540000" y="4041792"/>
                <a:ext cx="6296147" cy="32756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为负整数，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32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1792"/>
                <a:ext cx="6296147" cy="3275640"/>
              </a:xfrm>
              <a:prstGeom prst="rect">
                <a:avLst/>
              </a:prstGeom>
              <a:blipFill>
                <a:blip r:embed="rId4"/>
                <a:stretch>
                  <a:fillRect l="-3004" t="-1490" r="-1938" b="-2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AD6CA73-4B8B-5EA4-B985-B18C9AD81BB3}"/>
              </a:ext>
            </a:extLst>
          </p:cNvPr>
          <p:cNvSpPr txBox="1"/>
          <p:nvPr/>
        </p:nvSpPr>
        <p:spPr>
          <a:xfrm>
            <a:off x="421536" y="3440186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46182EC-EFDC-2967-AC1E-360EFEA3C77B}"/>
              </a:ext>
            </a:extLst>
          </p:cNvPr>
          <p:cNvSpPr txBox="1"/>
          <p:nvPr/>
        </p:nvSpPr>
        <p:spPr>
          <a:xfrm>
            <a:off x="421536" y="3915674"/>
            <a:ext cx="327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726B117-DE26-2304-494E-5A9C12CC3875}"/>
                  </a:ext>
                </a:extLst>
              </p:cNvPr>
              <p:cNvSpPr txBox="1"/>
              <p:nvPr/>
            </p:nvSpPr>
            <p:spPr>
              <a:xfrm>
                <a:off x="421536" y="4391162"/>
                <a:ext cx="5695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726B117-DE26-2304-494E-5A9C12CC3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536" y="4391162"/>
                <a:ext cx="5695061" cy="765061"/>
              </a:xfrm>
              <a:prstGeom prst="rect">
                <a:avLst/>
              </a:prstGeom>
              <a:blipFill>
                <a:blip r:embed="rId5"/>
                <a:stretch>
                  <a:fillRect l="-1606" r="-182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46C67D3-592E-E942-E6DB-387582886E64}"/>
              </a:ext>
            </a:extLst>
          </p:cNvPr>
          <p:cNvSpPr txBox="1"/>
          <p:nvPr/>
        </p:nvSpPr>
        <p:spPr>
          <a:xfrm>
            <a:off x="421536" y="5062611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为负整数，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CD87617-FF93-F26F-E506-FE2600FFFF9D}"/>
              </a:ext>
            </a:extLst>
          </p:cNvPr>
          <p:cNvSpPr txBox="1"/>
          <p:nvPr/>
        </p:nvSpPr>
        <p:spPr>
          <a:xfrm>
            <a:off x="421536" y="5538099"/>
            <a:ext cx="3067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53FFE53-3C09-A3AB-CBA7-A48F73875C05}"/>
                  </a:ext>
                </a:extLst>
              </p:cNvPr>
              <p:cNvSpPr txBox="1"/>
              <p:nvPr/>
            </p:nvSpPr>
            <p:spPr>
              <a:xfrm>
                <a:off x="421536" y="6013587"/>
                <a:ext cx="6415341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53FFE53-3C09-A3AB-CBA7-A48F73875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536" y="6013587"/>
                <a:ext cx="6415341" cy="764172"/>
              </a:xfrm>
              <a:prstGeom prst="rect">
                <a:avLst/>
              </a:prstGeom>
              <a:blipFill>
                <a:blip r:embed="rId6"/>
                <a:stretch>
                  <a:fillRect l="-1425" r="-142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yt_shape_13224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91562" y="3915674"/>
            <a:ext cx="1647063" cy="1985913"/>
            <a:chOff x="0" y="0"/>
            <a:chExt cx="1647063" cy="1985913"/>
          </a:xfrm>
        </p:grpSpPr>
        <p:pic>
          <p:nvPicPr>
            <p:cNvPr id="18" name="yt_image_13224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1647063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yt_shape_13226"/>
            <p:cNvSpPr txBox="1"/>
            <p:nvPr/>
          </p:nvSpPr>
          <p:spPr>
            <a:xfrm>
              <a:off x="214067" y="16259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9" name="yt_shape_13239"/>
          <p:cNvSpPr txBox="1"/>
          <p:nvPr/>
        </p:nvSpPr>
        <p:spPr>
          <a:xfrm>
            <a:off x="5406686" y="2652760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238" name="yt_image_1323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400" y="1285552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1" name="yt_shape_13241"/>
          <p:cNvSpPr txBox="1"/>
          <p:nvPr/>
        </p:nvSpPr>
        <p:spPr>
          <a:xfrm>
            <a:off x="479376" y="1880235"/>
            <a:ext cx="11233248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同一个几何图形，放在不同的平面直角坐标系中，各顶点的坐标也不相同，因此，选择适当的直角坐标系，有利于求各点的坐标，从而便于解决相关的一些问题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2" name="yt_shape_13132"/>
          <p:cNvSpPr txBox="1"/>
          <p:nvPr/>
        </p:nvSpPr>
        <p:spPr>
          <a:xfrm>
            <a:off x="540000" y="115515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31" name="yt_image_1313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5515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4" name="yt_shape_13134"/>
          <p:cNvSpPr txBox="1"/>
          <p:nvPr/>
        </p:nvSpPr>
        <p:spPr>
          <a:xfrm>
            <a:off x="540000" y="1858447"/>
            <a:ext cx="783227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建立适当的平面直角坐标系求图形中点的坐标</a:t>
            </a:r>
          </a:p>
        </p:txBody>
      </p:sp>
      <p:sp>
        <p:nvSpPr>
          <p:cNvPr id="13135" name="yt_shape_13135"/>
          <p:cNvSpPr txBox="1"/>
          <p:nvPr/>
        </p:nvSpPr>
        <p:spPr>
          <a:xfrm>
            <a:off x="540119" y="2358012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两点的坐标分别是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9" name="yt_table_1313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59348"/>
              </p:ext>
            </p:extLst>
          </p:nvPr>
        </p:nvGraphicFramePr>
        <p:xfrm>
          <a:off x="771198" y="3565339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grpSp>
        <p:nvGrpSpPr>
          <p:cNvPr id="13136" name="yt_shape_13136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3143311"/>
            <a:ext cx="1477899" cy="1795032"/>
            <a:chOff x="0" y="0"/>
            <a:chExt cx="1477899" cy="1795032"/>
          </a:xfrm>
        </p:grpSpPr>
        <p:pic>
          <p:nvPicPr>
            <p:cNvPr id="2" name="yt_image_1313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7899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38" name="yt_shape_13138"/>
            <p:cNvSpPr txBox="1"/>
            <p:nvPr/>
          </p:nvSpPr>
          <p:spPr>
            <a:xfrm>
              <a:off x="205668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595376">
            <a:extLst>
              <a:ext uri="{FF2B5EF4-FFF2-40B4-BE49-F238E27FC236}">
                <a16:creationId xmlns:a16="http://schemas.microsoft.com/office/drawing/2014/main" id="{6AA158ED-5A83-ED8A-5D7D-11C4DE99AA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9777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4149A44-9C8E-19E3-91DC-C3E3E31FA3A5}"/>
              </a:ext>
            </a:extLst>
          </p:cNvPr>
          <p:cNvSpPr txBox="1"/>
          <p:nvPr/>
        </p:nvSpPr>
        <p:spPr>
          <a:xfrm>
            <a:off x="6960096" y="28002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1" name="yt_shape_13141"/>
          <p:cNvSpPr txBox="1"/>
          <p:nvPr/>
        </p:nvSpPr>
        <p:spPr>
          <a:xfrm>
            <a:off x="540000" y="1268413"/>
            <a:ext cx="1138864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铜仁市中考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5" name="yt_table_1314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039052"/>
              </p:ext>
            </p:extLst>
          </p:nvPr>
        </p:nvGraphicFramePr>
        <p:xfrm>
          <a:off x="539881" y="2227848"/>
          <a:ext cx="65043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</a:tbl>
          </a:graphicData>
        </a:graphic>
      </p:graphicFrame>
      <p:grpSp>
        <p:nvGrpSpPr>
          <p:cNvPr id="13142" name="yt_shape_13142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060848"/>
            <a:ext cx="2234565" cy="2024775"/>
            <a:chOff x="0" y="0"/>
            <a:chExt cx="2234565" cy="2024775"/>
          </a:xfrm>
        </p:grpSpPr>
        <p:pic>
          <p:nvPicPr>
            <p:cNvPr id="2" name="yt_image_1314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456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4" name="yt_shape_13144"/>
            <p:cNvSpPr txBox="1"/>
            <p:nvPr/>
          </p:nvSpPr>
          <p:spPr>
            <a:xfrm>
              <a:off x="584001" y="16647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7A435C4-FFD2-6987-5559-343C47D0D07B}"/>
              </a:ext>
            </a:extLst>
          </p:cNvPr>
          <p:cNvSpPr txBox="1"/>
          <p:nvPr/>
        </p:nvSpPr>
        <p:spPr>
          <a:xfrm>
            <a:off x="2855640" y="1709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7" name="yt_shape_13147"/>
          <p:cNvSpPr txBox="1"/>
          <p:nvPr/>
        </p:nvSpPr>
        <p:spPr>
          <a:xfrm>
            <a:off x="540000" y="12522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在平面直角坐标系中的位置如图所示，已知点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51" name="yt_shape_13151"/>
          <p:cNvSpPr txBox="1"/>
          <p:nvPr/>
        </p:nvSpPr>
        <p:spPr>
          <a:xfrm>
            <a:off x="539881" y="43134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48" name="yt_shape_13148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559" y="2231326"/>
            <a:ext cx="1632882" cy="2225564"/>
            <a:chOff x="0" y="0"/>
            <a:chExt cx="1393317" cy="1899045"/>
          </a:xfrm>
        </p:grpSpPr>
        <p:pic>
          <p:nvPicPr>
            <p:cNvPr id="2" name="yt_image_1314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3317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0" name="yt_shape_13150"/>
            <p:cNvSpPr txBox="1"/>
            <p:nvPr/>
          </p:nvSpPr>
          <p:spPr>
            <a:xfrm>
              <a:off x="163377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2763A43-4BD1-7001-8DDA-B8FDABF2F3F5}"/>
              </a:ext>
            </a:extLst>
          </p:cNvPr>
          <p:cNvSpPr txBox="1"/>
          <p:nvPr/>
        </p:nvSpPr>
        <p:spPr>
          <a:xfrm>
            <a:off x="3852002" y="168095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000" y="900000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如图，网格中每个小正方形的边长都是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，依次完成下列各问题：</a:t>
            </a:r>
          </a:p>
        </p:txBody>
      </p:sp>
      <p:sp>
        <p:nvSpPr>
          <p:cNvPr id="13156" name="yt_shape_13156"/>
          <p:cNvSpPr txBox="1"/>
          <p:nvPr/>
        </p:nvSpPr>
        <p:spPr>
          <a:xfrm>
            <a:off x="540000" y="32936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53" name="yt_shape_13153" title="H_134.77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079156" y="1668838"/>
            <a:ext cx="2578608" cy="1711616"/>
            <a:chOff x="0" y="0"/>
            <a:chExt cx="2578608" cy="1711616"/>
          </a:xfrm>
        </p:grpSpPr>
        <p:pic>
          <p:nvPicPr>
            <p:cNvPr id="2" name="yt_image_1315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78608" cy="1315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5" name="yt_shape_13155"/>
            <p:cNvSpPr txBox="1"/>
            <p:nvPr/>
          </p:nvSpPr>
          <p:spPr>
            <a:xfrm>
              <a:off x="756023" y="13516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157" name="yt_shape_13157"/>
          <p:cNvSpPr txBox="1"/>
          <p:nvPr/>
        </p:nvSpPr>
        <p:spPr>
          <a:xfrm>
            <a:off x="540000" y="3667133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任选一点作为原点，建立平面直角坐标系；</a:t>
            </a:r>
          </a:p>
        </p:txBody>
      </p:sp>
      <p:sp>
        <p:nvSpPr>
          <p:cNvPr id="13158" name="yt_shape_13158"/>
          <p:cNvSpPr txBox="1"/>
          <p:nvPr/>
        </p:nvSpPr>
        <p:spPr>
          <a:xfrm>
            <a:off x="550098" y="4708279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各点的坐标；</a:t>
            </a:r>
          </a:p>
        </p:txBody>
      </p:sp>
      <p:sp>
        <p:nvSpPr>
          <p:cNvPr id="13159" name="yt_shape_13159"/>
          <p:cNvSpPr txBox="1"/>
          <p:nvPr/>
        </p:nvSpPr>
        <p:spPr>
          <a:xfrm>
            <a:off x="540000" y="4625739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方法不唯一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161" name="yt_shape_13161"/>
          <p:cNvSpPr txBox="1"/>
          <p:nvPr/>
        </p:nvSpPr>
        <p:spPr>
          <a:xfrm>
            <a:off x="4547374" y="5257406"/>
            <a:ext cx="2707151" cy="11706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en-US" altLang="zh-CN" sz="6500" b="0" i="0" u="none" spc="19485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3160" name="yt_image_1316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3622" y="1840477"/>
            <a:ext cx="268033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4D66AC-5DD6-2E81-B15D-F1D185D73443}"/>
              </a:ext>
            </a:extLst>
          </p:cNvPr>
          <p:cNvSpPr txBox="1"/>
          <p:nvPr/>
        </p:nvSpPr>
        <p:spPr>
          <a:xfrm>
            <a:off x="474513" y="4117578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3163"/>
          <p:cNvSpPr txBox="1"/>
          <p:nvPr/>
        </p:nvSpPr>
        <p:spPr>
          <a:xfrm>
            <a:off x="1111040" y="5275025"/>
            <a:ext cx="77280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zh-CN" altLang="zh-CN" sz="100" b="0" i="0" u="none" dirty="0" smtClean="0">
                <a:noFill/>
                <a:effectLst/>
                <a:latin typeface="Times New Roman"/>
                <a:ea typeface="宋体"/>
              </a:rPr>
              <a:t>⁠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AA83FD-073E-1CDA-AD62-0973D32374CB}"/>
              </a:ext>
            </a:extLst>
          </p:cNvPr>
          <p:cNvSpPr txBox="1"/>
          <p:nvPr/>
        </p:nvSpPr>
        <p:spPr>
          <a:xfrm>
            <a:off x="1021029" y="5228219"/>
            <a:ext cx="1018753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，请建立适当的平面直角坐标系，并写出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68" name="yt_shape_13168"/>
          <p:cNvSpPr txBox="1"/>
          <p:nvPr/>
        </p:nvSpPr>
        <p:spPr>
          <a:xfrm>
            <a:off x="539881" y="40214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65" name="yt_shape_13165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74147" y="1889767"/>
            <a:ext cx="1177852" cy="2231385"/>
            <a:chOff x="0" y="0"/>
            <a:chExt cx="915543" cy="1734453"/>
          </a:xfrm>
        </p:grpSpPr>
        <p:pic>
          <p:nvPicPr>
            <p:cNvPr id="2" name="yt_image_13165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5543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7" name="yt_shape_13167"/>
            <p:cNvSpPr txBox="1"/>
            <p:nvPr/>
          </p:nvSpPr>
          <p:spPr>
            <a:xfrm>
              <a:off x="-75509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3169"/>
          <p:cNvSpPr txBox="1"/>
          <p:nvPr/>
        </p:nvSpPr>
        <p:spPr>
          <a:xfrm>
            <a:off x="458199" y="2327237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解：由题意，建立的平面直角坐标系如图所示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yt_shape_13171"/>
          <p:cNvSpPr txBox="1"/>
          <p:nvPr/>
        </p:nvSpPr>
        <p:spPr>
          <a:xfrm>
            <a:off x="5010784" y="2958904"/>
            <a:ext cx="1605824" cy="13507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</a:rPr>
              <a:t> </a:t>
            </a:r>
            <a:r>
              <a:rPr lang="en-US" altLang="zh-CN" sz="7500" b="0" i="0" u="none" spc="10647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9" name="yt_image_13170" title="H_117.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0784" y="2958904"/>
            <a:ext cx="1589913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3174"/>
              <p:cNvSpPr txBox="1"/>
              <p:nvPr/>
            </p:nvSpPr>
            <p:spPr>
              <a:xfrm>
                <a:off x="458318" y="4506692"/>
                <a:ext cx="11111999" cy="19619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3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18" y="4506692"/>
                <a:ext cx="11111999" cy="1961947"/>
              </a:xfrm>
              <a:prstGeom prst="rect">
                <a:avLst/>
              </a:prstGeom>
              <a:blipFill>
                <a:blip r:embed="rId4"/>
                <a:stretch>
                  <a:fillRect l="-1646" t="-2484" r="-1591" b="-8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C863D25-678E-775E-90A7-7C285F7CFEB1}"/>
              </a:ext>
            </a:extLst>
          </p:cNvPr>
          <p:cNvSpPr txBox="1"/>
          <p:nvPr/>
        </p:nvSpPr>
        <p:spPr>
          <a:xfrm>
            <a:off x="368188" y="2280431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解：由题意，建立的平面直角坐标系如图所示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F762F00-4D48-0075-8204-B39B09F81ABA}"/>
              </a:ext>
            </a:extLst>
          </p:cNvPr>
          <p:cNvSpPr txBox="1"/>
          <p:nvPr/>
        </p:nvSpPr>
        <p:spPr>
          <a:xfrm>
            <a:off x="368307" y="4459886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AFFE5C6-CE78-9A84-444B-03B1982AF419}"/>
                  </a:ext>
                </a:extLst>
              </p:cNvPr>
              <p:cNvSpPr txBox="1"/>
              <p:nvPr/>
            </p:nvSpPr>
            <p:spPr>
              <a:xfrm>
                <a:off x="368307" y="4935374"/>
                <a:ext cx="7799198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过点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AFFE5C6-CE78-9A84-444B-03B1982AF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07" y="4935374"/>
                <a:ext cx="7799198" cy="631267"/>
              </a:xfrm>
              <a:prstGeom prst="rect">
                <a:avLst/>
              </a:prstGeom>
              <a:blipFill>
                <a:blip r:embed="rId5"/>
                <a:stretch>
                  <a:fillRect l="-1172" r="-1406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532F0B1-2B7C-5DB6-D0C0-843D439C8294}"/>
                  </a:ext>
                </a:extLst>
              </p:cNvPr>
              <p:cNvSpPr txBox="1"/>
              <p:nvPr/>
            </p:nvSpPr>
            <p:spPr>
              <a:xfrm>
                <a:off x="368307" y="5473029"/>
                <a:ext cx="11273599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532F0B1-2B7C-5DB6-D0C0-843D439C82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07" y="5473029"/>
                <a:ext cx="11273599" cy="615391"/>
              </a:xfrm>
              <a:prstGeom prst="rect">
                <a:avLst/>
              </a:prstGeom>
              <a:blipFill>
                <a:blip r:embed="rId6"/>
                <a:stretch>
                  <a:fillRect l="-81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21D4F2C2-5227-59D8-6466-4461436C8889}"/>
              </a:ext>
            </a:extLst>
          </p:cNvPr>
          <p:cNvSpPr txBox="1"/>
          <p:nvPr/>
        </p:nvSpPr>
        <p:spPr>
          <a:xfrm>
            <a:off x="368307" y="5994808"/>
            <a:ext cx="74558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的坐标是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答案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" name="yt_shape_13178"/>
          <p:cNvSpPr txBox="1"/>
          <p:nvPr/>
        </p:nvSpPr>
        <p:spPr>
          <a:xfrm>
            <a:off x="540000" y="126841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考虑问题不全面造成漏解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已知等腰直角三角形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，把该三角形放在平面直角坐标系里，点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40B389-C369-D9C8-3925-8215E10A27E0}"/>
              </a:ext>
            </a:extLst>
          </p:cNvPr>
          <p:cNvSpPr txBox="1"/>
          <p:nvPr/>
        </p:nvSpPr>
        <p:spPr>
          <a:xfrm>
            <a:off x="1364389" y="2648071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1" name="yt_shape_13181"/>
          <p:cNvSpPr txBox="1"/>
          <p:nvPr/>
        </p:nvSpPr>
        <p:spPr>
          <a:xfrm>
            <a:off x="539881" y="1158669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80" name="yt_image_1318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3" name="yt_shape_13183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点的左侧，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点在第二象限，则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87" name="yt_table_131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675520"/>
              </p:ext>
            </p:extLst>
          </p:nvPr>
        </p:nvGraphicFramePr>
        <p:xfrm>
          <a:off x="539881" y="280425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grpSp>
        <p:nvGrpSpPr>
          <p:cNvPr id="13184" name="yt_shape_13184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0952" y="2804259"/>
            <a:ext cx="1668780" cy="1899045"/>
            <a:chOff x="0" y="0"/>
            <a:chExt cx="1668780" cy="1899045"/>
          </a:xfrm>
        </p:grpSpPr>
        <p:pic>
          <p:nvPicPr>
            <p:cNvPr id="2" name="yt_image_1318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8780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6" name="yt_shape_13186"/>
            <p:cNvSpPr txBox="1"/>
            <p:nvPr/>
          </p:nvSpPr>
          <p:spPr>
            <a:xfrm>
              <a:off x="301109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217E0E-BB45-F81C-6E7D-2BC65A624930}"/>
              </a:ext>
            </a:extLst>
          </p:cNvPr>
          <p:cNvSpPr txBox="1"/>
          <p:nvPr/>
        </p:nvSpPr>
        <p:spPr>
          <a:xfrm>
            <a:off x="7712802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89" name="yt_shape_13189"/>
              <p:cNvSpPr txBox="1"/>
              <p:nvPr/>
            </p:nvSpPr>
            <p:spPr>
              <a:xfrm>
                <a:off x="540119" y="1176468"/>
                <a:ext cx="11172505" cy="10055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港南二中月考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如图，将正六边形放在直角坐标系中，中心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与坐标原点重合，若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点的坐标为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189" name="yt_shape_13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76468"/>
                <a:ext cx="11172505" cy="1005532"/>
              </a:xfrm>
              <a:prstGeom prst="rect">
                <a:avLst/>
              </a:prstGeom>
              <a:blipFill>
                <a:blip r:embed="rId2"/>
                <a:stretch>
                  <a:fillRect l="-1692" t="-5455" r="-1201" b="-1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94" name="yt_shape_13194"/>
          <p:cNvSpPr txBox="1"/>
          <p:nvPr/>
        </p:nvSpPr>
        <p:spPr>
          <a:xfrm>
            <a:off x="540000" y="42793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91" name="yt_shape_13191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1325" y="2325328"/>
            <a:ext cx="1649349" cy="1903617"/>
            <a:chOff x="0" y="0"/>
            <a:chExt cx="1649349" cy="1903617"/>
          </a:xfrm>
        </p:grpSpPr>
        <p:pic>
          <p:nvPicPr>
            <p:cNvPr id="2" name="yt_image_13191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9349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3" name="yt_shape_13193"/>
            <p:cNvSpPr txBox="1"/>
            <p:nvPr/>
          </p:nvSpPr>
          <p:spPr>
            <a:xfrm>
              <a:off x="291393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195" name="yt_shape_13195"/>
          <p:cNvSpPr txBox="1"/>
          <p:nvPr/>
        </p:nvSpPr>
        <p:spPr>
          <a:xfrm>
            <a:off x="540119" y="4652753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已知平面直角坐标系内有四个点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为顶点的四边形是平行四边形，则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B31EFD-5DA6-63DA-5C74-F8987173E40B}"/>
                  </a:ext>
                </a:extLst>
              </p:cNvPr>
              <p:cNvSpPr txBox="1"/>
              <p:nvPr/>
            </p:nvSpPr>
            <p:spPr>
              <a:xfrm>
                <a:off x="6600056" y="1558738"/>
                <a:ext cx="22249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B31EFD-5DA6-63DA-5C74-F8987173E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056" y="1558738"/>
                <a:ext cx="2224912" cy="554686"/>
              </a:xfrm>
              <a:prstGeom prst="rect">
                <a:avLst/>
              </a:prstGeom>
              <a:blipFill>
                <a:blip r:embed="rId4"/>
                <a:stretch>
                  <a:fillRect l="-4384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C411B0C-D7B8-1B7C-40BF-7BD2176E03AF}"/>
              </a:ext>
            </a:extLst>
          </p:cNvPr>
          <p:cNvSpPr txBox="1"/>
          <p:nvPr/>
        </p:nvSpPr>
        <p:spPr>
          <a:xfrm>
            <a:off x="9768408" y="5043916"/>
            <a:ext cx="16342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1423</Words>
  <Application>Microsoft Office PowerPoint</Application>
  <PresentationFormat>宽屏</PresentationFormat>
  <Paragraphs>113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48</cp:revision>
  <dcterms:created xsi:type="dcterms:W3CDTF">2023-05-05T05:33:04Z</dcterms:created>
  <dcterms:modified xsi:type="dcterms:W3CDTF">2023-11-02T04:37:22Z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