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69" r:id="rId5"/>
    <p:sldId id="372" r:id="rId6"/>
    <p:sldId id="374" r:id="rId7"/>
    <p:sldId id="376" r:id="rId8"/>
    <p:sldId id="378" r:id="rId9"/>
    <p:sldId id="381" r:id="rId10"/>
    <p:sldId id="382" r:id="rId11"/>
    <p:sldId id="388" r:id="rId12"/>
    <p:sldId id="383" r:id="rId13"/>
    <p:sldId id="384" r:id="rId14"/>
    <p:sldId id="390" r:id="rId15"/>
    <p:sldId id="386" r:id="rId16"/>
    <p:sldId id="256" r:id="rId17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>
        <p:scale>
          <a:sx n="40" d="100"/>
          <a:sy n="40" d="100"/>
        </p:scale>
        <p:origin x="324" y="360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presProps" Target="presProps.xml"/><Relationship Id="rId3" Type="http://schemas.openxmlformats.org/officeDocument/2006/relationships/slide" Target="slides/slide1.xml"/><Relationship Id="rId21" Type="http://schemas.openxmlformats.org/officeDocument/2006/relationships/tableStyles" Target="tableStyles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viewProps" Target="view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bin"/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1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bin"/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4.png"/><Relationship Id="rId4" Type="http://schemas.openxmlformats.org/officeDocument/2006/relationships/image" Target="../media/image26.pn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3.bin"/><Relationship Id="rId5" Type="http://schemas.openxmlformats.org/officeDocument/2006/relationships/image" Target="../media/image29.png"/><Relationship Id="rId4" Type="http://schemas.openxmlformats.org/officeDocument/2006/relationships/image" Target="../media/image28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bin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5.bin"/><Relationship Id="rId5" Type="http://schemas.openxmlformats.org/officeDocument/2006/relationships/image" Target="../media/image14.bin"/><Relationship Id="rId4" Type="http://schemas.openxmlformats.org/officeDocument/2006/relationships/image" Target="../media/image13.bin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bin"/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0" name="yt_shape_14120"/>
          <p:cNvSpPr txBox="1"/>
          <p:nvPr/>
        </p:nvSpPr>
        <p:spPr>
          <a:xfrm>
            <a:off x="539881" y="1298461"/>
            <a:ext cx="4128631" cy="6501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19" name="yt_image_14119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298461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22" name="yt_shape_14122"/>
          <p:cNvSpPr txBox="1"/>
          <p:nvPr/>
        </p:nvSpPr>
        <p:spPr>
          <a:xfrm>
            <a:off x="540000" y="1996044"/>
            <a:ext cx="11111999" cy="2880789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的图象是一条直线，它与正比例函数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平行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的图象可以看作由直线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｜个单位长度而得到，当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上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时，向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下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时，图象是自左向右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上升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的直线，即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增大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时，图象是自左向右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下降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的直线，即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减小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70E847D-98A0-3E8C-DF65-A56297B948FB}"/>
              </a:ext>
            </a:extLst>
          </p:cNvPr>
          <p:cNvSpPr txBox="1"/>
          <p:nvPr/>
        </p:nvSpPr>
        <p:spPr>
          <a:xfrm>
            <a:off x="9870213" y="1949238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平行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0E182DA3-B6D1-20C5-BC98-DC42AE245669}"/>
              </a:ext>
            </a:extLst>
          </p:cNvPr>
          <p:cNvSpPr txBox="1"/>
          <p:nvPr/>
        </p:nvSpPr>
        <p:spPr>
          <a:xfrm>
            <a:off x="1669189" y="290021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3515E537-9CEE-1E8C-88AF-9A824C251C73}"/>
              </a:ext>
            </a:extLst>
          </p:cNvPr>
          <p:cNvSpPr txBox="1"/>
          <p:nvPr/>
        </p:nvSpPr>
        <p:spPr>
          <a:xfrm>
            <a:off x="5326789" y="290021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下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37D78EDD-656F-F7D3-D4F5-81DDA073F0D2}"/>
              </a:ext>
            </a:extLst>
          </p:cNvPr>
          <p:cNvSpPr txBox="1"/>
          <p:nvPr/>
        </p:nvSpPr>
        <p:spPr>
          <a:xfrm>
            <a:off x="10327413" y="3375702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上升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ED7CE5AB-63F0-F629-0982-5FDC8878CCC0}"/>
              </a:ext>
            </a:extLst>
          </p:cNvPr>
          <p:cNvSpPr txBox="1"/>
          <p:nvPr/>
        </p:nvSpPr>
        <p:spPr>
          <a:xfrm>
            <a:off x="3767864" y="3851190"/>
            <a:ext cx="10944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增大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AB793201-762C-2BE4-5565-189E5B682526}"/>
              </a:ext>
            </a:extLst>
          </p:cNvPr>
          <p:cNvSpPr txBox="1"/>
          <p:nvPr/>
        </p:nvSpPr>
        <p:spPr>
          <a:xfrm>
            <a:off x="8932002" y="3851190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下降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449916B1-CA12-9016-EDB7-FA7E4AA6829E}"/>
              </a:ext>
            </a:extLst>
          </p:cNvPr>
          <p:cNvSpPr txBox="1"/>
          <p:nvPr/>
        </p:nvSpPr>
        <p:spPr>
          <a:xfrm>
            <a:off x="2413727" y="4326678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框 1">
            <a:extLst>
              <a:ext uri="{FF2B5EF4-FFF2-40B4-BE49-F238E27FC236}">
                <a16:creationId xmlns:a16="http://schemas.microsoft.com/office/drawing/2014/main" id="{3E166804-953E-6452-5B0C-7D303C993179}"/>
              </a:ext>
            </a:extLst>
          </p:cNvPr>
          <p:cNvSpPr txBox="1"/>
          <p:nvPr/>
        </p:nvSpPr>
        <p:spPr>
          <a:xfrm>
            <a:off x="479376" y="1712888"/>
            <a:ext cx="4259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与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轴交点在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轴上方，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1FAC6C5-AEC0-80EE-DB9C-0B8EE935A15C}"/>
              </a:ext>
            </a:extLst>
          </p:cNvPr>
          <p:cNvSpPr txBox="1"/>
          <p:nvPr/>
        </p:nvSpPr>
        <p:spPr>
          <a:xfrm>
            <a:off x="479376" y="2188376"/>
            <a:ext cx="311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3E7E5A-4F47-1F52-F3F6-DFEA9463846E}"/>
              </a:ext>
            </a:extLst>
          </p:cNvPr>
          <p:cNvSpPr txBox="1"/>
          <p:nvPr/>
        </p:nvSpPr>
        <p:spPr>
          <a:xfrm>
            <a:off x="479376" y="2663864"/>
            <a:ext cx="21438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BAC9D88-5DF1-3559-B0DF-C886547EDCDB}"/>
              </a:ext>
            </a:extLst>
          </p:cNvPr>
          <p:cNvSpPr txBox="1"/>
          <p:nvPr/>
        </p:nvSpPr>
        <p:spPr>
          <a:xfrm>
            <a:off x="479376" y="3139352"/>
            <a:ext cx="2354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且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C03941AF-8B10-FB2B-F4B8-74E53CEAF01F}"/>
              </a:ext>
            </a:extLst>
          </p:cNvPr>
          <p:cNvSpPr txBox="1"/>
          <p:nvPr/>
        </p:nvSpPr>
        <p:spPr>
          <a:xfrm>
            <a:off x="479376" y="4121812"/>
            <a:ext cx="87208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若原函数图象与直线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平行，则有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EC249AAE-1EBF-212B-B7A7-90B11893DCE2}"/>
              </a:ext>
            </a:extLst>
          </p:cNvPr>
          <p:cNvSpPr txBox="1"/>
          <p:nvPr/>
        </p:nvSpPr>
        <p:spPr>
          <a:xfrm>
            <a:off x="479376" y="5147252"/>
            <a:ext cx="418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1A0586D8-EA51-8998-4088-389FEA1B80A2}"/>
              </a:ext>
            </a:extLst>
          </p:cNvPr>
          <p:cNvSpPr txBox="1"/>
          <p:nvPr/>
        </p:nvSpPr>
        <p:spPr>
          <a:xfrm>
            <a:off x="479376" y="5716352"/>
            <a:ext cx="447109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的增大而减小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79376" y="1237400"/>
            <a:ext cx="8304584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为何值时，它的图象与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轴交点在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轴上方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479376" y="3596471"/>
            <a:ext cx="8160568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为何值时，它的图象平行于直线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＝－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79376" y="4616866"/>
            <a:ext cx="513313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为何值时，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的增大而减小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93" name="yt_shape_14193"/>
          <p:cNvSpPr txBox="1"/>
          <p:nvPr/>
        </p:nvSpPr>
        <p:spPr>
          <a:xfrm>
            <a:off x="540000" y="855429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景弘学校单元卷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在同一坐标系中画出函数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的图象，并解答下列问题：</a:t>
            </a:r>
          </a:p>
        </p:txBody>
      </p:sp>
      <p:sp>
        <p:nvSpPr>
          <p:cNvPr id="14197" name="yt_shape_14197"/>
          <p:cNvSpPr txBox="1"/>
          <p:nvPr/>
        </p:nvSpPr>
        <p:spPr>
          <a:xfrm>
            <a:off x="510819" y="455040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94" name="yt_shape_14194" title="H_221.82243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2711505" y="1342950"/>
            <a:ext cx="2482596" cy="2817145"/>
            <a:chOff x="0" y="0"/>
            <a:chExt cx="2482596" cy="2817145"/>
          </a:xfrm>
        </p:grpSpPr>
        <p:pic>
          <p:nvPicPr>
            <p:cNvPr id="2" name="yt_image_14194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2482596" cy="242114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96" name="yt_shape_14196"/>
            <p:cNvSpPr txBox="1"/>
            <p:nvPr/>
          </p:nvSpPr>
          <p:spPr>
            <a:xfrm>
              <a:off x="631834" y="245714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12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198" name="yt_shape_14198"/>
          <p:cNvSpPr txBox="1"/>
          <p:nvPr/>
        </p:nvSpPr>
        <p:spPr>
          <a:xfrm>
            <a:off x="407368" y="4270411"/>
            <a:ext cx="618919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直接写出两个函数图象的交点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的坐标；</a:t>
            </a:r>
          </a:p>
        </p:txBody>
      </p:sp>
      <p:pic>
        <p:nvPicPr>
          <p:cNvPr id="8" name="yt_image_1420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6960096" y="1756682"/>
            <a:ext cx="2592288" cy="23994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851E3AAF-4B5A-5BB0-FDCC-DC83CFD23FD0}"/>
              </a:ext>
            </a:extLst>
          </p:cNvPr>
          <p:cNvSpPr txBox="1"/>
          <p:nvPr/>
        </p:nvSpPr>
        <p:spPr>
          <a:xfrm>
            <a:off x="561416" y="4753039"/>
            <a:ext cx="35328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解：函数图象如图所示；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696C27B2-D8C1-D913-4A1D-0C167EC672C1}"/>
              </a:ext>
            </a:extLst>
          </p:cNvPr>
          <p:cNvSpPr txBox="1"/>
          <p:nvPr/>
        </p:nvSpPr>
        <p:spPr>
          <a:xfrm>
            <a:off x="561416" y="5170263"/>
            <a:ext cx="69952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如图，两函数图象的交点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yt_shape_14199"/>
          <p:cNvSpPr txBox="1"/>
          <p:nvPr/>
        </p:nvSpPr>
        <p:spPr>
          <a:xfrm>
            <a:off x="561416" y="5653018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轴分别相交于点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PAB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FF2F10B-B5E0-11D3-8DFC-59CC14F7A2DB}"/>
                  </a:ext>
                </a:extLst>
              </p:cNvPr>
              <p:cNvSpPr txBox="1"/>
              <p:nvPr/>
            </p:nvSpPr>
            <p:spPr>
              <a:xfrm>
                <a:off x="561416" y="6004354"/>
                <a:ext cx="4836985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PAB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OP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2" name="文本框 11">
                <a:extLst>
                  <a:ext uri="{FF2B5EF4-FFF2-40B4-BE49-F238E27FC236}">
                    <a16:creationId xmlns:a16="http://schemas.microsoft.com/office/drawing/2014/main" id="{1FF2F10B-B5E0-11D3-8DFC-59CC14F7A2DB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61416" y="6004354"/>
                <a:ext cx="4836985" cy="726326"/>
              </a:xfrm>
              <a:prstGeom prst="rect">
                <a:avLst/>
              </a:prstGeom>
              <a:blipFill>
                <a:blip r:embed="rId4"/>
                <a:stretch>
                  <a:fillRect l="-1889" r="-1889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uild="allAtOnce"/>
      <p:bldP spid="10" grpId="0" build="allAtOnce"/>
      <p:bldP spid="1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08" name="yt_shape_14208"/>
          <p:cNvSpPr txBox="1"/>
          <p:nvPr/>
        </p:nvSpPr>
        <p:spPr>
          <a:xfrm>
            <a:off x="540000" y="1400969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207" name="yt_image_14207">
            <a:extLst>
              <a:ext uri="">
                <a16:creationId xmlns:a16="http://schemas.microsoft.com/office/drawing/2014/main" xmlns:a14="http://schemas.microsoft.com/office/drawing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40096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10" name="yt_shape_14210"/>
          <p:cNvSpPr txBox="1"/>
          <p:nvPr/>
        </p:nvSpPr>
        <p:spPr>
          <a:xfrm>
            <a:off x="540000" y="2098552"/>
            <a:ext cx="1040990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214" name="yt_shape_14214"/>
          <p:cNvSpPr txBox="1"/>
          <p:nvPr/>
        </p:nvSpPr>
        <p:spPr>
          <a:xfrm>
            <a:off x="540000" y="4766482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211" name="yt_shape_14211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89557" y="2745083"/>
            <a:ext cx="2012885" cy="2369445"/>
            <a:chOff x="0" y="0"/>
            <a:chExt cx="1687068" cy="1985913"/>
          </a:xfrm>
        </p:grpSpPr>
        <p:pic>
          <p:nvPicPr>
            <p:cNvPr id="2" name="yt_image_14211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87068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213" name="yt_shape_14213"/>
            <p:cNvSpPr txBox="1"/>
            <p:nvPr/>
          </p:nvSpPr>
          <p:spPr>
            <a:xfrm>
              <a:off x="234070" y="162591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14215" name="yt_shape_14215"/>
              <p:cNvSpPr txBox="1"/>
              <p:nvPr/>
            </p:nvSpPr>
            <p:spPr>
              <a:xfrm>
                <a:off x="540000" y="5139922"/>
                <a:ext cx="8848961" cy="677108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则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点的坐标为</a:t>
                </a:r>
                <a:r>
                  <a:rPr lang="zh-CN" altLang="zh-CN" sz="100" b="0" i="0" spc="-10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u="sng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lang="zh-CN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B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点的坐标为</a:t>
                </a:r>
                <a:r>
                  <a:rPr lang="zh-CN" altLang="zh-CN" sz="100" b="0" i="0" spc="-10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sng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</a:p>
            </p:txBody>
          </p:sp>
        </mc:Choice>
        <mc:Fallback xmlns:a16="http://schemas.microsoft.com/office/drawing/2014/main" xmlns:m="http://schemas.openxmlformats.org/officeDocument/2006/math" xmlns="">
          <p:sp>
            <p:nvSpPr>
              <p:cNvPr id="14215" name="yt_shape_14215" descr="{&quot;rangeId&quot;:30,&quot;mathAnswerShape&quot;:1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5139922"/>
                <a:ext cx="8848961" cy="677108"/>
              </a:xfrm>
              <a:prstGeom prst="rect">
                <a:avLst/>
              </a:prstGeom>
              <a:blipFill>
                <a:blip r:embed="rId4"/>
                <a:stretch>
                  <a:fillRect l="-2136" r="-1172" b="-1351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5E9484-539F-773F-034F-CE9062AAB702}"/>
                  </a:ext>
                </a:extLst>
              </p:cNvPr>
              <p:cNvSpPr txBox="1"/>
              <p:nvPr/>
            </p:nvSpPr>
            <p:spPr>
              <a:xfrm>
                <a:off x="3531327" y="4941168"/>
                <a:ext cx="1713992" cy="764172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 smtClean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>
                                  <a:solidFill>
                                    <a:srgbClr val="000000"/>
                                  </a:solidFill>
                                </a:uFill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m:rPr>
                            <m:nor/>
                          </m:rPr>
                          <a:rPr kumimoji="0" lang="zh-CN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Times New Roman" panose="02040503050406030204" pitchFamily="48" charset="0"/>
                            <a:ea typeface="宋体" panose="02040503050406030204" pitchFamily="48" charset="0"/>
                          </a:rPr>
                          <m:t>，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0</m:t>
                        </m:r>
                      </m:e>
                    </m:d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3" name="文本框 2">
                <a:extLst>
                  <a:ext uri="{FF2B5EF4-FFF2-40B4-BE49-F238E27FC236}">
                    <a16:creationId xmlns:a16="http://schemas.microsoft.com/office/drawing/2014/main" id="{E25E9484-539F-773F-034F-CE9062AAB70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531327" y="4941168"/>
                <a:ext cx="1713992" cy="764172"/>
              </a:xfrm>
              <a:prstGeom prst="rect">
                <a:avLst/>
              </a:prstGeom>
              <a:blipFill>
                <a:blip r:embed="rId5"/>
                <a:stretch>
                  <a:fillRect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C0D56675-F48C-200C-8542-EB211973BAB1}"/>
              </a:ext>
            </a:extLst>
          </p:cNvPr>
          <p:cNvSpPr txBox="1"/>
          <p:nvPr/>
        </p:nvSpPr>
        <p:spPr>
          <a:xfrm>
            <a:off x="7384569" y="5093116"/>
            <a:ext cx="1704086" cy="764172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17" name="yt_shape_14217"/>
          <p:cNvSpPr txBox="1"/>
          <p:nvPr/>
        </p:nvSpPr>
        <p:spPr>
          <a:xfrm>
            <a:off x="479376" y="1269121"/>
            <a:ext cx="94256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过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点作直线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轴交于点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OA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，求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218" name="yt_shape_14218"/>
              <p:cNvSpPr txBox="1"/>
              <p:nvPr/>
            </p:nvSpPr>
            <p:spPr>
              <a:xfrm>
                <a:off x="479376" y="1748424"/>
                <a:ext cx="5830122" cy="3517310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OA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点右侧，则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；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若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在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点左侧，则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点坐标为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S</a:t>
                </a:r>
                <a:r>
                  <a:rPr lang="en-US" altLang="zh-CN" sz="16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△</a:t>
                </a:r>
                <a:r>
                  <a:rPr lang="en-US" altLang="zh-CN" sz="16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AP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OB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lang="en-US" altLang="zh-CN" sz="2400" b="0" i="1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lang="en-US" altLang="zh-CN" sz="2400" b="0" i="0" smtClean="0">
                                <a:solidFill>
                                  <a:srgbClr val="FE0000">
                                    <a:alpha val="0"/>
                                  </a:srgbClr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∴△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>
          <p:sp>
            <p:nvSpPr>
              <p:cNvPr id="14218" name="yt_shape_14218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79376" y="1748424"/>
                <a:ext cx="5830122" cy="3517310"/>
              </a:xfrm>
              <a:prstGeom prst="rect">
                <a:avLst/>
              </a:prstGeom>
              <a:blipFill>
                <a:blip r:embed="rId2"/>
                <a:stretch>
                  <a:fillRect l="-3243" t="-1560" r="-2092" b="-1906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E3BA410E-C6B3-B418-71BE-CED6192CAECA}"/>
              </a:ext>
            </a:extLst>
          </p:cNvPr>
          <p:cNvSpPr txBox="1"/>
          <p:nvPr/>
        </p:nvSpPr>
        <p:spPr>
          <a:xfrm>
            <a:off x="389365" y="1701618"/>
            <a:ext cx="3355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62699A4-8BB7-3743-20AE-51E1FDF71C29}"/>
              </a:ext>
            </a:extLst>
          </p:cNvPr>
          <p:cNvSpPr txBox="1"/>
          <p:nvPr/>
        </p:nvSpPr>
        <p:spPr>
          <a:xfrm>
            <a:off x="389365" y="2177106"/>
            <a:ext cx="595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点右侧，则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0626E3A-4FE9-7A4B-8A11-DB55656E4256}"/>
                  </a:ext>
                </a:extLst>
              </p:cNvPr>
              <p:cNvSpPr txBox="1"/>
              <p:nvPr/>
            </p:nvSpPr>
            <p:spPr>
              <a:xfrm>
                <a:off x="389365" y="2652594"/>
                <a:ext cx="5240401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+3</m:t>
                        </m:r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F0626E3A-4FE9-7A4B-8A11-DB55656E4256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2652594"/>
                <a:ext cx="5240401" cy="805193"/>
              </a:xfrm>
              <a:prstGeom prst="rect">
                <a:avLst/>
              </a:prstGeom>
              <a:blipFill>
                <a:blip r:embed="rId3"/>
                <a:stretch>
                  <a:fillRect l="-1860" r="-1512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4376B4F2-2C77-9764-3AA8-4D92DC94466D}"/>
              </a:ext>
            </a:extLst>
          </p:cNvPr>
          <p:cNvSpPr txBox="1"/>
          <p:nvPr/>
        </p:nvSpPr>
        <p:spPr>
          <a:xfrm>
            <a:off x="389365" y="3364175"/>
            <a:ext cx="595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点左侧，则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F73FD48-4541-0AA7-5EC7-2F1C8EDFB3E2}"/>
                  </a:ext>
                </a:extLst>
              </p:cNvPr>
              <p:cNvSpPr txBox="1"/>
              <p:nvPr/>
            </p:nvSpPr>
            <p:spPr>
              <a:xfrm>
                <a:off x="389365" y="3839663"/>
                <a:ext cx="5416613" cy="80519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S</a:t>
                </a:r>
                <a:r>
                  <a:rPr kumimoji="0" lang="en-US" altLang="zh-CN" sz="2400" b="0" i="0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△</a:t>
                </a:r>
                <a:r>
                  <a:rPr kumimoji="0" lang="en-US" altLang="zh-CN" sz="2400" b="0" i="1" strike="noStrike" kern="1200" cap="none" spc="0" normalizeH="0" baseline="-2500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AP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OB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14:m>
                  <m:oMath xmlns:m="http://schemas.openxmlformats.org/officeDocument/2006/math">
                    <m:d>
                      <m:d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f>
                          <m:f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fPr>
                          <m:num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</m:t>
                            </m:r>
                          </m:num>
                          <m:den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den>
                        </m:f>
                      </m:e>
                    </m:d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6" name="文本框 5">
                <a:extLst>
                  <a:ext uri="{FF2B5EF4-FFF2-40B4-BE49-F238E27FC236}">
                    <a16:creationId xmlns:a16="http://schemas.microsoft.com/office/drawing/2014/main" id="{6F73FD48-4541-0AA7-5EC7-2F1C8EDFB3E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3839663"/>
                <a:ext cx="5416613" cy="805193"/>
              </a:xfrm>
              <a:prstGeom prst="rect">
                <a:avLst/>
              </a:prstGeom>
              <a:blipFill>
                <a:blip r:embed="rId4"/>
                <a:stretch>
                  <a:fillRect l="-1802" r="-1577" b="-75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9635139-A639-72FE-5138-96234DA9C337}"/>
                  </a:ext>
                </a:extLst>
              </p:cNvPr>
              <p:cNvSpPr txBox="1"/>
              <p:nvPr/>
            </p:nvSpPr>
            <p:spPr>
              <a:xfrm>
                <a:off x="389365" y="4551244"/>
                <a:ext cx="3332861" cy="72727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∴△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ABP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的面积为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27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或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9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4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89635139-A639-72FE-5138-96234DA9C33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9365" y="4551244"/>
                <a:ext cx="3332861" cy="727279"/>
              </a:xfrm>
              <a:prstGeom prst="rect">
                <a:avLst/>
              </a:prstGeom>
              <a:blipFill>
                <a:blip r:embed="rId5"/>
                <a:stretch>
                  <a:fillRect l="-2925" r="-2925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pSp>
        <p:nvGrpSpPr>
          <p:cNvPr id="10" name="yt_shape_14211" title="H_156.37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98590" y="2208623"/>
            <a:ext cx="2012885" cy="2369445"/>
            <a:chOff x="0" y="0"/>
            <a:chExt cx="1687068" cy="1985913"/>
          </a:xfrm>
        </p:grpSpPr>
        <p:pic>
          <p:nvPicPr>
            <p:cNvPr id="11" name="yt_image_14211">
              <a:extLst>
                <a:ext uri="">
                  <a16:creationId xmlns:a16="http://schemas.microsoft.com/office/drawing/2014/main" xmlns:mc="http://schemas.openxmlformats.org/markup-compatibility/2006" xmlns:a14="http://schemas.microsoft.com/office/drawing/2010/main" xmlns:m="http://schemas.openxmlformats.org/officeDocument/2006/math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6" cstate="print"/>
            <a:srcRect/>
            <a:stretch>
              <a:fillRect/>
            </a:stretch>
          </p:blipFill>
          <p:spPr bwMode="auto">
            <a:xfrm>
              <a:off x="0" y="0"/>
              <a:ext cx="1687068" cy="158991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2" name="yt_shape_14213"/>
            <p:cNvSpPr txBox="1"/>
            <p:nvPr/>
          </p:nvSpPr>
          <p:spPr>
            <a:xfrm>
              <a:off x="234070" y="162591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13</a:t>
              </a:r>
              <a:r>
                <a:rPr lang="zh-CN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221" name="yt_shape_14221"/>
          <p:cNvSpPr txBox="1"/>
          <p:nvPr/>
        </p:nvSpPr>
        <p:spPr>
          <a:xfrm>
            <a:off x="5406686" y="2892825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220" name="yt_image_14220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11424" y="126841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223" name="yt_shape_14223"/>
          <p:cNvSpPr txBox="1"/>
          <p:nvPr/>
        </p:nvSpPr>
        <p:spPr>
          <a:xfrm>
            <a:off x="905732" y="1891978"/>
            <a:ext cx="10380536" cy="1032966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一次函数的图象位置和性质由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决定，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控制着直线的走向，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控制着直线的上、下平移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的增大而增大；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的增大而减小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25" name="yt_shape_14125"/>
          <p:cNvSpPr txBox="1"/>
          <p:nvPr/>
        </p:nvSpPr>
        <p:spPr>
          <a:xfrm>
            <a:off x="551384" y="1146018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24" name="yt_image_14124" title="H_51.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51384" y="1146018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27" name="yt_shape_14127"/>
          <p:cNvSpPr txBox="1"/>
          <p:nvPr/>
        </p:nvSpPr>
        <p:spPr>
          <a:xfrm>
            <a:off x="551384" y="1849315"/>
            <a:ext cx="475450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一次函数的图象与性质</a:t>
            </a:r>
          </a:p>
        </p:txBody>
      </p:sp>
      <p:sp>
        <p:nvSpPr>
          <p:cNvPr id="14128" name="yt_shape_14128"/>
          <p:cNvSpPr txBox="1"/>
          <p:nvPr/>
        </p:nvSpPr>
        <p:spPr>
          <a:xfrm>
            <a:off x="551384" y="2348880"/>
            <a:ext cx="901849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长沙市中考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下列函数图象中，表示直线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129" name="yt_image_14129" title="H_131.3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29722" y="3284984"/>
            <a:ext cx="6532555" cy="203262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yt_shape_1698822794749" title="H_28.801733">
            <a:extLst>
              <a:ext uri="{FF2B5EF4-FFF2-40B4-BE49-F238E27FC236}">
                <a16:creationId xmlns:a16="http://schemas.microsoft.com/office/drawing/2014/main" id="{237EAFA3-924D-4C29-ED0C-6A96BD9D1D45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384" y="188864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CF93307D-D47C-6A12-4374-18E5B0643C1B}"/>
              </a:ext>
            </a:extLst>
          </p:cNvPr>
          <p:cNvSpPr txBox="1"/>
          <p:nvPr/>
        </p:nvSpPr>
        <p:spPr>
          <a:xfrm>
            <a:off x="8732248" y="230207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" name="yt_shape_14131"/>
          <p:cNvSpPr txBox="1"/>
          <p:nvPr/>
        </p:nvSpPr>
        <p:spPr>
          <a:xfrm>
            <a:off x="551384" y="950557"/>
            <a:ext cx="1086515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贵港港南区期末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的图象，下列说法正确的是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32" name="yt_table_14132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826574107"/>
              </p:ext>
            </p:extLst>
          </p:nvPr>
        </p:nvGraphicFramePr>
        <p:xfrm>
          <a:off x="551384" y="1362821"/>
          <a:ext cx="4538663" cy="1901952"/>
        </p:xfrm>
        <a:graphic>
          <a:graphicData uri="http://schemas.openxmlformats.org/drawingml/2006/table">
            <a:tbl>
              <a:tblPr/>
              <a:tblGrid>
                <a:gridCol w="4538663">
                  <a:extLst>
                    <a:ext uri="{9D8B030D-6E8A-4147-A177-3AD203B41FA5}">
                      <a16:colId xmlns:a16="http://schemas.microsoft.com/office/drawing/2014/main" val="10517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图象经过第一、二、三象限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图象经过第一、三、四象限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图象经过第一、二、四象限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图象经过第二、三、四象限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2"/>
                  </a:ext>
                </a:extLst>
              </a:tr>
            </a:tbl>
          </a:graphicData>
        </a:graphic>
      </p:graphicFrame>
      <p:sp>
        <p:nvSpPr>
          <p:cNvPr id="14134" name="yt_shape_14134"/>
          <p:cNvSpPr txBox="1"/>
          <p:nvPr/>
        </p:nvSpPr>
        <p:spPr>
          <a:xfrm>
            <a:off x="551504" y="3315141"/>
            <a:ext cx="11532544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柳州市中考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的图象如图所示，则下列说法正确的是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36" name="yt_table_1413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4334912"/>
              </p:ext>
            </p:extLst>
          </p:nvPr>
        </p:nvGraphicFramePr>
        <p:xfrm>
          <a:off x="551384" y="3735372"/>
          <a:ext cx="3267075" cy="1901952"/>
        </p:xfrm>
        <a:graphic>
          <a:graphicData uri="http://schemas.openxmlformats.org/drawingml/2006/table">
            <a:tbl>
              <a:tblPr/>
              <a:tblGrid>
                <a:gridCol w="3267075">
                  <a:extLst>
                    <a:ext uri="{9D8B030D-6E8A-4147-A177-3AD203B41FA5}">
                      <a16:colId xmlns:a16="http://schemas.microsoft.com/office/drawing/2014/main" val="1051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随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的增大而增大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5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时，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6"/>
                  </a:ext>
                </a:extLst>
              </a:tr>
            </a:tbl>
          </a:graphicData>
        </a:graphic>
      </p:graphicFrame>
      <p:pic>
        <p:nvPicPr>
          <p:cNvPr id="14135" name="yt_image_14135_skip" title="H_118.71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9581497" y="4221803"/>
            <a:ext cx="1959102" cy="150761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70C5C17-A292-8A41-A246-EEC870700B10}"/>
              </a:ext>
            </a:extLst>
          </p:cNvPr>
          <p:cNvSpPr txBox="1"/>
          <p:nvPr/>
        </p:nvSpPr>
        <p:spPr>
          <a:xfrm>
            <a:off x="10561048" y="90872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3112224-5F26-ED6A-A4B2-0012E3EF65FA}"/>
              </a:ext>
            </a:extLst>
          </p:cNvPr>
          <p:cNvSpPr txBox="1"/>
          <p:nvPr/>
        </p:nvSpPr>
        <p:spPr>
          <a:xfrm>
            <a:off x="11147944" y="3282945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yt_shape_14138"/>
          <p:cNvSpPr txBox="1"/>
          <p:nvPr/>
        </p:nvSpPr>
        <p:spPr>
          <a:xfrm>
            <a:off x="551384" y="5837791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已知一个一次函数，当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时，函数值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随着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的增大而减小，请写出这个函数关系式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答案不唯一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写出一个即可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1AB39EFC-FD21-7DF9-119D-318D5F2423E1}"/>
              </a:ext>
            </a:extLst>
          </p:cNvPr>
          <p:cNvSpPr txBox="1"/>
          <p:nvPr/>
        </p:nvSpPr>
        <p:spPr>
          <a:xfrm>
            <a:off x="1375773" y="6238726"/>
            <a:ext cx="3955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答案不唯一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10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9" name="yt_shape_14139"/>
          <p:cNvSpPr txBox="1"/>
          <p:nvPr/>
        </p:nvSpPr>
        <p:spPr>
          <a:xfrm>
            <a:off x="539881" y="1264962"/>
            <a:ext cx="444673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一次函数图象的平移</a:t>
            </a:r>
          </a:p>
        </p:txBody>
      </p:sp>
      <p:sp>
        <p:nvSpPr>
          <p:cNvPr id="14140" name="yt_shape_14140"/>
          <p:cNvSpPr txBox="1"/>
          <p:nvPr/>
        </p:nvSpPr>
        <p:spPr>
          <a:xfrm>
            <a:off x="540000" y="176452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广安市中考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在平面直角坐标系中，将函数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的图象向下平移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个单位长度，所得的函数的表达式是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41" name="yt_table_1414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4581942"/>
              </p:ext>
            </p:extLst>
          </p:nvPr>
        </p:nvGraphicFramePr>
        <p:xfrm>
          <a:off x="539881" y="2723962"/>
          <a:ext cx="5062856" cy="950976"/>
        </p:xfrm>
        <a:graphic>
          <a:graphicData uri="http://schemas.openxmlformats.org/drawingml/2006/table">
            <a:tbl>
              <a:tblPr/>
              <a:tblGrid>
                <a:gridCol w="2997518">
                  <a:extLst>
                    <a:ext uri="{9D8B030D-6E8A-4147-A177-3AD203B41FA5}">
                      <a16:colId xmlns:a16="http://schemas.microsoft.com/office/drawing/2014/main" val="10519"/>
                    </a:ext>
                  </a:extLst>
                </a:gridCol>
                <a:gridCol w="2065338">
                  <a:extLst>
                    <a:ext uri="{9D8B030D-6E8A-4147-A177-3AD203B41FA5}">
                      <a16:colId xmlns:a16="http://schemas.microsoft.com/office/drawing/2014/main" val="10520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8"/>
                  </a:ext>
                </a:extLst>
              </a:tr>
            </a:tbl>
          </a:graphicData>
        </a:graphic>
      </p:graphicFrame>
      <p:pic>
        <p:nvPicPr>
          <p:cNvPr id="3" name="yt_shape_1698822794960" title="H_28.801733">
            <a:extLst>
              <a:ext uri="{FF2B5EF4-FFF2-40B4-BE49-F238E27FC236}">
                <a16:creationId xmlns:a16="http://schemas.microsoft.com/office/drawing/2014/main" id="{03DE3F25-A271-A43B-E104-A1E5021F7F9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04289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3EF18333-4B08-6D20-4293-068F860CCED9}"/>
              </a:ext>
            </a:extLst>
          </p:cNvPr>
          <p:cNvSpPr txBox="1"/>
          <p:nvPr/>
        </p:nvSpPr>
        <p:spPr>
          <a:xfrm>
            <a:off x="4564789" y="2193209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>
        <mc:Choice xmlns:a14="http://schemas.microsoft.com/office/drawing/2010/main" Requires="a14">
          <p:sp>
            <p:nvSpPr>
              <p:cNvPr id="14143" name="yt_shape_14143"/>
              <p:cNvSpPr txBox="1"/>
              <p:nvPr/>
            </p:nvSpPr>
            <p:spPr>
              <a:xfrm>
                <a:off x="437680" y="1124744"/>
                <a:ext cx="11316640" cy="1356012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【逆向变式】将一条直线向上平移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个单位后所得到直线的表达式为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，则原直线的表达式为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u="sng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>
          <p:sp>
            <p:nvSpPr>
              <p:cNvPr id="14143" name="yt_shape_14143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37680" y="1124744"/>
                <a:ext cx="11316640" cy="1356012"/>
              </a:xfrm>
              <a:prstGeom prst="rect">
                <a:avLst/>
              </a:prstGeom>
              <a:blipFill>
                <a:blip r:embed="rId2"/>
                <a:stretch>
                  <a:fillRect l="-1670" r="-1616" b="-405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4145" name="yt_shape_14145"/>
          <p:cNvSpPr txBox="1"/>
          <p:nvPr/>
        </p:nvSpPr>
        <p:spPr>
          <a:xfrm>
            <a:off x="437680" y="2492431"/>
            <a:ext cx="11316640" cy="480131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将直线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向下平移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个单位后得到直线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146" name="yt_shape_14146"/>
          <p:cNvSpPr txBox="1"/>
          <p:nvPr/>
        </p:nvSpPr>
        <p:spPr>
          <a:xfrm>
            <a:off x="437680" y="2972562"/>
            <a:ext cx="4342535" cy="4801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的函数表达式；</a:t>
            </a:r>
          </a:p>
        </p:txBody>
      </p:sp>
      <p:sp>
        <p:nvSpPr>
          <p:cNvPr id="14147" name="yt_shape_14147"/>
          <p:cNvSpPr txBox="1"/>
          <p:nvPr/>
        </p:nvSpPr>
        <p:spPr>
          <a:xfrm>
            <a:off x="464871" y="3937967"/>
            <a:ext cx="5761193" cy="4801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判断点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2400" b="0" i="0" u="none" baseline="-25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上？</a:t>
            </a:r>
          </a:p>
        </p:txBody>
      </p:sp>
      <p:sp>
        <p:nvSpPr>
          <p:cNvPr id="14148" name="yt_shape_14148"/>
          <p:cNvSpPr txBox="1"/>
          <p:nvPr/>
        </p:nvSpPr>
        <p:spPr>
          <a:xfrm>
            <a:off x="437680" y="3931168"/>
            <a:ext cx="11068736" cy="480131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向下平移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个单位得到的函数表达式为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4149" name="yt_shape_14149"/>
          <p:cNvSpPr txBox="1"/>
          <p:nvPr/>
        </p:nvSpPr>
        <p:spPr>
          <a:xfrm>
            <a:off x="437680" y="4410471"/>
            <a:ext cx="6581930" cy="9602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当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时，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×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不在直线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en-US" altLang="zh-CN" sz="16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上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5E3708-1C91-8014-15BD-D65A2CEBB5F5}"/>
                  </a:ext>
                </a:extLst>
              </p:cNvPr>
              <p:cNvSpPr txBox="1"/>
              <p:nvPr/>
            </p:nvSpPr>
            <p:spPr>
              <a:xfrm>
                <a:off x="3090869" y="1556792"/>
                <a:ext cx="1492949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>
                              <a:solidFill>
                                <a:srgbClr val="000000"/>
                              </a:solidFill>
                            </a:uFill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3F5E3708-1C91-8014-15BD-D65A2CEBB5F5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090869" y="1556792"/>
                <a:ext cx="1492949" cy="726326"/>
              </a:xfrm>
              <a:prstGeom prst="rect">
                <a:avLst/>
              </a:prstGeom>
              <a:blipFill>
                <a:blip r:embed="rId3"/>
                <a:stretch>
                  <a:fillRect l="-612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499EC945-C5C4-BF6F-57BA-720CA7CD8F79}"/>
              </a:ext>
            </a:extLst>
          </p:cNvPr>
          <p:cNvSpPr txBox="1"/>
          <p:nvPr/>
        </p:nvSpPr>
        <p:spPr>
          <a:xfrm>
            <a:off x="347669" y="3479797"/>
            <a:ext cx="1114177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直线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向下平移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个单位得到的函数表达式为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038F25B8-35F6-DDA0-B08F-191D8C0D9DBF}"/>
              </a:ext>
            </a:extLst>
          </p:cNvPr>
          <p:cNvSpPr txBox="1"/>
          <p:nvPr/>
        </p:nvSpPr>
        <p:spPr>
          <a:xfrm>
            <a:off x="368359" y="4424897"/>
            <a:ext cx="66983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C93A864-1C65-26A5-9D89-69B3E295F55F}"/>
              </a:ext>
            </a:extLst>
          </p:cNvPr>
          <p:cNvSpPr txBox="1"/>
          <p:nvPr/>
        </p:nvSpPr>
        <p:spPr>
          <a:xfrm>
            <a:off x="368359" y="4900385"/>
            <a:ext cx="42853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不在直线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l</a:t>
            </a:r>
            <a:r>
              <a:rPr kumimoji="0" lang="en-US" altLang="zh-CN" sz="2400" b="0" i="0" strike="noStrike" kern="1200" cap="none" spc="0" normalizeH="0" baseline="-2500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0" name="yt_shape_14150"/>
          <p:cNvSpPr txBox="1"/>
          <p:nvPr/>
        </p:nvSpPr>
        <p:spPr>
          <a:xfrm>
            <a:off x="623392" y="1285552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忽略分类讨论出现漏解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的图象不经过第二象限，则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n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满足的条件是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n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71891D5-9757-D214-8986-9FF2A06E513F}"/>
              </a:ext>
            </a:extLst>
          </p:cNvPr>
          <p:cNvSpPr txBox="1"/>
          <p:nvPr/>
        </p:nvSpPr>
        <p:spPr>
          <a:xfrm>
            <a:off x="10312380" y="1714234"/>
            <a:ext cx="116274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CD0CE8E-C1A1-A0A4-DCB9-DF137EB5E94D}"/>
              </a:ext>
            </a:extLst>
          </p:cNvPr>
          <p:cNvSpPr txBox="1"/>
          <p:nvPr/>
        </p:nvSpPr>
        <p:spPr>
          <a:xfrm>
            <a:off x="533381" y="2189722"/>
            <a:ext cx="10944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n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53" name="yt_shape_14153"/>
          <p:cNvSpPr txBox="1"/>
          <p:nvPr/>
        </p:nvSpPr>
        <p:spPr>
          <a:xfrm>
            <a:off x="540000" y="900000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52" name="yt_image_14152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55" name="yt_shape_14155"/>
          <p:cNvSpPr txBox="1"/>
          <p:nvPr/>
        </p:nvSpPr>
        <p:spPr>
          <a:xfrm>
            <a:off x="540119" y="1586155"/>
            <a:ext cx="11244513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岳阳市期末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的函数值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的增大而增大，那么函数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的图象可能是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156" name="yt_image_14156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469428" y="2697954"/>
            <a:ext cx="1001268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57" name="yt_image_14157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830696" y="2697954"/>
            <a:ext cx="998982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58" name="yt_image_14158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6189678" y="2697954"/>
            <a:ext cx="998982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4159" name="yt_image_14159">
            <a:extLst>
              <a:ext uri="">
                <a16:creationId xmlns:a16="http://schemas.microsoft.com/office/drawing/2014/main" xmlns:a14="http://schemas.microsoft.com/office/drawing/2010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6" cstate="print"/>
          <a:srcRect/>
          <a:stretch>
            <a:fillRect/>
          </a:stretch>
        </p:blipFill>
        <p:spPr bwMode="auto">
          <a:xfrm>
            <a:off x="7548660" y="2697954"/>
            <a:ext cx="998982" cy="12344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62" name="yt_shape_14162"/>
          <p:cNvSpPr txBox="1"/>
          <p:nvPr/>
        </p:nvSpPr>
        <p:spPr>
          <a:xfrm>
            <a:off x="3770028" y="393239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</a:p>
        </p:txBody>
      </p:sp>
      <p:sp>
        <p:nvSpPr>
          <p:cNvPr id="14163" name="yt_shape_14163"/>
          <p:cNvSpPr txBox="1"/>
          <p:nvPr/>
        </p:nvSpPr>
        <p:spPr>
          <a:xfrm>
            <a:off x="5138560" y="393239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</a:p>
        </p:txBody>
      </p:sp>
      <p:sp>
        <p:nvSpPr>
          <p:cNvPr id="14164" name="yt_shape_14164"/>
          <p:cNvSpPr txBox="1"/>
          <p:nvPr/>
        </p:nvSpPr>
        <p:spPr>
          <a:xfrm>
            <a:off x="6497542" y="3932394"/>
            <a:ext cx="383254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</a:p>
        </p:txBody>
      </p:sp>
      <p:sp>
        <p:nvSpPr>
          <p:cNvPr id="14165" name="yt_shape_14165"/>
          <p:cNvSpPr txBox="1"/>
          <p:nvPr/>
        </p:nvSpPr>
        <p:spPr>
          <a:xfrm>
            <a:off x="7848117" y="3932394"/>
            <a:ext cx="400068" cy="4621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</a:p>
        </p:txBody>
      </p:sp>
      <p:sp>
        <p:nvSpPr>
          <p:cNvPr id="14166" name="yt_shape_14166"/>
          <p:cNvSpPr txBox="1"/>
          <p:nvPr/>
        </p:nvSpPr>
        <p:spPr>
          <a:xfrm>
            <a:off x="540119" y="4444985"/>
            <a:ext cx="1165188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在平面直角坐标系中，过点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经过一、二、三象限，若点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都在直线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l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上，则下列判断正确的是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 dirty="0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167" name="yt_table_14167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69532043"/>
              </p:ext>
            </p:extLst>
          </p:nvPr>
        </p:nvGraphicFramePr>
        <p:xfrm>
          <a:off x="540000" y="5404420"/>
          <a:ext cx="4200843" cy="950976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21"/>
                    </a:ext>
                  </a:extLst>
                </a:gridCol>
                <a:gridCol w="1778000">
                  <a:extLst>
                    <a:ext uri="{9D8B030D-6E8A-4147-A177-3AD203B41FA5}">
                      <a16:colId xmlns:a16="http://schemas.microsoft.com/office/drawing/2014/main" val="1052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8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＜－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90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A8065CEA-7E75-3819-4646-256A9A518574}"/>
              </a:ext>
            </a:extLst>
          </p:cNvPr>
          <p:cNvSpPr txBox="1"/>
          <p:nvPr/>
        </p:nvSpPr>
        <p:spPr>
          <a:xfrm>
            <a:off x="3445721" y="2014837"/>
            <a:ext cx="383285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5745773B-C397-4598-A4B7-F3D44B33B3EC}"/>
              </a:ext>
            </a:extLst>
          </p:cNvPr>
          <p:cNvSpPr txBox="1"/>
          <p:nvPr/>
        </p:nvSpPr>
        <p:spPr>
          <a:xfrm>
            <a:off x="9048328" y="4886437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69" name="yt_shape_14169"/>
          <p:cNvSpPr txBox="1"/>
          <p:nvPr/>
        </p:nvSpPr>
        <p:spPr>
          <a:xfrm>
            <a:off x="551384" y="1151471"/>
            <a:ext cx="869468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如图描述了小明昨天放学回家的行程情况，请根据图象回答：</a:t>
            </a:r>
          </a:p>
        </p:txBody>
      </p:sp>
      <p:pic>
        <p:nvPicPr>
          <p:cNvPr id="14170" name="yt_image_14170" title="H_159.0311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3004619" y="1837495"/>
            <a:ext cx="3072384" cy="20196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72" name="yt_shape_14172"/>
          <p:cNvSpPr txBox="1"/>
          <p:nvPr/>
        </p:nvSpPr>
        <p:spPr>
          <a:xfrm>
            <a:off x="349980" y="4255974"/>
            <a:ext cx="5415622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小明在途中逗留了</a:t>
            </a:r>
            <a:r>
              <a:rPr lang="zh-CN" altLang="zh-CN" sz="100" b="0" i="0" spc="-100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00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7.5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100" b="0" i="0" u="none" dirty="0" smtClean="0">
                <a:noFill/>
                <a:effectLst/>
                <a:latin typeface="Times New Roman"/>
                <a:ea typeface="宋体"/>
              </a:rPr>
              <a:t>⁠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4" name="矩形 3"/>
          <p:cNvSpPr/>
          <p:nvPr/>
        </p:nvSpPr>
        <p:spPr>
          <a:xfrm>
            <a:off x="10332044" y="5236202"/>
            <a:ext cx="164660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7.5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pic>
        <p:nvPicPr>
          <p:cNvPr id="8" name="yt_image_14178" title="H_144.63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8065190" y="1961761"/>
            <a:ext cx="2999232" cy="1836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9" name="文本框 8">
            <a:extLst>
              <a:ext uri="{FF2B5EF4-FFF2-40B4-BE49-F238E27FC236}">
                <a16:creationId xmlns:a16="http://schemas.microsoft.com/office/drawing/2014/main" id="{B6DA6ACA-8AA4-957A-B1D1-E772B0371FFF}"/>
              </a:ext>
            </a:extLst>
          </p:cNvPr>
          <p:cNvSpPr txBox="1"/>
          <p:nvPr/>
        </p:nvSpPr>
        <p:spPr>
          <a:xfrm>
            <a:off x="5480709" y="6216430"/>
            <a:ext cx="2237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5879976" y="4221088"/>
            <a:ext cx="2185214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解：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5331" y="4751522"/>
            <a:ext cx="820891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小明回家的平均速度是</a:t>
            </a:r>
            <a:r>
              <a:rPr lang="zh-CN" altLang="zh-CN" sz="100" spc="-1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spc="-100" dirty="0">
                <a:noFill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米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分；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265331" y="5247070"/>
            <a:ext cx="1144939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如果他按照刚出学校时的速度一直走到家，</a:t>
            </a:r>
            <a:r>
              <a:rPr lang="zh-CN" altLang="zh-CN" sz="100" spc="-1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spc="-100" dirty="0">
                <a:noFill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分钟就可以到家；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sp>
        <p:nvSpPr>
          <p:cNvPr id="16" name="矩形 15"/>
          <p:cNvSpPr/>
          <p:nvPr/>
        </p:nvSpPr>
        <p:spPr>
          <a:xfrm>
            <a:off x="265331" y="5704481"/>
            <a:ext cx="1144939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今天小明放学后是径直回家的，从学校走到家一共用了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分钟，请你在图中画出小明回家的路程与时间关系示意图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8" name="矩形 17"/>
          <p:cNvSpPr/>
          <p:nvPr/>
        </p:nvSpPr>
        <p:spPr>
          <a:xfrm>
            <a:off x="6335092" y="4736105"/>
            <a:ext cx="156966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FF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15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9" grpId="0" build="allAtOnce"/>
      <p:bldP spid="6" grpId="0" build="allAtOnce"/>
      <p:bldP spid="18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81" name="yt_shape_14181"/>
          <p:cNvSpPr txBox="1"/>
          <p:nvPr/>
        </p:nvSpPr>
        <p:spPr>
          <a:xfrm>
            <a:off x="551384" y="1296765"/>
            <a:ext cx="4996368" cy="1440394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为何值时，它的图象过原点；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F648BA-9DE2-7C52-8717-56874545657D}"/>
                  </a:ext>
                </a:extLst>
              </p:cNvPr>
              <p:cNvSpPr txBox="1"/>
              <p:nvPr/>
            </p:nvSpPr>
            <p:spPr>
              <a:xfrm>
                <a:off x="551384" y="1890767"/>
                <a:ext cx="4500118" cy="1154189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由题意得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+5=0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𝑘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3≠0</m:t>
                            </m:r>
                            <m:r>
                              <m:rPr>
                                <m:nor/>
                              </m:rPr>
                              <a:rPr kumimoji="0" lang="zh-CN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，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B9F648BA-9DE2-7C52-8717-5687454565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890767"/>
                <a:ext cx="4500118" cy="1154189"/>
              </a:xfrm>
              <a:prstGeom prst="rect">
                <a:avLst/>
              </a:prstGeom>
              <a:blipFill>
                <a:blip r:embed="rId2"/>
                <a:stretch>
                  <a:fillRect l="-203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603D3A7-CF2E-5660-6F7C-BE0ADB5BD815}"/>
              </a:ext>
            </a:extLst>
          </p:cNvPr>
          <p:cNvSpPr txBox="1"/>
          <p:nvPr/>
        </p:nvSpPr>
        <p:spPr>
          <a:xfrm>
            <a:off x="551384" y="2951344"/>
            <a:ext cx="3286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时图象过原点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F2545C7-F47C-E4AE-D298-4B88442DDAA5}"/>
              </a:ext>
            </a:extLst>
          </p:cNvPr>
          <p:cNvSpPr txBox="1"/>
          <p:nvPr/>
        </p:nvSpPr>
        <p:spPr>
          <a:xfrm>
            <a:off x="551384" y="4039933"/>
            <a:ext cx="93653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代入得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时图象过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61373" y="3552990"/>
            <a:ext cx="8448600" cy="46166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为何值时，它的图象经过点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；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楷体" pitchFamily="24"/>
              </a:rPr>
              <a:t>过</a:t>
            </a:r>
            <a:r>
              <a:rPr lang="zh-CN" altLang="zh-CN" sz="2400" dirty="0">
                <a:solidFill>
                  <a:srgbClr val="FF0000">
                    <a:alpha val="0"/>
                  </a:srgbClr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FF0000">
                    <a:alpha val="0"/>
                  </a:srgbClr>
                </a:solidFill>
                <a:latin typeface="Times New Roman" pitchFamily="24"/>
                <a:ea typeface="Times New Roman" pitchFamily="24"/>
              </a:rPr>
              <a:t>0</a:t>
            </a:r>
            <a:endParaRPr lang="zh-CN" altLang="en-US" dirty="0"/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19</TotalTime>
  <Words>1389</Words>
  <Application>Microsoft Office PowerPoint</Application>
  <PresentationFormat>宽屏</PresentationFormat>
  <Paragraphs>123</Paragraphs>
  <Slides>15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15</vt:i4>
      </vt:variant>
    </vt:vector>
  </HeadingPairs>
  <TitlesOfParts>
    <vt:vector size="28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45</cp:revision>
  <dcterms:created xsi:type="dcterms:W3CDTF">2023-05-05T05:33:04Z</dcterms:created>
  <dcterms:modified xsi:type="dcterms:W3CDTF">2023-11-02T01:54:08Z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