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6" r:id="rId4"/>
    <p:sldId id="368" r:id="rId5"/>
    <p:sldId id="369" r:id="rId6"/>
    <p:sldId id="386" r:id="rId7"/>
    <p:sldId id="372" r:id="rId8"/>
    <p:sldId id="374" r:id="rId9"/>
    <p:sldId id="375" r:id="rId10"/>
    <p:sldId id="377" r:id="rId11"/>
    <p:sldId id="379" r:id="rId12"/>
    <p:sldId id="380" r:id="rId13"/>
    <p:sldId id="381" r:id="rId14"/>
    <p:sldId id="382" r:id="rId15"/>
    <p:sldId id="383" r:id="rId16"/>
    <p:sldId id="389" r:id="rId17"/>
    <p:sldId id="385" r:id="rId18"/>
    <p:sldId id="256" r:id="rId19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99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66" d="100"/>
          <a:sy n="66" d="100"/>
        </p:scale>
        <p:origin x="288" y="60"/>
      </p:cViewPr>
      <p:guideLst>
        <p:guide orient="horz" pos="799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5.bin"/><Relationship Id="rId4" Type="http://schemas.openxmlformats.org/officeDocument/2006/relationships/image" Target="../media/image2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bin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bin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bin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0.bin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bin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bin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01" name="yt_shape_10001"/>
          <p:cNvSpPr txBox="1"/>
          <p:nvPr/>
        </p:nvSpPr>
        <p:spPr>
          <a:xfrm>
            <a:off x="479376" y="1147241"/>
            <a:ext cx="4128631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382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0000" name="yt_image_10000" title="H_50.9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9376" y="1147241"/>
            <a:ext cx="408622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003" name="yt_shape_10003"/>
          <p:cNvSpPr txBox="1"/>
          <p:nvPr/>
        </p:nvSpPr>
        <p:spPr>
          <a:xfrm>
            <a:off x="479376" y="1844824"/>
            <a:ext cx="8617744" cy="186891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直角三角形的性质：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直角三角形的两个锐角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互余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直角三角形斜边上的中线等于斜边的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一半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直角三角形的判定：有两个角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互余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的三角形是直角三角形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4165A41-A86D-883D-D992-64FD2B8BBD69}"/>
              </a:ext>
            </a:extLst>
          </p:cNvPr>
          <p:cNvSpPr txBox="1"/>
          <p:nvPr/>
        </p:nvSpPr>
        <p:spPr>
          <a:xfrm>
            <a:off x="4504165" y="2273506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互余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D64B1D9-9789-75C2-2720-78607304F76F}"/>
              </a:ext>
            </a:extLst>
          </p:cNvPr>
          <p:cNvSpPr txBox="1"/>
          <p:nvPr/>
        </p:nvSpPr>
        <p:spPr>
          <a:xfrm>
            <a:off x="6332965" y="2748994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一半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547B35F-B740-4BE1-E482-E3B1C31D2C49}"/>
              </a:ext>
            </a:extLst>
          </p:cNvPr>
          <p:cNvSpPr txBox="1"/>
          <p:nvPr/>
        </p:nvSpPr>
        <p:spPr>
          <a:xfrm>
            <a:off x="4885165" y="3224482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互余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061" name="yt_shape_10061"/>
              <p:cNvSpPr txBox="1"/>
              <p:nvPr/>
            </p:nvSpPr>
            <p:spPr>
              <a:xfrm>
                <a:off x="540000" y="1265183"/>
                <a:ext cx="11111999" cy="158665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长沙市中考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如图，在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，分别以点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和点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为圆心，大于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的长为半径作弧，两弧相交于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两点，作直线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，交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，连接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CAD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的度数是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="">
          <p:sp>
            <p:nvSpPr>
              <p:cNvPr id="10061" name="yt_shape_1006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265183"/>
                <a:ext cx="11111999" cy="1586653"/>
              </a:xfrm>
              <a:prstGeom prst="rect">
                <a:avLst/>
              </a:prstGeom>
              <a:blipFill>
                <a:blip r:embed="rId2"/>
                <a:stretch>
                  <a:fillRect l="-1701" t="-3462" r="-1701" b="-111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066" name="yt_table_10066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3975829"/>
              </p:ext>
            </p:extLst>
          </p:nvPr>
        </p:nvGraphicFramePr>
        <p:xfrm>
          <a:off x="539881" y="2902624"/>
          <a:ext cx="7994016" cy="475488"/>
        </p:xfrm>
        <a:graphic>
          <a:graphicData uri="http://schemas.openxmlformats.org/drawingml/2006/table">
            <a:tbl>
              <a:tblPr/>
              <a:tblGrid>
                <a:gridCol w="2240280">
                  <a:extLst>
                    <a:ext uri="{9D8B030D-6E8A-4147-A177-3AD203B41FA5}">
                      <a16:colId xmlns:a16="http://schemas.microsoft.com/office/drawing/2014/main" val="10010"/>
                    </a:ext>
                  </a:extLst>
                </a:gridCol>
                <a:gridCol w="2222818">
                  <a:extLst>
                    <a:ext uri="{9D8B030D-6E8A-4147-A177-3AD203B41FA5}">
                      <a16:colId xmlns:a16="http://schemas.microsoft.com/office/drawing/2014/main" val="10011"/>
                    </a:ext>
                  </a:extLst>
                </a:gridCol>
                <a:gridCol w="2222818">
                  <a:extLst>
                    <a:ext uri="{9D8B030D-6E8A-4147-A177-3AD203B41FA5}">
                      <a16:colId xmlns:a16="http://schemas.microsoft.com/office/drawing/2014/main" val="10012"/>
                    </a:ext>
                  </a:extLst>
                </a:gridCol>
                <a:gridCol w="1308100">
                  <a:extLst>
                    <a:ext uri="{9D8B030D-6E8A-4147-A177-3AD203B41FA5}">
                      <a16:colId xmlns:a16="http://schemas.microsoft.com/office/drawing/2014/main" val="1001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A.20°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B.30°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C.45°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D.60°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pSp>
        <p:nvGrpSpPr>
          <p:cNvPr id="10063" name="yt_shape_10063_skip" title="H_183.6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913529" y="2902624"/>
            <a:ext cx="1736217" cy="2400757"/>
            <a:chOff x="0" y="0"/>
            <a:chExt cx="1736217" cy="2400757"/>
          </a:xfrm>
        </p:grpSpPr>
        <p:pic>
          <p:nvPicPr>
            <p:cNvPr id="2" name="yt_image_10063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736217" cy="193624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065" name="yt_shape_10065"/>
            <p:cNvSpPr txBox="1"/>
            <p:nvPr/>
          </p:nvSpPr>
          <p:spPr>
            <a:xfrm>
              <a:off x="334827" y="1972242"/>
              <a:ext cx="1102562" cy="428515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just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FE045EB7-1064-FDB0-57D8-6CE1CEA3FCF0}"/>
              </a:ext>
            </a:extLst>
          </p:cNvPr>
          <p:cNvSpPr txBox="1"/>
          <p:nvPr/>
        </p:nvSpPr>
        <p:spPr>
          <a:xfrm>
            <a:off x="5344252" y="2365314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68" name="yt_shape_10068"/>
          <p:cNvSpPr txBox="1"/>
          <p:nvPr/>
        </p:nvSpPr>
        <p:spPr>
          <a:xfrm>
            <a:off x="540000" y="112474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桂林市师大二附单元卷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Rt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，沿过点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的一条直线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折叠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，使点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恰好落在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的中点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的度数等于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30°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0072" name="yt_shape_10072"/>
          <p:cNvSpPr txBox="1"/>
          <p:nvPr/>
        </p:nvSpPr>
        <p:spPr>
          <a:xfrm>
            <a:off x="539881" y="3927696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0069" name="yt_shape_10069" title="H_129.19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068323" y="2236543"/>
            <a:ext cx="2055114" cy="1640727"/>
            <a:chOff x="0" y="0"/>
            <a:chExt cx="2055114" cy="1640727"/>
          </a:xfrm>
        </p:grpSpPr>
        <p:pic>
          <p:nvPicPr>
            <p:cNvPr id="2" name="yt_image_10069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055114" cy="124472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071" name="yt_shape_10071"/>
            <p:cNvSpPr txBox="1"/>
            <p:nvPr/>
          </p:nvSpPr>
          <p:spPr>
            <a:xfrm>
              <a:off x="418093" y="1280727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35C65B38-F5B4-1531-13F0-6ADD3FF69257}"/>
              </a:ext>
            </a:extLst>
          </p:cNvPr>
          <p:cNvSpPr txBox="1"/>
          <p:nvPr/>
        </p:nvSpPr>
        <p:spPr>
          <a:xfrm>
            <a:off x="9692413" y="1553426"/>
            <a:ext cx="9119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73" name="yt_shape_10073"/>
          <p:cNvSpPr txBox="1"/>
          <p:nvPr/>
        </p:nvSpPr>
        <p:spPr>
          <a:xfrm>
            <a:off x="623392" y="112474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上一点，且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并延长，交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是直角三角形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0077" name="yt_shape_10077"/>
          <p:cNvSpPr txBox="1"/>
          <p:nvPr/>
        </p:nvSpPr>
        <p:spPr>
          <a:xfrm>
            <a:off x="623273" y="4119678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0074" name="yt_shape_10074" title="H_144.3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610138" y="2277021"/>
            <a:ext cx="2125253" cy="2088083"/>
            <a:chOff x="0" y="0"/>
            <a:chExt cx="1865376" cy="1832751"/>
          </a:xfrm>
        </p:grpSpPr>
        <p:pic>
          <p:nvPicPr>
            <p:cNvPr id="2" name="yt_image_10074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865376" cy="143675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076" name="yt_shape_10076"/>
            <p:cNvSpPr txBox="1"/>
            <p:nvPr/>
          </p:nvSpPr>
          <p:spPr>
            <a:xfrm>
              <a:off x="323224" y="1472751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7" name="yt_shape_10078"/>
          <p:cNvSpPr txBox="1"/>
          <p:nvPr/>
        </p:nvSpPr>
        <p:spPr>
          <a:xfrm>
            <a:off x="623273" y="2102676"/>
            <a:ext cx="5634556" cy="378943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证明：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DCF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在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DCF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中，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FC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DCF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DCF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SAS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DEB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是直角三角形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B41595F-AD88-8957-A2BA-0787CB553DE0}"/>
              </a:ext>
            </a:extLst>
          </p:cNvPr>
          <p:cNvSpPr txBox="1"/>
          <p:nvPr/>
        </p:nvSpPr>
        <p:spPr>
          <a:xfrm>
            <a:off x="533262" y="2055870"/>
            <a:ext cx="28042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B0CCAF24-03B4-DF75-EC5C-25C056E5B517}"/>
              </a:ext>
            </a:extLst>
          </p:cNvPr>
          <p:cNvSpPr txBox="1"/>
          <p:nvPr/>
        </p:nvSpPr>
        <p:spPr>
          <a:xfrm>
            <a:off x="533262" y="2531358"/>
            <a:ext cx="33915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A5E02E41-1AE5-EAA2-5F0E-FF9EDD1A8E30}"/>
              </a:ext>
            </a:extLst>
          </p:cNvPr>
          <p:cNvSpPr txBox="1"/>
          <p:nvPr/>
        </p:nvSpPr>
        <p:spPr>
          <a:xfrm>
            <a:off x="533262" y="3006846"/>
            <a:ext cx="3193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中，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E205885A-70C5-CEC7-B488-2C58FD9C1D5C}"/>
              </a:ext>
            </a:extLst>
          </p:cNvPr>
          <p:cNvSpPr txBox="1"/>
          <p:nvPr/>
        </p:nvSpPr>
        <p:spPr>
          <a:xfrm>
            <a:off x="533262" y="3482334"/>
            <a:ext cx="39710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6D749CA2-D016-F81D-3F00-A7153DFCF97F}"/>
              </a:ext>
            </a:extLst>
          </p:cNvPr>
          <p:cNvSpPr txBox="1"/>
          <p:nvPr/>
        </p:nvSpPr>
        <p:spPr>
          <a:xfrm>
            <a:off x="533262" y="3957822"/>
            <a:ext cx="1602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90DF6AA8-5DD4-6CBD-7A43-4CC3AAF48A52}"/>
              </a:ext>
            </a:extLst>
          </p:cNvPr>
          <p:cNvSpPr txBox="1"/>
          <p:nvPr/>
        </p:nvSpPr>
        <p:spPr>
          <a:xfrm>
            <a:off x="533262" y="4433310"/>
            <a:ext cx="57601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SAS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1A0A37E0-554D-AB0B-946D-AFA7F1BF91CE}"/>
              </a:ext>
            </a:extLst>
          </p:cNvPr>
          <p:cNvSpPr txBox="1"/>
          <p:nvPr/>
        </p:nvSpPr>
        <p:spPr>
          <a:xfrm>
            <a:off x="533262" y="4908798"/>
            <a:ext cx="52410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2CB11564-6943-7CA8-6CCD-24895041EE13}"/>
              </a:ext>
            </a:extLst>
          </p:cNvPr>
          <p:cNvSpPr txBox="1"/>
          <p:nvPr/>
        </p:nvSpPr>
        <p:spPr>
          <a:xfrm>
            <a:off x="533262" y="5384286"/>
            <a:ext cx="32868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是直角三角形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79" name="yt_shape_10079"/>
          <p:cNvSpPr txBox="1"/>
          <p:nvPr/>
        </p:nvSpPr>
        <p:spPr>
          <a:xfrm>
            <a:off x="540000" y="112474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Rt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的平分线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AFB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0083" name="yt_shape_10083"/>
          <p:cNvSpPr txBox="1"/>
          <p:nvPr/>
        </p:nvSpPr>
        <p:spPr>
          <a:xfrm>
            <a:off x="540000" y="1984160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0080" name="yt_shape_10080" title="H_137.83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282047" y="2609597"/>
            <a:ext cx="2369952" cy="1908243"/>
            <a:chOff x="0" y="0"/>
            <a:chExt cx="2173986" cy="1750455"/>
          </a:xfrm>
        </p:grpSpPr>
        <p:pic>
          <p:nvPicPr>
            <p:cNvPr id="2" name="yt_image_10080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173986" cy="135445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082" name="yt_shape_10082"/>
            <p:cNvSpPr txBox="1"/>
            <p:nvPr/>
          </p:nvSpPr>
          <p:spPr>
            <a:xfrm>
              <a:off x="477529" y="1390455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10084" name="yt_shape_10084"/>
          <p:cNvSpPr txBox="1"/>
          <p:nvPr/>
        </p:nvSpPr>
        <p:spPr>
          <a:xfrm>
            <a:off x="540000" y="2357600"/>
            <a:ext cx="5023811" cy="234904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CBA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分别平分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CBA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FAB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FBA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45°.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AFB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135°.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3FA22F9-6DD1-7934-E7A7-FAEADFD0CD6E}"/>
              </a:ext>
            </a:extLst>
          </p:cNvPr>
          <p:cNvSpPr txBox="1"/>
          <p:nvPr/>
        </p:nvSpPr>
        <p:spPr>
          <a:xfrm>
            <a:off x="449989" y="2310794"/>
            <a:ext cx="26391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947886A-1F5C-F73E-1D38-62E5E60851A5}"/>
              </a:ext>
            </a:extLst>
          </p:cNvPr>
          <p:cNvSpPr txBox="1"/>
          <p:nvPr/>
        </p:nvSpPr>
        <p:spPr>
          <a:xfrm>
            <a:off x="449989" y="2786282"/>
            <a:ext cx="33566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CBA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DE2066D-7ABA-25AD-2822-32955E168DAC}"/>
              </a:ext>
            </a:extLst>
          </p:cNvPr>
          <p:cNvSpPr txBox="1"/>
          <p:nvPr/>
        </p:nvSpPr>
        <p:spPr>
          <a:xfrm>
            <a:off x="449989" y="3261770"/>
            <a:ext cx="51553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分别平分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CBA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9779269-1ADB-483E-5A42-6DD9A1B276F0}"/>
              </a:ext>
            </a:extLst>
          </p:cNvPr>
          <p:cNvSpPr txBox="1"/>
          <p:nvPr/>
        </p:nvSpPr>
        <p:spPr>
          <a:xfrm>
            <a:off x="449989" y="3737258"/>
            <a:ext cx="328244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FBA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45°.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7A57942-C104-7CF7-6B1B-FFFFBDF6FB9C}"/>
              </a:ext>
            </a:extLst>
          </p:cNvPr>
          <p:cNvSpPr txBox="1"/>
          <p:nvPr/>
        </p:nvSpPr>
        <p:spPr>
          <a:xfrm>
            <a:off x="449989" y="4212746"/>
            <a:ext cx="23073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135°.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86" name="yt_shape_10086"/>
          <p:cNvSpPr txBox="1"/>
          <p:nvPr/>
        </p:nvSpPr>
        <p:spPr>
          <a:xfrm>
            <a:off x="539881" y="931217"/>
            <a:ext cx="4128631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382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0085" name="yt_image_10085">
            <a:extLst>
              <a:ext uri="">
                <a16:creationId xmlns:mc="http://schemas.openxmlformats.org/markup-compatibility/2006" xmlns:m="http://schemas.openxmlformats.org/officeDocument/2006/math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881" y="931217"/>
            <a:ext cx="408622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088" name="yt_shape_10088"/>
          <p:cNvSpPr txBox="1"/>
          <p:nvPr/>
        </p:nvSpPr>
        <p:spPr>
          <a:xfrm>
            <a:off x="540000" y="16288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推理能力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上，且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的中点，点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的中点，连接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AM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0092" name="yt_shape_10092"/>
          <p:cNvSpPr txBox="1"/>
          <p:nvPr/>
        </p:nvSpPr>
        <p:spPr>
          <a:xfrm>
            <a:off x="539881" y="4766577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093" name="yt_shape_10093"/>
              <p:cNvSpPr txBox="1"/>
              <p:nvPr/>
            </p:nvSpPr>
            <p:spPr>
              <a:xfrm>
                <a:off x="539881" y="2556258"/>
                <a:ext cx="3206006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求证：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；</a:t>
                </a:r>
              </a:p>
            </p:txBody>
          </p:sp>
        </mc:Choice>
        <mc:Fallback xmlns="">
          <p:sp>
            <p:nvSpPr>
              <p:cNvPr id="10093" name="yt_shape_1009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881" y="2556258"/>
                <a:ext cx="3206006" cy="638893"/>
              </a:xfrm>
              <a:prstGeom prst="rect">
                <a:avLst/>
              </a:prstGeom>
              <a:blipFill>
                <a:blip r:embed="rId3"/>
                <a:stretch>
                  <a:fillRect l="-5905" r="-4952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文本框 9">
            <a:extLst>
              <a:ext uri="{FF2B5EF4-FFF2-40B4-BE49-F238E27FC236}">
                <a16:creationId xmlns:a16="http://schemas.microsoft.com/office/drawing/2014/main" id="{42850FA6-E9A3-3E00-1929-A0ECB6EB2567}"/>
              </a:ext>
            </a:extLst>
          </p:cNvPr>
          <p:cNvSpPr txBox="1"/>
          <p:nvPr/>
        </p:nvSpPr>
        <p:spPr>
          <a:xfrm>
            <a:off x="511759" y="3191810"/>
            <a:ext cx="60046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，且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的中点，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29F41671-D8AF-5BD1-87DA-C69312191EFA}"/>
              </a:ext>
            </a:extLst>
          </p:cNvPr>
          <p:cNvSpPr txBox="1"/>
          <p:nvPr/>
        </p:nvSpPr>
        <p:spPr>
          <a:xfrm>
            <a:off x="511759" y="3667298"/>
            <a:ext cx="18898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BBD503D8-6841-9BB0-7B55-381A63A6C724}"/>
              </a:ext>
            </a:extLst>
          </p:cNvPr>
          <p:cNvSpPr txBox="1"/>
          <p:nvPr/>
        </p:nvSpPr>
        <p:spPr>
          <a:xfrm>
            <a:off x="511759" y="4142786"/>
            <a:ext cx="24009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35DFA668-C0D4-7E4C-309C-842A8EDF4D47}"/>
              </a:ext>
            </a:extLst>
          </p:cNvPr>
          <p:cNvSpPr txBox="1"/>
          <p:nvPr/>
        </p:nvSpPr>
        <p:spPr>
          <a:xfrm>
            <a:off x="511759" y="4618274"/>
            <a:ext cx="2888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的中点，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B6E8B701-8075-21A4-E29C-6D3C23064A52}"/>
              </a:ext>
            </a:extLst>
          </p:cNvPr>
          <p:cNvSpPr txBox="1"/>
          <p:nvPr/>
        </p:nvSpPr>
        <p:spPr>
          <a:xfrm>
            <a:off x="511759" y="5093762"/>
            <a:ext cx="44615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斜边上的中线，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508A70DE-BB08-6D0A-B2B3-93FD86895D15}"/>
                  </a:ext>
                </a:extLst>
              </p:cNvPr>
              <p:cNvSpPr txBox="1"/>
              <p:nvPr/>
            </p:nvSpPr>
            <p:spPr>
              <a:xfrm>
                <a:off x="511759" y="5569250"/>
                <a:ext cx="1754886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EF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508A70DE-BB08-6D0A-B2B3-93FD86895D1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1759" y="5569250"/>
                <a:ext cx="1754886" cy="726326"/>
              </a:xfrm>
              <a:prstGeom prst="rect">
                <a:avLst/>
              </a:prstGeom>
              <a:blipFill>
                <a:blip r:embed="rId4"/>
                <a:stretch>
                  <a:fillRect l="-5556" r="-5556" b="-5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6" name="yt_shape_10089" title="H_155.5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022087" y="2485926"/>
            <a:ext cx="1595678" cy="2657091"/>
            <a:chOff x="0" y="0"/>
            <a:chExt cx="1186434" cy="1975626"/>
          </a:xfrm>
        </p:grpSpPr>
        <p:pic>
          <p:nvPicPr>
            <p:cNvPr id="17" name="yt_image_10089">
              <a:extLst>
                <a:ext uri="">
                  <a16:creationId xmlns:m="http://schemas.openxmlformats.org/officeDocument/2006/math" xmlns:a14="http://schemas.microsoft.com/office/drawing/2010/main" xmlns:mc="http://schemas.openxmlformats.org/markup-compatibility/2006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0" y="0"/>
              <a:ext cx="1186434" cy="157962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8" name="yt_shape_10091"/>
            <p:cNvSpPr txBox="1"/>
            <p:nvPr/>
          </p:nvSpPr>
          <p:spPr>
            <a:xfrm>
              <a:off x="-16247" y="1615626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096" name="yt_shape_10096"/>
              <p:cNvSpPr txBox="1"/>
              <p:nvPr/>
            </p:nvSpPr>
            <p:spPr>
              <a:xfrm>
                <a:off x="479376" y="1268413"/>
                <a:ext cx="8098371" cy="351968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BAC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45°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，求线段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之间的数量关系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证明：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，且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的中点，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CE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点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的中点，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</a:t>
                </a:r>
                <a:r>
                  <a:rPr lang="en-US" altLang="zh-CN" sz="2400" b="0" i="0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en-US" altLang="zh-CN" sz="2400" b="0" i="0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斜边上的中线，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0096" name="yt_shape_1009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1268413"/>
                <a:ext cx="8098371" cy="3519681"/>
              </a:xfrm>
              <a:prstGeom prst="rect">
                <a:avLst/>
              </a:prstGeom>
              <a:blipFill>
                <a:blip r:embed="rId2"/>
                <a:stretch>
                  <a:fillRect l="-2334" t="-1386" r="-1431" b="-225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9" name="yt_shape_10089" title="H_155.5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923808" y="1839944"/>
            <a:ext cx="1595678" cy="2657091"/>
            <a:chOff x="0" y="0"/>
            <a:chExt cx="1186434" cy="1975626"/>
          </a:xfrm>
        </p:grpSpPr>
        <p:pic>
          <p:nvPicPr>
            <p:cNvPr id="10" name="yt_image_10089">
              <a:extLst>
                <a:ext uri="">
                  <a16:creationId xmlns:m="http://schemas.openxmlformats.org/officeDocument/2006/math" xmlns:a14="http://schemas.microsoft.com/office/drawing/2010/main" xmlns:mc="http://schemas.openxmlformats.org/markup-compatibility/2006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186434" cy="157962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yt_shape_10091"/>
            <p:cNvSpPr txBox="1"/>
            <p:nvPr/>
          </p:nvSpPr>
          <p:spPr>
            <a:xfrm>
              <a:off x="-16247" y="1615626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12" name="yt_shape_10098"/>
          <p:cNvSpPr txBox="1"/>
          <p:nvPr/>
        </p:nvSpPr>
        <p:spPr>
          <a:xfrm>
            <a:off x="569387" y="1819622"/>
            <a:ext cx="4932441" cy="426956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理由如下：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BAC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45°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为等腰直角三角形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为斜边上中线，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垂直平分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7F172F9E-F7EB-201F-FD3A-3FB8C1B37B33}"/>
              </a:ext>
            </a:extLst>
          </p:cNvPr>
          <p:cNvSpPr txBox="1"/>
          <p:nvPr/>
        </p:nvSpPr>
        <p:spPr>
          <a:xfrm>
            <a:off x="479376" y="1772816"/>
            <a:ext cx="50648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理由如下：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816290D2-5D64-32D8-F18E-FC95E54349F5}"/>
              </a:ext>
            </a:extLst>
          </p:cNvPr>
          <p:cNvSpPr txBox="1"/>
          <p:nvPr/>
        </p:nvSpPr>
        <p:spPr>
          <a:xfrm>
            <a:off x="479376" y="2248304"/>
            <a:ext cx="24009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88A126FF-2C20-8F56-D720-52EF96DE5972}"/>
              </a:ext>
            </a:extLst>
          </p:cNvPr>
          <p:cNvSpPr txBox="1"/>
          <p:nvPr/>
        </p:nvSpPr>
        <p:spPr>
          <a:xfrm>
            <a:off x="479376" y="2723792"/>
            <a:ext cx="38789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为等腰直角三角形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0C1D4C72-2D10-6E42-8969-BB3BF236CC92}"/>
              </a:ext>
            </a:extLst>
          </p:cNvPr>
          <p:cNvSpPr txBox="1"/>
          <p:nvPr/>
        </p:nvSpPr>
        <p:spPr>
          <a:xfrm>
            <a:off x="479376" y="3199280"/>
            <a:ext cx="29899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为斜边上中线，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D542474C-77B0-2A79-EAD5-9BEAABEE1315}"/>
              </a:ext>
            </a:extLst>
          </p:cNvPr>
          <p:cNvSpPr txBox="1"/>
          <p:nvPr/>
        </p:nvSpPr>
        <p:spPr>
          <a:xfrm>
            <a:off x="479376" y="3674768"/>
            <a:ext cx="18548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CDA68411-F943-AFD5-A1F7-9DD7974840BD}"/>
              </a:ext>
            </a:extLst>
          </p:cNvPr>
          <p:cNvSpPr txBox="1"/>
          <p:nvPr/>
        </p:nvSpPr>
        <p:spPr>
          <a:xfrm>
            <a:off x="479376" y="4150256"/>
            <a:ext cx="27692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垂直平分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5A23C940-1634-F151-D15C-196D903B729F}"/>
              </a:ext>
            </a:extLst>
          </p:cNvPr>
          <p:cNvSpPr txBox="1"/>
          <p:nvPr/>
        </p:nvSpPr>
        <p:spPr>
          <a:xfrm>
            <a:off x="479376" y="4625744"/>
            <a:ext cx="19914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B7C745F2-5C12-C1F2-B045-18734396BFBA}"/>
              </a:ext>
            </a:extLst>
          </p:cNvPr>
          <p:cNvSpPr txBox="1"/>
          <p:nvPr/>
        </p:nvSpPr>
        <p:spPr>
          <a:xfrm>
            <a:off x="479376" y="5101232"/>
            <a:ext cx="49727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EE876E56-85BD-81FE-BC06-31E1BD459C08}"/>
              </a:ext>
            </a:extLst>
          </p:cNvPr>
          <p:cNvSpPr txBox="1"/>
          <p:nvPr/>
        </p:nvSpPr>
        <p:spPr>
          <a:xfrm>
            <a:off x="479376" y="5576720"/>
            <a:ext cx="24740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uild="allAtOnce"/>
      <p:bldP spid="14" grpId="0" build="allAtOnce"/>
      <p:bldP spid="15" grpId="0" build="allAtOnce"/>
      <p:bldP spid="16" grpId="0" build="allAtOnce"/>
      <p:bldP spid="17" grpId="0" build="allAtOnce"/>
      <p:bldP spid="18" grpId="0" build="allAtOnce"/>
      <p:bldP spid="19" grpId="0" build="allAtOnce"/>
      <p:bldP spid="20" grpId="0" build="allAtOnce"/>
      <p:bldP spid="21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00" name="yt_shape_10100"/>
          <p:cNvSpPr txBox="1"/>
          <p:nvPr/>
        </p:nvSpPr>
        <p:spPr>
          <a:xfrm>
            <a:off x="5406686" y="2892825"/>
            <a:ext cx="1279068" cy="28815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600" b="0" i="0" u="none" spc="9574">
                <a:solidFill>
                  <a:srgbClr val="1EE3CF"/>
                </a:solidFill>
                <a:effectLst/>
                <a:latin typeface="Times New Roman" pitchFamily="16"/>
                <a:ea typeface="宋体" pitchFamily="16"/>
              </a:rPr>
              <a:t> </a:t>
            </a:r>
          </a:p>
        </p:txBody>
      </p:sp>
      <p:pic>
        <p:nvPicPr>
          <p:cNvPr id="10099" name="yt_image_10099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1424" y="1268413"/>
            <a:ext cx="1266444" cy="323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102" name="yt_shape_10102"/>
          <p:cNvSpPr txBox="1"/>
          <p:nvPr/>
        </p:nvSpPr>
        <p:spPr>
          <a:xfrm>
            <a:off x="942561" y="1819970"/>
            <a:ext cx="10306878" cy="981350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sp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直角三角形斜边上的中线等于斜边的一半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是直角三角形的重要性质之一，在解题时要学会捕捉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直角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或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中点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这一信息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08" name="yt_shape_10008"/>
          <p:cNvSpPr txBox="1"/>
          <p:nvPr/>
        </p:nvSpPr>
        <p:spPr>
          <a:xfrm>
            <a:off x="407249" y="1002002"/>
            <a:ext cx="4147097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526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0007" name="yt_image_10007">
            <a:extLst>
              <a:ext uri="">
                <a16:creationId xmlns:p14="http://schemas.microsoft.com/office/powerpoint/2010/main"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249" y="1002002"/>
            <a:ext cx="4104513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010" name="yt_shape_10010"/>
          <p:cNvSpPr txBox="1"/>
          <p:nvPr/>
        </p:nvSpPr>
        <p:spPr>
          <a:xfrm>
            <a:off x="407249" y="1705299"/>
            <a:ext cx="5062283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直角三角形两锐角的关系</a:t>
            </a:r>
          </a:p>
        </p:txBody>
      </p:sp>
      <p:sp>
        <p:nvSpPr>
          <p:cNvPr id="10011" name="yt_shape_10011"/>
          <p:cNvSpPr txBox="1"/>
          <p:nvPr/>
        </p:nvSpPr>
        <p:spPr>
          <a:xfrm>
            <a:off x="407368" y="220486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岳阳市中考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上，且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35°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，那么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等于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015" name="yt_table_10015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9923725"/>
              </p:ext>
            </p:extLst>
          </p:nvPr>
        </p:nvGraphicFramePr>
        <p:xfrm>
          <a:off x="407249" y="3164299"/>
          <a:ext cx="7994016" cy="475488"/>
        </p:xfrm>
        <a:graphic>
          <a:graphicData uri="http://schemas.openxmlformats.org/drawingml/2006/table">
            <a:tbl>
              <a:tblPr/>
              <a:tblGrid>
                <a:gridCol w="2240280">
                  <a:extLst>
                    <a:ext uri="{9D8B030D-6E8A-4147-A177-3AD203B41FA5}">
                      <a16:colId xmlns:a16="http://schemas.microsoft.com/office/drawing/2014/main" val="10000"/>
                    </a:ext>
                  </a:extLst>
                </a:gridCol>
                <a:gridCol w="2222818">
                  <a:extLst>
                    <a:ext uri="{9D8B030D-6E8A-4147-A177-3AD203B41FA5}">
                      <a16:colId xmlns:a16="http://schemas.microsoft.com/office/drawing/2014/main" val="10001"/>
                    </a:ext>
                  </a:extLst>
                </a:gridCol>
                <a:gridCol w="2222818">
                  <a:extLst>
                    <a:ext uri="{9D8B030D-6E8A-4147-A177-3AD203B41FA5}">
                      <a16:colId xmlns:a16="http://schemas.microsoft.com/office/drawing/2014/main" val="10002"/>
                    </a:ext>
                  </a:extLst>
                </a:gridCol>
                <a:gridCol w="1308100">
                  <a:extLst>
                    <a:ext uri="{9D8B030D-6E8A-4147-A177-3AD203B41FA5}">
                      <a16:colId xmlns:a16="http://schemas.microsoft.com/office/drawing/2014/main" val="1000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A.45°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B.50°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C.55°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D.60°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pSp>
        <p:nvGrpSpPr>
          <p:cNvPr id="10012" name="yt_shape_10012_skip" title="H_122.711105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258662" y="3164299"/>
            <a:ext cx="2258568" cy="1558431"/>
            <a:chOff x="0" y="0"/>
            <a:chExt cx="2258568" cy="1558431"/>
          </a:xfrm>
        </p:grpSpPr>
        <p:pic>
          <p:nvPicPr>
            <p:cNvPr id="2" name="yt_image_10012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258568" cy="116243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014" name="yt_shape_10014"/>
            <p:cNvSpPr txBox="1"/>
            <p:nvPr/>
          </p:nvSpPr>
          <p:spPr>
            <a:xfrm>
              <a:off x="596003" y="1198431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698821996239">
            <a:extLst>
              <a:ext uri="{FF2B5EF4-FFF2-40B4-BE49-F238E27FC236}">
                <a16:creationId xmlns:a16="http://schemas.microsoft.com/office/drawing/2014/main" id="{F5633E9D-481B-C3FF-9E86-3422F3A85E1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249" y="1744626"/>
            <a:ext cx="1355917" cy="365782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CBA998D6-E405-24EB-96D3-047F4E516393}"/>
              </a:ext>
            </a:extLst>
          </p:cNvPr>
          <p:cNvSpPr txBox="1"/>
          <p:nvPr/>
        </p:nvSpPr>
        <p:spPr>
          <a:xfrm>
            <a:off x="1993757" y="263354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17" name="yt_shape_10017"/>
          <p:cNvSpPr txBox="1"/>
          <p:nvPr/>
        </p:nvSpPr>
        <p:spPr>
          <a:xfrm>
            <a:off x="479376" y="1196752"/>
            <a:ext cx="1072729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湘西州中考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DA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60°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0021" name="yt_shape_10021"/>
          <p:cNvSpPr txBox="1"/>
          <p:nvPr/>
        </p:nvSpPr>
        <p:spPr>
          <a:xfrm>
            <a:off x="479376" y="3617848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0018" name="yt_shape_10018" title="H_136.93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059825" y="1828419"/>
            <a:ext cx="1951101" cy="1739025"/>
            <a:chOff x="0" y="0"/>
            <a:chExt cx="1951101" cy="1739025"/>
          </a:xfrm>
        </p:grpSpPr>
        <p:pic>
          <p:nvPicPr>
            <p:cNvPr id="2" name="yt_image_10018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951101" cy="13430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020" name="yt_shape_10020"/>
            <p:cNvSpPr txBox="1"/>
            <p:nvPr/>
          </p:nvSpPr>
          <p:spPr>
            <a:xfrm>
              <a:off x="442269" y="1379025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AA5EEAE7-1794-2719-CD12-03B8C65D0684}"/>
              </a:ext>
            </a:extLst>
          </p:cNvPr>
          <p:cNvSpPr txBox="1"/>
          <p:nvPr/>
        </p:nvSpPr>
        <p:spPr>
          <a:xfrm>
            <a:off x="10204877" y="1149946"/>
            <a:ext cx="9119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22" name="yt_shape_10022"/>
          <p:cNvSpPr txBox="1"/>
          <p:nvPr/>
        </p:nvSpPr>
        <p:spPr>
          <a:xfrm>
            <a:off x="551384" y="1124744"/>
            <a:ext cx="6601166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有两个角互余的三角形是直角三角形</a:t>
            </a:r>
          </a:p>
        </p:txBody>
      </p:sp>
      <p:sp>
        <p:nvSpPr>
          <p:cNvPr id="10023" name="yt_shape_10023"/>
          <p:cNvSpPr txBox="1"/>
          <p:nvPr/>
        </p:nvSpPr>
        <p:spPr>
          <a:xfrm>
            <a:off x="551503" y="162430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岳阳九中月考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若一个三角形的三个内角的度数之比为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，则这个三角形是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024" name="yt_table_10024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1605344"/>
              </p:ext>
            </p:extLst>
          </p:nvPr>
        </p:nvGraphicFramePr>
        <p:xfrm>
          <a:off x="551384" y="2583744"/>
          <a:ext cx="5724843" cy="950976"/>
        </p:xfrm>
        <a:graphic>
          <a:graphicData uri="http://schemas.openxmlformats.org/drawingml/2006/table">
            <a:tbl>
              <a:tblPr/>
              <a:tblGrid>
                <a:gridCol w="3337243">
                  <a:extLst>
                    <a:ext uri="{9D8B030D-6E8A-4147-A177-3AD203B41FA5}">
                      <a16:colId xmlns:a16="http://schemas.microsoft.com/office/drawing/2014/main" val="10004"/>
                    </a:ext>
                  </a:extLst>
                </a:gridCol>
                <a:gridCol w="2387600">
                  <a:extLst>
                    <a:ext uri="{9D8B030D-6E8A-4147-A177-3AD203B41FA5}">
                      <a16:colId xmlns:a16="http://schemas.microsoft.com/office/drawing/2014/main" val="1000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锐角三角形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直角三角形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钝角三角形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无法确定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0030" name="yt_shape_10030"/>
          <p:cNvSpPr txBox="1"/>
          <p:nvPr/>
        </p:nvSpPr>
        <p:spPr>
          <a:xfrm>
            <a:off x="551384" y="6344825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pic>
        <p:nvPicPr>
          <p:cNvPr id="4" name="yt_shape_1698821996435">
            <a:extLst>
              <a:ext uri="{FF2B5EF4-FFF2-40B4-BE49-F238E27FC236}">
                <a16:creationId xmlns:a16="http://schemas.microsoft.com/office/drawing/2014/main" id="{B683DF51-BF00-3DAA-876F-3C5EB596526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164071"/>
            <a:ext cx="1355917" cy="365782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46DC4540-81B5-0D6C-3807-22F573D89DF7}"/>
              </a:ext>
            </a:extLst>
          </p:cNvPr>
          <p:cNvSpPr txBox="1"/>
          <p:nvPr/>
        </p:nvSpPr>
        <p:spPr>
          <a:xfrm>
            <a:off x="1223492" y="205299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031" name="yt_shape_10031"/>
              <p:cNvSpPr txBox="1"/>
              <p:nvPr/>
            </p:nvSpPr>
            <p:spPr>
              <a:xfrm>
                <a:off x="420509" y="2314033"/>
                <a:ext cx="5001369" cy="370505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AHC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是直角三角形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理由如下：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DCA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180°.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由已知得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DCA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AHC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是直角三角形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0031" name="yt_shape_1003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0509" y="2314033"/>
                <a:ext cx="5001369" cy="3705053"/>
              </a:xfrm>
              <a:prstGeom prst="rect">
                <a:avLst/>
              </a:prstGeom>
              <a:blipFill>
                <a:blip r:embed="rId2"/>
                <a:stretch>
                  <a:fillRect l="-3780" t="-1483" r="-2805" b="-428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B86F1D86-6750-E295-8A8C-A02323C0BCCC}"/>
              </a:ext>
            </a:extLst>
          </p:cNvPr>
          <p:cNvSpPr txBox="1"/>
          <p:nvPr/>
        </p:nvSpPr>
        <p:spPr>
          <a:xfrm>
            <a:off x="330498" y="2267227"/>
            <a:ext cx="5133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AHC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是直角三角形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理由如下：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C53B6A4-F1B1-C432-6409-5E05E242D52C}"/>
              </a:ext>
            </a:extLst>
          </p:cNvPr>
          <p:cNvSpPr txBox="1"/>
          <p:nvPr/>
        </p:nvSpPr>
        <p:spPr>
          <a:xfrm>
            <a:off x="330498" y="2742715"/>
            <a:ext cx="21946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7B72EF7-9654-A689-F960-F9A51543E823}"/>
              </a:ext>
            </a:extLst>
          </p:cNvPr>
          <p:cNvSpPr txBox="1"/>
          <p:nvPr/>
        </p:nvSpPr>
        <p:spPr>
          <a:xfrm>
            <a:off x="330498" y="3218203"/>
            <a:ext cx="38487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180°.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F65341B9-F236-BB47-873F-6AF99761A687}"/>
                  </a:ext>
                </a:extLst>
              </p:cNvPr>
              <p:cNvSpPr txBox="1"/>
              <p:nvPr/>
            </p:nvSpPr>
            <p:spPr>
              <a:xfrm>
                <a:off x="330498" y="3693691"/>
                <a:ext cx="3474148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由已知得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BAC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F65341B9-F236-BB47-873F-6AF99761A68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0498" y="3693691"/>
                <a:ext cx="3474148" cy="765061"/>
              </a:xfrm>
              <a:prstGeom prst="rect">
                <a:avLst/>
              </a:prstGeom>
              <a:blipFill>
                <a:blip r:embed="rId3"/>
                <a:stretch>
                  <a:fillRect l="-2632" r="-2982" b="-3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63154EE9-F87A-9A11-5066-FC76DCB7738E}"/>
                  </a:ext>
                </a:extLst>
              </p:cNvPr>
              <p:cNvSpPr txBox="1"/>
              <p:nvPr/>
            </p:nvSpPr>
            <p:spPr>
              <a:xfrm>
                <a:off x="330498" y="4365140"/>
                <a:ext cx="2289874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DCA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63154EE9-F87A-9A11-5066-FC76DCB7738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0498" y="4365140"/>
                <a:ext cx="2289874" cy="765061"/>
              </a:xfrm>
              <a:prstGeom prst="rect">
                <a:avLst/>
              </a:prstGeom>
              <a:blipFill>
                <a:blip r:embed="rId4"/>
                <a:stretch>
                  <a:fillRect l="-3989" r="-4255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C6A9A039-A974-916D-F4B9-E1EAB5BD182C}"/>
              </a:ext>
            </a:extLst>
          </p:cNvPr>
          <p:cNvSpPr txBox="1"/>
          <p:nvPr/>
        </p:nvSpPr>
        <p:spPr>
          <a:xfrm>
            <a:off x="330498" y="5036589"/>
            <a:ext cx="30455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7D0BCBBC-73C9-CCA8-C5CC-3E021826CF94}"/>
              </a:ext>
            </a:extLst>
          </p:cNvPr>
          <p:cNvSpPr txBox="1"/>
          <p:nvPr/>
        </p:nvSpPr>
        <p:spPr>
          <a:xfrm>
            <a:off x="330498" y="5512077"/>
            <a:ext cx="3609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AHC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是直角三角形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yt_shape_10026"/>
          <p:cNvSpPr txBox="1"/>
          <p:nvPr/>
        </p:nvSpPr>
        <p:spPr>
          <a:xfrm>
            <a:off x="335360" y="120499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DCA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的角平分线相交于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H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点，那么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AHC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是直角三角形吗？为什么？</a:t>
            </a:r>
          </a:p>
        </p:txBody>
      </p:sp>
      <p:grpSp>
        <p:nvGrpSpPr>
          <p:cNvPr id="11" name="yt_shape_10027" title="H_125.77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624392" y="2636912"/>
            <a:ext cx="1565687" cy="1974711"/>
            <a:chOff x="0" y="0"/>
            <a:chExt cx="1266444" cy="1597293"/>
          </a:xfrm>
        </p:grpSpPr>
        <p:pic>
          <p:nvPicPr>
            <p:cNvPr id="12" name="yt_image_10027">
              <a:extLst>
                <a:ext uri="">
                  <a16:creationId xmlns:p14="http://schemas.microsoft.com/office/powerpoint/2010/main" xmlns:a14="http://schemas.microsoft.com/office/drawing/2010/main" xmlns:mc="http://schemas.openxmlformats.org/markup-compatibility/2006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0" y="0"/>
              <a:ext cx="1266444" cy="120129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" name="yt_shape_10029"/>
            <p:cNvSpPr txBox="1"/>
            <p:nvPr/>
          </p:nvSpPr>
          <p:spPr>
            <a:xfrm>
              <a:off x="99941" y="1237293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3" name="yt_shape_10033"/>
          <p:cNvSpPr txBox="1"/>
          <p:nvPr/>
        </p:nvSpPr>
        <p:spPr>
          <a:xfrm>
            <a:off x="479376" y="1268413"/>
            <a:ext cx="7216719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直角三角形斜边上的中线等于斜边的一半</a:t>
            </a:r>
          </a:p>
        </p:txBody>
      </p:sp>
      <p:sp>
        <p:nvSpPr>
          <p:cNvPr id="10034" name="yt_shape_10034"/>
          <p:cNvSpPr txBox="1"/>
          <p:nvPr/>
        </p:nvSpPr>
        <p:spPr>
          <a:xfrm>
            <a:off x="479495" y="1767978"/>
            <a:ext cx="10956481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西大附中单元卷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如图，已知直线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，含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30°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角的三角板的直角顶点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30°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角的顶点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的交点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的中点，那么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120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度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0038" name="yt_shape_10038"/>
          <p:cNvSpPr txBox="1"/>
          <p:nvPr/>
        </p:nvSpPr>
        <p:spPr>
          <a:xfrm>
            <a:off x="479376" y="4664635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0035" name="yt_shape_10035" title="H_136.57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739232" y="3091867"/>
            <a:ext cx="2171111" cy="2107510"/>
            <a:chOff x="0" y="0"/>
            <a:chExt cx="1893951" cy="1734453"/>
          </a:xfrm>
        </p:grpSpPr>
        <p:pic>
          <p:nvPicPr>
            <p:cNvPr id="2" name="yt_image_10035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893951" cy="133845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037" name="yt_shape_10037"/>
            <p:cNvSpPr txBox="1"/>
            <p:nvPr/>
          </p:nvSpPr>
          <p:spPr>
            <a:xfrm>
              <a:off x="413694" y="1374453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698821996642">
            <a:extLst>
              <a:ext uri="{FF2B5EF4-FFF2-40B4-BE49-F238E27FC236}">
                <a16:creationId xmlns:a16="http://schemas.microsoft.com/office/drawing/2014/main" id="{31DEE3E3-FBDA-E329-1995-755309012BD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307740"/>
            <a:ext cx="1355917" cy="365782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E5B9EC08-6A01-D219-2DCE-35F72B7740FE}"/>
              </a:ext>
            </a:extLst>
          </p:cNvPr>
          <p:cNvSpPr txBox="1"/>
          <p:nvPr/>
        </p:nvSpPr>
        <p:spPr>
          <a:xfrm>
            <a:off x="10185947" y="2196660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9" name="yt_shape_10039"/>
          <p:cNvSpPr txBox="1"/>
          <p:nvPr/>
        </p:nvSpPr>
        <p:spPr>
          <a:xfrm>
            <a:off x="540000" y="119675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的中点，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的周长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0043" name="yt_shape_10043"/>
          <p:cNvSpPr txBox="1"/>
          <p:nvPr/>
        </p:nvSpPr>
        <p:spPr>
          <a:xfrm>
            <a:off x="539881" y="4340243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0040" name="yt_shape_10040" title="H_156.01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097990" y="2201746"/>
            <a:ext cx="1523670" cy="2302717"/>
            <a:chOff x="0" y="0"/>
            <a:chExt cx="1311021" cy="1981341"/>
          </a:xfrm>
        </p:grpSpPr>
        <p:pic>
          <p:nvPicPr>
            <p:cNvPr id="2" name="yt_image_10040">
              <a:extLst>
                <a:ext uri="">
  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311021" cy="158534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042" name="yt_shape_10042"/>
            <p:cNvSpPr txBox="1"/>
            <p:nvPr/>
          </p:nvSpPr>
          <p:spPr>
            <a:xfrm>
              <a:off x="122229" y="1621341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yt_shape_10044"/>
              <p:cNvSpPr txBox="1"/>
              <p:nvPr/>
            </p:nvSpPr>
            <p:spPr>
              <a:xfrm>
                <a:off x="539881" y="2146304"/>
                <a:ext cx="6333465" cy="274479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的中点，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的中点，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的周长为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13.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7" name="yt_shape_1004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881" y="2146304"/>
                <a:ext cx="6333465" cy="2744790"/>
              </a:xfrm>
              <a:prstGeom prst="rect">
                <a:avLst/>
              </a:prstGeom>
              <a:blipFill>
                <a:blip r:embed="rId3"/>
                <a:stretch>
                  <a:fillRect l="-2984" t="-1778" r="-1925" b="-62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D864512B-4659-5C99-F7E1-9150D85446F8}"/>
              </a:ext>
            </a:extLst>
          </p:cNvPr>
          <p:cNvSpPr txBox="1"/>
          <p:nvPr/>
        </p:nvSpPr>
        <p:spPr>
          <a:xfrm>
            <a:off x="449870" y="2099498"/>
            <a:ext cx="45980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的中点，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C362C635-6B6E-4483-4547-96BCCBC78037}"/>
                  </a:ext>
                </a:extLst>
              </p:cNvPr>
              <p:cNvSpPr txBox="1"/>
              <p:nvPr/>
            </p:nvSpPr>
            <p:spPr>
              <a:xfrm>
                <a:off x="449870" y="2574986"/>
                <a:ext cx="3137599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DF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C362C635-6B6E-4483-4547-96BCCBC7803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870" y="2574986"/>
                <a:ext cx="3137599" cy="765061"/>
              </a:xfrm>
              <a:prstGeom prst="rect">
                <a:avLst/>
              </a:prstGeom>
              <a:blipFill>
                <a:blip r:embed="rId4"/>
                <a:stretch>
                  <a:fillRect l="-3113" r="-3113" b="-31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文本框 9">
            <a:extLst>
              <a:ext uri="{FF2B5EF4-FFF2-40B4-BE49-F238E27FC236}">
                <a16:creationId xmlns:a16="http://schemas.microsoft.com/office/drawing/2014/main" id="{669A47F2-18E0-451B-2ED1-F58A613E2FD1}"/>
              </a:ext>
            </a:extLst>
          </p:cNvPr>
          <p:cNvSpPr txBox="1"/>
          <p:nvPr/>
        </p:nvSpPr>
        <p:spPr>
          <a:xfrm>
            <a:off x="449870" y="3246435"/>
            <a:ext cx="39535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的中点，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0154564E-730B-8004-187E-7ACF684220A9}"/>
                  </a:ext>
                </a:extLst>
              </p:cNvPr>
              <p:cNvSpPr txBox="1"/>
              <p:nvPr/>
            </p:nvSpPr>
            <p:spPr>
              <a:xfrm>
                <a:off x="449870" y="3721924"/>
                <a:ext cx="3102674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EF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0154564E-730B-8004-187E-7ACF684220A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870" y="3721924"/>
                <a:ext cx="3102674" cy="765061"/>
              </a:xfrm>
              <a:prstGeom prst="rect">
                <a:avLst/>
              </a:prstGeom>
              <a:blipFill>
                <a:blip r:embed="rId5"/>
                <a:stretch>
                  <a:fillRect l="-3143" r="-3143" b="-3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文本框 11">
            <a:extLst>
              <a:ext uri="{FF2B5EF4-FFF2-40B4-BE49-F238E27FC236}">
                <a16:creationId xmlns:a16="http://schemas.microsoft.com/office/drawing/2014/main" id="{0A2909F9-9183-960C-EFA9-436B6CA94C08}"/>
              </a:ext>
            </a:extLst>
          </p:cNvPr>
          <p:cNvSpPr txBox="1"/>
          <p:nvPr/>
        </p:nvSpPr>
        <p:spPr>
          <a:xfrm>
            <a:off x="449870" y="4393372"/>
            <a:ext cx="64522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的周长为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13.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allAtOnce"/>
      <p:bldP spid="9" grpId="0" build="allAtOnce"/>
      <p:bldP spid="10" grpId="0" build="allAtOnce"/>
      <p:bldP spid="11" grpId="0" build="allAtOnce"/>
      <p:bldP spid="1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46" name="yt_shape_10046"/>
          <p:cNvSpPr txBox="1"/>
          <p:nvPr/>
        </p:nvSpPr>
        <p:spPr>
          <a:xfrm>
            <a:off x="539881" y="1221505"/>
            <a:ext cx="461664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</a:rPr>
              <a:t>【易错点】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</a:rPr>
              <a:t>直角不确定导致漏解</a:t>
            </a:r>
          </a:p>
        </p:txBody>
      </p:sp>
      <p:sp>
        <p:nvSpPr>
          <p:cNvPr id="10047" name="yt_shape_10047"/>
          <p:cNvSpPr txBox="1"/>
          <p:nvPr/>
        </p:nvSpPr>
        <p:spPr>
          <a:xfrm>
            <a:off x="540000" y="170080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AON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是射线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上一动点，当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AOP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为直角三角形时，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50°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或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0051" name="yt_shape_10051"/>
          <p:cNvSpPr txBox="1"/>
          <p:nvPr/>
        </p:nvSpPr>
        <p:spPr>
          <a:xfrm>
            <a:off x="539881" y="4411197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0048" name="yt_shape_10048" title="H_121.9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70622" y="2812607"/>
            <a:ext cx="1850517" cy="1548144"/>
            <a:chOff x="0" y="0"/>
            <a:chExt cx="1850517" cy="1548144"/>
          </a:xfrm>
        </p:grpSpPr>
        <p:pic>
          <p:nvPicPr>
            <p:cNvPr id="2" name="yt_image_10048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850517" cy="115214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050" name="yt_shape_10050"/>
            <p:cNvSpPr txBox="1"/>
            <p:nvPr/>
          </p:nvSpPr>
          <p:spPr>
            <a:xfrm>
              <a:off x="391977" y="118814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956827F8-D4A7-823C-6029-F8CA9BD124A7}"/>
              </a:ext>
            </a:extLst>
          </p:cNvPr>
          <p:cNvSpPr txBox="1"/>
          <p:nvPr/>
        </p:nvSpPr>
        <p:spPr>
          <a:xfrm>
            <a:off x="2464527" y="2129490"/>
            <a:ext cx="16437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50°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53" name="yt_shape_10053"/>
          <p:cNvSpPr txBox="1"/>
          <p:nvPr/>
        </p:nvSpPr>
        <p:spPr>
          <a:xfrm>
            <a:off x="539881" y="1230677"/>
            <a:ext cx="3953198" cy="56733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150" b="0" i="0" u="none" spc="-31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150" b="0" i="0" u="none" spc="30039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0052" name="yt_image_10052">
            <a:extLst>
              <a:ext uri="">
                <a16:creationId xmlns:p14="http://schemas.microsoft.com/office/powerpoint/2010/main"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881" y="1230677"/>
            <a:ext cx="3912489" cy="635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055" name="yt_shape_10055"/>
          <p:cNvSpPr txBox="1"/>
          <p:nvPr/>
        </p:nvSpPr>
        <p:spPr>
          <a:xfrm>
            <a:off x="540000" y="191683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页练习第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题变式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，那么图中互为余角的角有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059" name="yt_table_10059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3612570"/>
              </p:ext>
            </p:extLst>
          </p:nvPr>
        </p:nvGraphicFramePr>
        <p:xfrm>
          <a:off x="539881" y="2876267"/>
          <a:ext cx="8114666" cy="475488"/>
        </p:xfrm>
        <a:graphic>
          <a:graphicData uri="http://schemas.openxmlformats.org/drawingml/2006/table">
            <a:tbl>
              <a:tblPr/>
              <a:tblGrid>
                <a:gridCol w="2270443">
                  <a:extLst>
                    <a:ext uri="{9D8B030D-6E8A-4147-A177-3AD203B41FA5}">
                      <a16:colId xmlns:a16="http://schemas.microsoft.com/office/drawing/2014/main" val="10006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007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008"/>
                    </a:ext>
                  </a:extLst>
                </a:gridCol>
                <a:gridCol w="1338263">
                  <a:extLst>
                    <a:ext uri="{9D8B030D-6E8A-4147-A177-3AD203B41FA5}">
                      <a16:colId xmlns:a16="http://schemas.microsoft.com/office/drawing/2014/main" val="1000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pSp>
        <p:nvGrpSpPr>
          <p:cNvPr id="10056" name="yt_shape_10056_skip" title="H_155.1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417482" y="2876267"/>
            <a:ext cx="1232154" cy="1969911"/>
            <a:chOff x="0" y="0"/>
            <a:chExt cx="1232154" cy="1969911"/>
          </a:xfrm>
        </p:grpSpPr>
        <p:pic>
          <p:nvPicPr>
            <p:cNvPr id="2" name="yt_image_10056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232154" cy="157391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058" name="yt_shape_10058"/>
            <p:cNvSpPr txBox="1"/>
            <p:nvPr/>
          </p:nvSpPr>
          <p:spPr>
            <a:xfrm>
              <a:off x="82796" y="1609911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22D01BAF-BF5C-9670-FDDA-C367A14A5B8F}"/>
              </a:ext>
            </a:extLst>
          </p:cNvPr>
          <p:cNvSpPr txBox="1"/>
          <p:nvPr/>
        </p:nvSpPr>
        <p:spPr>
          <a:xfrm>
            <a:off x="3497989" y="234551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1448</Words>
  <Application>Microsoft Office PowerPoint</Application>
  <PresentationFormat>宽屏</PresentationFormat>
  <Paragraphs>154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30" baseType="lpstr">
      <vt:lpstr>Finished</vt:lpstr>
      <vt:lpstr>等线</vt:lpstr>
      <vt:lpstr>等线 Light</vt:lpstr>
      <vt:lpstr>黑体</vt:lpstr>
      <vt:lpstr>楷体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EDY</cp:lastModifiedBy>
  <cp:revision>48</cp:revision>
  <dcterms:created xsi:type="dcterms:W3CDTF">2023-05-05T05:33:04Z</dcterms:created>
  <dcterms:modified xsi:type="dcterms:W3CDTF">2023-11-03T06:07:34Z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