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69" r:id="rId6"/>
    <p:sldId id="374" r:id="rId7"/>
    <p:sldId id="375" r:id="rId8"/>
    <p:sldId id="376" r:id="rId9"/>
    <p:sldId id="377" r:id="rId10"/>
    <p:sldId id="383" r:id="rId11"/>
    <p:sldId id="378" r:id="rId12"/>
    <p:sldId id="380" r:id="rId13"/>
    <p:sldId id="379" r:id="rId14"/>
    <p:sldId id="382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3" name="yt_shape_11693"/>
          <p:cNvSpPr txBox="1"/>
          <p:nvPr/>
        </p:nvSpPr>
        <p:spPr>
          <a:xfrm>
            <a:off x="551384" y="1268413"/>
            <a:ext cx="8869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若一个多边形的内角和为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，则这个多边形的边数为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94" name="yt_table_116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252915"/>
              </p:ext>
            </p:extLst>
          </p:nvPr>
        </p:nvGraphicFramePr>
        <p:xfrm>
          <a:off x="551384" y="1747716"/>
          <a:ext cx="8267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"/>
                  </a:ext>
                </a:extLst>
              </a:tr>
            </a:tbl>
          </a:graphicData>
        </a:graphic>
      </p:graphicFrame>
      <p:sp>
        <p:nvSpPr>
          <p:cNvPr id="11696" name="yt_shape_11696"/>
          <p:cNvSpPr txBox="1"/>
          <p:nvPr/>
        </p:nvSpPr>
        <p:spPr>
          <a:xfrm>
            <a:off x="551384" y="2273887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八边形的内角和与外角和的比是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97" name="yt_table_1169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389709"/>
              </p:ext>
            </p:extLst>
          </p:nvPr>
        </p:nvGraphicFramePr>
        <p:xfrm>
          <a:off x="551384" y="275319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3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</a:tbl>
          </a:graphicData>
        </a:graphic>
      </p:graphicFrame>
      <p:sp>
        <p:nvSpPr>
          <p:cNvPr id="11699" name="yt_shape_11699"/>
          <p:cNvSpPr txBox="1"/>
          <p:nvPr/>
        </p:nvSpPr>
        <p:spPr>
          <a:xfrm>
            <a:off x="551384" y="3279361"/>
            <a:ext cx="91659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03" name="yt_table_1170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3171"/>
              </p:ext>
            </p:extLst>
          </p:nvPr>
        </p:nvGraphicFramePr>
        <p:xfrm>
          <a:off x="551384" y="3758664"/>
          <a:ext cx="8694103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3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8"/>
                  </a:ext>
                </a:extLst>
              </a:tr>
            </a:tbl>
          </a:graphicData>
        </a:graphic>
      </p:graphicFrame>
      <p:grpSp>
        <p:nvGrpSpPr>
          <p:cNvPr id="11700" name="yt_shape_11700_skip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68197" y="4480804"/>
            <a:ext cx="1675638" cy="1619010"/>
            <a:chOff x="0" y="0"/>
            <a:chExt cx="1675638" cy="1619010"/>
          </a:xfrm>
        </p:grpSpPr>
        <p:pic>
          <p:nvPicPr>
            <p:cNvPr id="2" name="yt_image_11700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5638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02" name="yt_shape_11702"/>
            <p:cNvSpPr txBox="1"/>
            <p:nvPr/>
          </p:nvSpPr>
          <p:spPr>
            <a:xfrm>
              <a:off x="304538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27C8875-1CF2-19F0-2752-F0D9D5CE6B1A}"/>
              </a:ext>
            </a:extLst>
          </p:cNvPr>
          <p:cNvSpPr txBox="1"/>
          <p:nvPr/>
        </p:nvSpPr>
        <p:spPr>
          <a:xfrm>
            <a:off x="8584610" y="122160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54D2BB-4C20-8E53-2F19-D268F9CDAFAE}"/>
              </a:ext>
            </a:extLst>
          </p:cNvPr>
          <p:cNvSpPr txBox="1"/>
          <p:nvPr/>
        </p:nvSpPr>
        <p:spPr>
          <a:xfrm>
            <a:off x="5414373" y="22270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46EE87-3AC6-82DC-56FB-DEE2E7AEC402}"/>
              </a:ext>
            </a:extLst>
          </p:cNvPr>
          <p:cNvSpPr txBox="1"/>
          <p:nvPr/>
        </p:nvSpPr>
        <p:spPr>
          <a:xfrm>
            <a:off x="8725898" y="323255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3" name="yt_shape_11753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757" name="yt_shape_11757"/>
          <p:cNvSpPr txBox="1"/>
          <p:nvPr/>
        </p:nvSpPr>
        <p:spPr>
          <a:xfrm>
            <a:off x="539881" y="3911712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54" name="yt_shape_11754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719617" y="2364450"/>
            <a:ext cx="2010537" cy="1621231"/>
            <a:chOff x="0" y="0"/>
            <a:chExt cx="2010537" cy="1621231"/>
          </a:xfrm>
        </p:grpSpPr>
        <p:pic>
          <p:nvPicPr>
            <p:cNvPr id="2" name="yt_image_11754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10537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56" name="yt_shape_11756"/>
            <p:cNvSpPr txBox="1"/>
            <p:nvPr/>
          </p:nvSpPr>
          <p:spPr>
            <a:xfrm>
              <a:off x="395804" y="1192716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758" name="yt_shape_11758"/>
          <p:cNvSpPr txBox="1"/>
          <p:nvPr/>
        </p:nvSpPr>
        <p:spPr>
          <a:xfrm>
            <a:off x="540000" y="42851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请用尺规作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要求保留作图痕迹，不写作法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pic>
        <p:nvPicPr>
          <p:cNvPr id="8" name="yt_image_11772" title="H_91.0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36041" y="2485386"/>
            <a:ext cx="2010537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160D306-9739-4194-2746-A20DDE02DDF9}"/>
              </a:ext>
            </a:extLst>
          </p:cNvPr>
          <p:cNvSpPr txBox="1"/>
          <p:nvPr/>
        </p:nvSpPr>
        <p:spPr>
          <a:xfrm>
            <a:off x="491813" y="5294185"/>
            <a:ext cx="416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64" name="yt_shape_11764"/>
              <p:cNvSpPr txBox="1"/>
              <p:nvPr/>
            </p:nvSpPr>
            <p:spPr>
              <a:xfrm>
                <a:off x="551384" y="908720"/>
                <a:ext cx="10326545" cy="54277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根据图形猜想四边形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DEBF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为平行四边形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请将下面的证明过程补充完整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证明：四边形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　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两直线平行，内错角相等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EDB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EDB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　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　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填推理的依据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DEBF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为平行四边形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　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填推理的依据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764" name="yt_shape_117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908720"/>
                <a:ext cx="10326545" cy="5427704"/>
              </a:xfrm>
              <a:prstGeom prst="rect">
                <a:avLst/>
              </a:prstGeom>
              <a:blipFill>
                <a:blip r:embed="rId2"/>
                <a:stretch>
                  <a:fillRect l="-1771" t="-899" r="-945" b="-26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yt_shape_11754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31720" y="2501616"/>
            <a:ext cx="2010537" cy="1621231"/>
            <a:chOff x="0" y="0"/>
            <a:chExt cx="2010537" cy="1621231"/>
          </a:xfrm>
        </p:grpSpPr>
        <p:pic>
          <p:nvPicPr>
            <p:cNvPr id="4" name="yt_image_11754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0537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1756"/>
            <p:cNvSpPr txBox="1"/>
            <p:nvPr/>
          </p:nvSpPr>
          <p:spPr>
            <a:xfrm>
              <a:off x="395804" y="1192716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A1C7F38-A1BE-F2D7-54D1-156B8CECEDD9}"/>
              </a:ext>
            </a:extLst>
          </p:cNvPr>
          <p:cNvSpPr txBox="1"/>
          <p:nvPr/>
        </p:nvSpPr>
        <p:spPr>
          <a:xfrm>
            <a:off x="191344" y="6230861"/>
            <a:ext cx="11809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；内错角相等，两直线平行；两组对边分别平行的四边形是平行四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边形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" name="yt_shape_11776"/>
          <p:cNvSpPr txBox="1"/>
          <p:nvPr/>
        </p:nvSpPr>
        <p:spPr>
          <a:xfrm>
            <a:off x="540000" y="1196752"/>
            <a:ext cx="11244632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所在的直线上，过点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780" name="yt_shape_11780"/>
          <p:cNvSpPr txBox="1"/>
          <p:nvPr/>
        </p:nvSpPr>
        <p:spPr>
          <a:xfrm>
            <a:off x="539881" y="481676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77" name="yt_shape_11777" title="H_193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8408" y="1530282"/>
            <a:ext cx="1701166" cy="3530518"/>
            <a:chOff x="1406627" y="-146445"/>
            <a:chExt cx="1254928" cy="2604417"/>
          </a:xfrm>
        </p:grpSpPr>
        <p:pic>
          <p:nvPicPr>
            <p:cNvPr id="2" name="yt_image_1177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t="-8529" r="73789" b="-1"/>
            <a:stretch/>
          </p:blipFill>
          <p:spPr bwMode="auto">
            <a:xfrm>
              <a:off x="1563538" y="-146445"/>
              <a:ext cx="1098017" cy="22378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79" name="yt_shape_11779"/>
            <p:cNvSpPr txBox="1"/>
            <p:nvPr/>
          </p:nvSpPr>
          <p:spPr>
            <a:xfrm>
              <a:off x="1406627" y="209797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15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781" name="yt_shape_11781"/>
          <p:cNvSpPr txBox="1"/>
          <p:nvPr/>
        </p:nvSpPr>
        <p:spPr>
          <a:xfrm>
            <a:off x="335241" y="2225160"/>
            <a:ext cx="78306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上时，如图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C173495-242F-F228-1E92-ED86D8046C79}"/>
              </a:ext>
            </a:extLst>
          </p:cNvPr>
          <p:cNvSpPr txBox="1"/>
          <p:nvPr/>
        </p:nvSpPr>
        <p:spPr>
          <a:xfrm>
            <a:off x="335241" y="2820053"/>
            <a:ext cx="4953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134E11A-8C0F-E7D6-690A-B70C69032933}"/>
              </a:ext>
            </a:extLst>
          </p:cNvPr>
          <p:cNvSpPr txBox="1"/>
          <p:nvPr/>
        </p:nvSpPr>
        <p:spPr>
          <a:xfrm>
            <a:off x="335241" y="3295541"/>
            <a:ext cx="6096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E17AC8C-9AB7-0A09-7808-1EB1E1B16ED2}"/>
              </a:ext>
            </a:extLst>
          </p:cNvPr>
          <p:cNvSpPr txBox="1"/>
          <p:nvPr/>
        </p:nvSpPr>
        <p:spPr>
          <a:xfrm>
            <a:off x="335241" y="3771029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329234-ED5D-D6D3-3221-2A7B932B7D05}"/>
              </a:ext>
            </a:extLst>
          </p:cNvPr>
          <p:cNvSpPr txBox="1"/>
          <p:nvPr/>
        </p:nvSpPr>
        <p:spPr>
          <a:xfrm>
            <a:off x="335241" y="4246517"/>
            <a:ext cx="353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7D29E55-A743-ABEF-173A-C229AD55239F}"/>
              </a:ext>
            </a:extLst>
          </p:cNvPr>
          <p:cNvSpPr txBox="1"/>
          <p:nvPr/>
        </p:nvSpPr>
        <p:spPr>
          <a:xfrm>
            <a:off x="335241" y="4722005"/>
            <a:ext cx="3998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A804232-9990-5BF3-BCB0-69CC1A8E1540}"/>
              </a:ext>
            </a:extLst>
          </p:cNvPr>
          <p:cNvSpPr txBox="1"/>
          <p:nvPr/>
        </p:nvSpPr>
        <p:spPr>
          <a:xfrm>
            <a:off x="335241" y="5197493"/>
            <a:ext cx="374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3" name="yt_shape_11783"/>
          <p:cNvSpPr txBox="1"/>
          <p:nvPr/>
        </p:nvSpPr>
        <p:spPr>
          <a:xfrm>
            <a:off x="335360" y="3425767"/>
            <a:ext cx="77104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AE2772-C873-110A-57F0-AD5905247FF5}"/>
              </a:ext>
            </a:extLst>
          </p:cNvPr>
          <p:cNvSpPr txBox="1"/>
          <p:nvPr/>
        </p:nvSpPr>
        <p:spPr>
          <a:xfrm>
            <a:off x="5257087" y="3378961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F8E161-12D5-9DA5-E1A7-947B10BEE74E}"/>
              </a:ext>
            </a:extLst>
          </p:cNvPr>
          <p:cNvSpPr txBox="1"/>
          <p:nvPr/>
        </p:nvSpPr>
        <p:spPr>
          <a:xfrm>
            <a:off x="335360" y="2242674"/>
            <a:ext cx="763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解：当点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的延长线上时，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E23E540-9662-EB52-7D78-04A0E596ECBF}"/>
              </a:ext>
            </a:extLst>
          </p:cNvPr>
          <p:cNvSpPr txBox="1"/>
          <p:nvPr/>
        </p:nvSpPr>
        <p:spPr>
          <a:xfrm>
            <a:off x="335360" y="2800178"/>
            <a:ext cx="663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的反向延长线上时，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yt_shape_11782"/>
          <p:cNvSpPr txBox="1"/>
          <p:nvPr/>
        </p:nvSpPr>
        <p:spPr>
          <a:xfrm>
            <a:off x="335360" y="1270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的延长线上时，如图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的反向延长线上时，如图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请分别写出图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之间的数量关系，不需要证明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3" name="yt_shape_11777" title="H_193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400256" y="2494549"/>
            <a:ext cx="3228185" cy="2415597"/>
            <a:chOff x="1202321" y="166895"/>
            <a:chExt cx="3019070" cy="2259120"/>
          </a:xfrm>
        </p:grpSpPr>
        <p:pic>
          <p:nvPicPr>
            <p:cNvPr id="14" name="yt_image_1177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l="27930" t="-1545" b="-1"/>
            <a:stretch/>
          </p:blipFill>
          <p:spPr bwMode="auto">
            <a:xfrm>
              <a:off x="1202321" y="166895"/>
              <a:ext cx="3019070" cy="20938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yt_shape_11779"/>
            <p:cNvSpPr txBox="1"/>
            <p:nvPr/>
          </p:nvSpPr>
          <p:spPr>
            <a:xfrm>
              <a:off x="2084392" y="206601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15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5" name="yt_shape_11705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09" name="yt_table_1170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263928"/>
              </p:ext>
            </p:extLst>
          </p:nvPr>
        </p:nvGraphicFramePr>
        <p:xfrm>
          <a:off x="539881" y="2084179"/>
          <a:ext cx="8648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9"/>
                  </a:ext>
                </a:extLst>
              </a:tr>
            </a:tbl>
          </a:graphicData>
        </a:graphic>
      </p:graphicFrame>
      <p:grpSp>
        <p:nvGrpSpPr>
          <p:cNvPr id="11706" name="yt_shape_11706_skip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6651" y="1824436"/>
            <a:ext cx="1668780" cy="1619010"/>
            <a:chOff x="0" y="0"/>
            <a:chExt cx="1668780" cy="1619010"/>
          </a:xfrm>
        </p:grpSpPr>
        <p:pic>
          <p:nvPicPr>
            <p:cNvPr id="3" name="yt_image_11706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68780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08" name="yt_shape_11708"/>
            <p:cNvSpPr txBox="1"/>
            <p:nvPr/>
          </p:nvSpPr>
          <p:spPr>
            <a:xfrm>
              <a:off x="301109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711" name="yt_shape_11711"/>
          <p:cNvSpPr txBox="1"/>
          <p:nvPr/>
        </p:nvSpPr>
        <p:spPr>
          <a:xfrm>
            <a:off x="539999" y="35227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铜仁市期末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小红同学周末在家做家务，不慎把家里的一块平行四边形玻璃打碎成如图所示的四块，为了能从玻璃店配到一块与原来相同的玻璃，他应该带其中哪两块去玻璃店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15" name="yt_table_1171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0444493"/>
              </p:ext>
            </p:extLst>
          </p:nvPr>
        </p:nvGraphicFramePr>
        <p:xfrm>
          <a:off x="539881" y="5149108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43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</a:tbl>
          </a:graphicData>
        </a:graphic>
      </p:graphicFrame>
      <p:grpSp>
        <p:nvGrpSpPr>
          <p:cNvPr id="11712" name="yt_shape_11712_skip" title="H_101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74024" y="4911538"/>
            <a:ext cx="2077974" cy="1284111"/>
            <a:chOff x="0" y="0"/>
            <a:chExt cx="2077974" cy="1284111"/>
          </a:xfrm>
        </p:grpSpPr>
        <p:pic>
          <p:nvPicPr>
            <p:cNvPr id="2" name="yt_image_11712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77974" cy="888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14" name="yt_shape_11714"/>
            <p:cNvSpPr txBox="1"/>
            <p:nvPr/>
          </p:nvSpPr>
          <p:spPr>
            <a:xfrm>
              <a:off x="505706" y="9241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85B8F3A-5B56-E86D-1C94-F98AF9D05FA1}"/>
              </a:ext>
            </a:extLst>
          </p:cNvPr>
          <p:cNvSpPr txBox="1"/>
          <p:nvPr/>
        </p:nvSpPr>
        <p:spPr>
          <a:xfrm>
            <a:off x="1669189" y="15534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1A5CF8-C12B-0E87-3693-B597E9C42D19}"/>
              </a:ext>
            </a:extLst>
          </p:cNvPr>
          <p:cNvSpPr txBox="1"/>
          <p:nvPr/>
        </p:nvSpPr>
        <p:spPr>
          <a:xfrm>
            <a:off x="3193188" y="442693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7" name="yt_shape_11717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为垂足，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21" name="yt_table_11721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22063522"/>
                  </p:ext>
                </p:extLst>
              </p:nvPr>
            </p:nvGraphicFramePr>
            <p:xfrm>
              <a:off x="540000" y="4365104"/>
              <a:ext cx="9206993" cy="520319"/>
            </p:xfrm>
            <a:graphic>
              <a:graphicData uri="http://schemas.openxmlformats.org/drawingml/2006/table">
                <a:tbl>
                  <a:tblPr/>
                  <a:tblGrid>
                    <a:gridCol w="2337118">
                      <a:extLst>
                        <a:ext uri="{9D8B030D-6E8A-4147-A177-3AD203B41FA5}">
                          <a16:colId xmlns:a16="http://schemas.microsoft.com/office/drawing/2014/main" val="10245"/>
                        </a:ext>
                      </a:extLst>
                    </a:gridCol>
                    <a:gridCol w="2472055">
                      <a:extLst>
                        <a:ext uri="{9D8B030D-6E8A-4147-A177-3AD203B41FA5}">
                          <a16:colId xmlns:a16="http://schemas.microsoft.com/office/drawing/2014/main" val="10246"/>
                        </a:ext>
                      </a:extLst>
                    </a:gridCol>
                    <a:gridCol w="2840482">
                      <a:extLst>
                        <a:ext uri="{9D8B030D-6E8A-4147-A177-3AD203B41FA5}">
                          <a16:colId xmlns:a16="http://schemas.microsoft.com/office/drawing/2014/main" val="10247"/>
                        </a:ext>
                      </a:extLst>
                    </a:gridCol>
                    <a:gridCol w="1557338">
                      <a:extLst>
                        <a:ext uri="{9D8B030D-6E8A-4147-A177-3AD203B41FA5}">
                          <a16:colId xmlns:a16="http://schemas.microsoft.com/office/drawing/2014/main" val="102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A.5cm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B.10cm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D.20cm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721" name="yt_table_11721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22063522"/>
                  </p:ext>
                </p:extLst>
              </p:nvPr>
            </p:nvGraphicFramePr>
            <p:xfrm>
              <a:off x="540000" y="4365104"/>
              <a:ext cx="9206993" cy="520319"/>
            </p:xfrm>
            <a:graphic>
              <a:graphicData uri="http://schemas.openxmlformats.org/drawingml/2006/table">
                <a:tbl>
                  <a:tblPr/>
                  <a:tblGrid>
                    <a:gridCol w="2337118">
                      <a:extLst>
                        <a:ext uri="{9D8B030D-6E8A-4147-A177-3AD203B41FA5}">
                          <a16:colId xmlns:a16="http://schemas.microsoft.com/office/drawing/2014/main" val="10245"/>
                        </a:ext>
                      </a:extLst>
                    </a:gridCol>
                    <a:gridCol w="2472055">
                      <a:extLst>
                        <a:ext uri="{9D8B030D-6E8A-4147-A177-3AD203B41FA5}">
                          <a16:colId xmlns:a16="http://schemas.microsoft.com/office/drawing/2014/main" val="10246"/>
                        </a:ext>
                      </a:extLst>
                    </a:gridCol>
                    <a:gridCol w="2840482">
                      <a:extLst>
                        <a:ext uri="{9D8B030D-6E8A-4147-A177-3AD203B41FA5}">
                          <a16:colId xmlns:a16="http://schemas.microsoft.com/office/drawing/2014/main" val="10247"/>
                        </a:ext>
                      </a:extLst>
                    </a:gridCol>
                    <a:gridCol w="1557338">
                      <a:extLst>
                        <a:ext uri="{9D8B030D-6E8A-4147-A177-3AD203B41FA5}">
                          <a16:colId xmlns:a16="http://schemas.microsoft.com/office/drawing/2014/main" val="10248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A.5cm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B.10cm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9313" t="-1163" r="-54936" b="-290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D.20cm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718" name="yt_shape_11718_skip" title="H_114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05871" y="2413692"/>
            <a:ext cx="2580257" cy="1705208"/>
            <a:chOff x="0" y="0"/>
            <a:chExt cx="2209419" cy="1460133"/>
          </a:xfrm>
        </p:grpSpPr>
        <p:pic>
          <p:nvPicPr>
            <p:cNvPr id="2" name="yt_image_11718">
              <a:extLst>
                <a:ext uri="">
                  <a16:creationId xmlns="" xmlns:mc="http://schemas.openxmlformats.org/markup-compatibility/2006" xmlns:a16="http://schemas.microsoft.com/office/drawing/2014/main" xmlns:a14="http://schemas.microsoft.com/office/drawing/2010/main" xmlns:p14="http://schemas.microsoft.com/office/powerpoint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09419" cy="1064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20" name="yt_shape_11720"/>
            <p:cNvSpPr txBox="1"/>
            <p:nvPr/>
          </p:nvSpPr>
          <p:spPr>
            <a:xfrm>
              <a:off x="571428" y="11001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E3775DE-0DB5-255B-5A63-4D4977B0B645}"/>
              </a:ext>
            </a:extLst>
          </p:cNvPr>
          <p:cNvSpPr txBox="1"/>
          <p:nvPr/>
        </p:nvSpPr>
        <p:spPr>
          <a:xfrm>
            <a:off x="7912827" y="16970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2" name="yt_shape_11722"/>
          <p:cNvSpPr txBox="1"/>
          <p:nvPr/>
        </p:nvSpPr>
        <p:spPr>
          <a:xfrm>
            <a:off x="551384" y="1268413"/>
            <a:ext cx="76751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若正十边形的周长为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，则它的一条边长为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</a:p>
        </p:txBody>
      </p:sp>
      <p:sp>
        <p:nvSpPr>
          <p:cNvPr id="11723" name="yt_shape_11723"/>
          <p:cNvSpPr txBox="1"/>
          <p:nvPr/>
        </p:nvSpPr>
        <p:spPr>
          <a:xfrm>
            <a:off x="551384" y="1747716"/>
            <a:ext cx="110799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试举出一个生活中利用四边形不稳定性的例子：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答案不唯一，如电动推拉门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724" name="yt_shape_11724"/>
          <p:cNvSpPr txBox="1"/>
          <p:nvPr/>
        </p:nvSpPr>
        <p:spPr>
          <a:xfrm>
            <a:off x="551384" y="2227019"/>
            <a:ext cx="88373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</p:txBody>
      </p:sp>
      <p:sp>
        <p:nvSpPr>
          <p:cNvPr id="11728" name="yt_shape_11728"/>
          <p:cNvSpPr txBox="1"/>
          <p:nvPr/>
        </p:nvSpPr>
        <p:spPr>
          <a:xfrm>
            <a:off x="551384" y="44363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25" name="yt_shape_11725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8295" y="2924944"/>
            <a:ext cx="2175409" cy="1946814"/>
            <a:chOff x="0" y="0"/>
            <a:chExt cx="1876806" cy="1679589"/>
          </a:xfrm>
        </p:grpSpPr>
        <p:pic>
          <p:nvPicPr>
            <p:cNvPr id="2" name="yt_image_11725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6806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27" name="yt_shape_11727"/>
            <p:cNvSpPr txBox="1"/>
            <p:nvPr/>
          </p:nvSpPr>
          <p:spPr>
            <a:xfrm>
              <a:off x="405122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79F4DA0-DE3D-4B90-7604-F93A0951D5C8}"/>
              </a:ext>
            </a:extLst>
          </p:cNvPr>
          <p:cNvSpPr txBox="1"/>
          <p:nvPr/>
        </p:nvSpPr>
        <p:spPr>
          <a:xfrm>
            <a:off x="7157448" y="122160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CA264F-8EE1-04B6-2B6D-316A627F5B49}"/>
              </a:ext>
            </a:extLst>
          </p:cNvPr>
          <p:cNvSpPr txBox="1"/>
          <p:nvPr/>
        </p:nvSpPr>
        <p:spPr>
          <a:xfrm>
            <a:off x="7395573" y="1700910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答案不唯一，如电动推拉门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400850-643A-9537-067A-7AD885974440}"/>
              </a:ext>
            </a:extLst>
          </p:cNvPr>
          <p:cNvSpPr txBox="1"/>
          <p:nvPr/>
        </p:nvSpPr>
        <p:spPr>
          <a:xfrm>
            <a:off x="8405223" y="218021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29" name="yt_shape_11729"/>
              <p:cNvSpPr txBox="1"/>
              <p:nvPr/>
            </p:nvSpPr>
            <p:spPr>
              <a:xfrm>
                <a:off x="540000" y="1268413"/>
                <a:ext cx="11111999" cy="16248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为平行四边形，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按以下步骤作图：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为圆心，大于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的长为半径作弧，两弧交于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恰好经过点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729" name="yt_shape_117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413"/>
                <a:ext cx="11111999" cy="1624804"/>
              </a:xfrm>
              <a:prstGeom prst="rect">
                <a:avLst/>
              </a:prstGeom>
              <a:blipFill>
                <a:blip r:embed="rId2"/>
                <a:stretch>
                  <a:fillRect l="-1701" t="-2996" r="-1701" b="-10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34" name="yt_shape_11734"/>
          <p:cNvSpPr txBox="1"/>
          <p:nvPr/>
        </p:nvSpPr>
        <p:spPr>
          <a:xfrm>
            <a:off x="539881" y="4941793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31" name="yt_shape_11731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95955" y="3237929"/>
            <a:ext cx="2600087" cy="1863547"/>
            <a:chOff x="0" y="0"/>
            <a:chExt cx="2600087" cy="1863547"/>
          </a:xfrm>
        </p:grpSpPr>
        <p:pic>
          <p:nvPicPr>
            <p:cNvPr id="2" name="yt_image_11731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600087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33" name="yt_shape_11733"/>
            <p:cNvSpPr txBox="1"/>
            <p:nvPr/>
          </p:nvSpPr>
          <p:spPr>
            <a:xfrm>
              <a:off x="690579" y="1435032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B642E09-C7A5-0BFF-FA84-B4756BB0A739}"/>
                  </a:ext>
                </a:extLst>
              </p:cNvPr>
              <p:cNvSpPr txBox="1"/>
              <p:nvPr/>
            </p:nvSpPr>
            <p:spPr>
              <a:xfrm>
                <a:off x="6450739" y="2287594"/>
                <a:ext cx="10057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B642E09-C7A5-0BFF-FA84-B4756BB0A7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0739" y="2287594"/>
                <a:ext cx="1005714" cy="555765"/>
              </a:xfrm>
              <a:prstGeom prst="rect">
                <a:avLst/>
              </a:prstGeom>
              <a:blipFill>
                <a:blip r:embed="rId4"/>
                <a:stretch>
                  <a:fillRect l="-9091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5" name="yt_shape_11735"/>
          <p:cNvSpPr txBox="1"/>
          <p:nvPr/>
        </p:nvSpPr>
        <p:spPr>
          <a:xfrm>
            <a:off x="540000" y="1261288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，请你只添加一个条件：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答案不唯一，例如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FC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，使得四边形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739" name="yt_shape_11739"/>
          <p:cNvSpPr txBox="1"/>
          <p:nvPr/>
        </p:nvSpPr>
        <p:spPr>
          <a:xfrm>
            <a:off x="539881" y="4451808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36" name="yt_shape_11736" title="H_121.9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7876" y="3195248"/>
            <a:ext cx="2310308" cy="1889936"/>
            <a:chOff x="0" y="0"/>
            <a:chExt cx="1976247" cy="1616659"/>
          </a:xfrm>
        </p:grpSpPr>
        <p:pic>
          <p:nvPicPr>
            <p:cNvPr id="2" name="yt_image_1173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6247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38" name="yt_shape_11738"/>
            <p:cNvSpPr txBox="1"/>
            <p:nvPr/>
          </p:nvSpPr>
          <p:spPr>
            <a:xfrm>
              <a:off x="378659" y="1188144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829E8D9-B525-B1CF-E2DA-7D01D29E0B9A}"/>
              </a:ext>
            </a:extLst>
          </p:cNvPr>
          <p:cNvSpPr txBox="1"/>
          <p:nvPr/>
        </p:nvSpPr>
        <p:spPr>
          <a:xfrm>
            <a:off x="8760296" y="162880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答案不唯一，例如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1BA1D2-8237-635B-384B-53DF605F9AF9}"/>
              </a:ext>
            </a:extLst>
          </p:cNvPr>
          <p:cNvSpPr txBox="1"/>
          <p:nvPr/>
        </p:nvSpPr>
        <p:spPr>
          <a:xfrm>
            <a:off x="449989" y="2165458"/>
            <a:ext cx="158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0" name="yt_shape_11740"/>
          <p:cNvSpPr txBox="1"/>
          <p:nvPr/>
        </p:nvSpPr>
        <p:spPr>
          <a:xfrm>
            <a:off x="540000" y="1244136"/>
            <a:ext cx="51456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744" name="yt_shape_11744"/>
          <p:cNvSpPr txBox="1"/>
          <p:nvPr/>
        </p:nvSpPr>
        <p:spPr>
          <a:xfrm>
            <a:off x="540000" y="37315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41" name="yt_shape_11741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0434" y="1883798"/>
            <a:ext cx="2499805" cy="2059642"/>
            <a:chOff x="0" y="0"/>
            <a:chExt cx="2191131" cy="1805319"/>
          </a:xfrm>
        </p:grpSpPr>
        <p:pic>
          <p:nvPicPr>
            <p:cNvPr id="2" name="yt_image_1174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91131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43" name="yt_shape_11743"/>
            <p:cNvSpPr txBox="1"/>
            <p:nvPr/>
          </p:nvSpPr>
          <p:spPr>
            <a:xfrm>
              <a:off x="486101" y="144531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745" name="yt_shape_11745"/>
          <p:cNvSpPr txBox="1"/>
          <p:nvPr/>
        </p:nvSpPr>
        <p:spPr>
          <a:xfrm>
            <a:off x="540000" y="4104952"/>
            <a:ext cx="696023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85°.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127B16-9308-0D08-419F-3A18AF431A6F}"/>
              </a:ext>
            </a:extLst>
          </p:cNvPr>
          <p:cNvSpPr txBox="1"/>
          <p:nvPr/>
        </p:nvSpPr>
        <p:spPr>
          <a:xfrm>
            <a:off x="449989" y="4058146"/>
            <a:ext cx="404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1EA0DC-1A09-D651-EEED-A9EC0FC95C61}"/>
              </a:ext>
            </a:extLst>
          </p:cNvPr>
          <p:cNvSpPr txBox="1"/>
          <p:nvPr/>
        </p:nvSpPr>
        <p:spPr>
          <a:xfrm>
            <a:off x="449989" y="4533635"/>
            <a:ext cx="3551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559648-4A88-69B5-E568-AB1D70D8A36B}"/>
              </a:ext>
            </a:extLst>
          </p:cNvPr>
          <p:cNvSpPr txBox="1"/>
          <p:nvPr/>
        </p:nvSpPr>
        <p:spPr>
          <a:xfrm>
            <a:off x="449989" y="5009122"/>
            <a:ext cx="7073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2A3A4A-A6A1-FC77-EFD1-B6A3238C07F8}"/>
              </a:ext>
            </a:extLst>
          </p:cNvPr>
          <p:cNvSpPr txBox="1"/>
          <p:nvPr/>
        </p:nvSpPr>
        <p:spPr>
          <a:xfrm>
            <a:off x="449989" y="5484610"/>
            <a:ext cx="1783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6" name="yt_shape_11746"/>
          <p:cNvSpPr txBox="1"/>
          <p:nvPr/>
        </p:nvSpPr>
        <p:spPr>
          <a:xfrm>
            <a:off x="540000" y="12458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任意作直线分别交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750" name="yt_shape_11750"/>
          <p:cNvSpPr txBox="1"/>
          <p:nvPr/>
        </p:nvSpPr>
        <p:spPr>
          <a:xfrm>
            <a:off x="539881" y="39504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47" name="yt_shape_11747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761" y="2651490"/>
            <a:ext cx="2425428" cy="1915529"/>
            <a:chOff x="0" y="0"/>
            <a:chExt cx="2114550" cy="1542429"/>
          </a:xfrm>
        </p:grpSpPr>
        <p:pic>
          <p:nvPicPr>
            <p:cNvPr id="2" name="yt_image_11747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4550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49" name="yt_shape_11749"/>
            <p:cNvSpPr txBox="1"/>
            <p:nvPr/>
          </p:nvSpPr>
          <p:spPr>
            <a:xfrm>
              <a:off x="447811" y="118242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51" name="yt_shape_11751"/>
              <p:cNvSpPr txBox="1"/>
              <p:nvPr/>
            </p:nvSpPr>
            <p:spPr>
              <a:xfrm>
                <a:off x="540000" y="900000"/>
                <a:ext cx="7819448" cy="5802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的周长为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751" name="yt_shape_11751" descr="{&quot;rangeId&quot;:20,&quot;mathAnswerShape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19448" cy="5802422"/>
              </a:xfrm>
              <a:prstGeom prst="rect">
                <a:avLst/>
              </a:prstGeom>
              <a:blipFill>
                <a:blip r:embed="rId2"/>
                <a:stretch>
                  <a:fillRect l="-2418" t="-946" r="-1560" b="-2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8DAC6EA-1D1B-C364-3CCB-76E2A6F787B5}"/>
              </a:ext>
            </a:extLst>
          </p:cNvPr>
          <p:cNvSpPr txBox="1"/>
          <p:nvPr/>
        </p:nvSpPr>
        <p:spPr>
          <a:xfrm>
            <a:off x="449989" y="853194"/>
            <a:ext cx="493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2DBAA1-4792-B34B-461A-1B0E5B54CB61}"/>
              </a:ext>
            </a:extLst>
          </p:cNvPr>
          <p:cNvSpPr txBox="1"/>
          <p:nvPr/>
        </p:nvSpPr>
        <p:spPr>
          <a:xfrm>
            <a:off x="449989" y="1328682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C8BCF4-B589-F0FA-081F-CD39F5F23B74}"/>
              </a:ext>
            </a:extLst>
          </p:cNvPr>
          <p:cNvSpPr txBox="1"/>
          <p:nvPr/>
        </p:nvSpPr>
        <p:spPr>
          <a:xfrm>
            <a:off x="449989" y="1804170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CDF382-C35D-4121-CA77-974392801006}"/>
              </a:ext>
            </a:extLst>
          </p:cNvPr>
          <p:cNvSpPr txBox="1"/>
          <p:nvPr/>
        </p:nvSpPr>
        <p:spPr>
          <a:xfrm>
            <a:off x="449989" y="2279658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15D4E76-C2DC-2229-0BE4-59AB250B06D7}"/>
                  </a:ext>
                </a:extLst>
              </p:cNvPr>
              <p:cNvSpPr txBox="1"/>
              <p:nvPr/>
            </p:nvSpPr>
            <p:spPr>
              <a:xfrm>
                <a:off x="435536" y="2544970"/>
                <a:ext cx="253625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15D4E76-C2DC-2229-0BE4-59AB250B06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36" y="2544970"/>
                <a:ext cx="2536254" cy="16116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D7E5579-A7A6-528E-3233-8A3561809BFF}"/>
              </a:ext>
            </a:extLst>
          </p:cNvPr>
          <p:cNvSpPr txBox="1"/>
          <p:nvPr/>
        </p:nvSpPr>
        <p:spPr>
          <a:xfrm>
            <a:off x="449989" y="4273177"/>
            <a:ext cx="412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120C5B-1D4B-7E97-64E6-8919D1807F18}"/>
              </a:ext>
            </a:extLst>
          </p:cNvPr>
          <p:cNvSpPr txBox="1"/>
          <p:nvPr/>
        </p:nvSpPr>
        <p:spPr>
          <a:xfrm>
            <a:off x="449989" y="4748665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F71B0F-5BE2-2AD1-A072-1A265DA1F194}"/>
              </a:ext>
            </a:extLst>
          </p:cNvPr>
          <p:cNvSpPr txBox="1"/>
          <p:nvPr/>
        </p:nvSpPr>
        <p:spPr>
          <a:xfrm>
            <a:off x="449989" y="5224153"/>
            <a:ext cx="2829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7FEFC7E-7EA0-DE0C-1B6D-7BC728CC4B76}"/>
              </a:ext>
            </a:extLst>
          </p:cNvPr>
          <p:cNvSpPr txBox="1"/>
          <p:nvPr/>
        </p:nvSpPr>
        <p:spPr>
          <a:xfrm>
            <a:off x="449989" y="5699641"/>
            <a:ext cx="278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F81452B-169E-A4BF-C5EF-02A8548BB1CD}"/>
              </a:ext>
            </a:extLst>
          </p:cNvPr>
          <p:cNvSpPr txBox="1"/>
          <p:nvPr/>
        </p:nvSpPr>
        <p:spPr>
          <a:xfrm>
            <a:off x="449989" y="6175129"/>
            <a:ext cx="79239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1333</Words>
  <Application>Microsoft Office PowerPoint</Application>
  <PresentationFormat>宽屏</PresentationFormat>
  <Paragraphs>123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2023-11-02T04:32:32Z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