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5" r:id="rId6"/>
    <p:sldId id="381" r:id="rId7"/>
    <p:sldId id="383" r:id="rId8"/>
    <p:sldId id="385" r:id="rId9"/>
    <p:sldId id="386" r:id="rId10"/>
    <p:sldId id="387" r:id="rId11"/>
    <p:sldId id="388" r:id="rId12"/>
    <p:sldId id="389" r:id="rId13"/>
    <p:sldId id="39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image" Target="../media/image19.bin"/><Relationship Id="rId4" Type="http://schemas.openxmlformats.org/officeDocument/2006/relationships/image" Target="../media/image23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7" name="yt_shape_11077"/>
          <p:cNvSpPr txBox="1"/>
          <p:nvPr/>
        </p:nvSpPr>
        <p:spPr>
          <a:xfrm>
            <a:off x="539881" y="1147241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76" name="yt_image_11076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9" name="yt_shape_11079"/>
          <p:cNvSpPr txBox="1"/>
          <p:nvPr/>
        </p:nvSpPr>
        <p:spPr>
          <a:xfrm>
            <a:off x="540000" y="1844824"/>
            <a:ext cx="11316640" cy="28807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在平面内，由一些线段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首尾顺次相接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组成的封闭图形叫作多边形，组成多边形的各条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线段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叫作多边形的边，相邻两条边的公共端点叫作多边形的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顶点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，连接不相邻的两个顶点的线段叫作多边形的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对角线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，相邻两边组成的角叫作多边形的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内角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或角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在平面内，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边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角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也相等的多边形叫作正多边形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边形的内角和等于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·180°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90781E-36FF-F721-6CAA-015270B24324}"/>
              </a:ext>
            </a:extLst>
          </p:cNvPr>
          <p:cNvSpPr txBox="1"/>
          <p:nvPr/>
        </p:nvSpPr>
        <p:spPr>
          <a:xfrm>
            <a:off x="4031389" y="179801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首尾顺次相接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9A871B-6A3F-F1A2-2718-C114D840224F}"/>
              </a:ext>
            </a:extLst>
          </p:cNvPr>
          <p:cNvSpPr txBox="1"/>
          <p:nvPr/>
        </p:nvSpPr>
        <p:spPr>
          <a:xfrm>
            <a:off x="1631504" y="228383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6B0219-52A3-7724-FD9E-8883EEC8B0FC}"/>
              </a:ext>
            </a:extLst>
          </p:cNvPr>
          <p:cNvSpPr txBox="1"/>
          <p:nvPr/>
        </p:nvSpPr>
        <p:spPr>
          <a:xfrm>
            <a:off x="10200456" y="2261012"/>
            <a:ext cx="91440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顶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22F78F-7704-2992-7937-F7DE431B6B52}"/>
              </a:ext>
            </a:extLst>
          </p:cNvPr>
          <p:cNvSpPr txBox="1"/>
          <p:nvPr/>
        </p:nvSpPr>
        <p:spPr>
          <a:xfrm>
            <a:off x="6262499" y="27168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对角线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E09674-AD2A-D2E2-5B8E-0C3622A99664}"/>
              </a:ext>
            </a:extLst>
          </p:cNvPr>
          <p:cNvSpPr txBox="1"/>
          <p:nvPr/>
        </p:nvSpPr>
        <p:spPr>
          <a:xfrm>
            <a:off x="1055440" y="321994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内角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或角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958F8A-FE15-45E5-0C90-7A1C6FBC8780}"/>
              </a:ext>
            </a:extLst>
          </p:cNvPr>
          <p:cNvSpPr txBox="1"/>
          <p:nvPr/>
        </p:nvSpPr>
        <p:spPr>
          <a:xfrm>
            <a:off x="2507389" y="36999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340141-F443-E158-A6CB-40BB50FDBAFD}"/>
              </a:ext>
            </a:extLst>
          </p:cNvPr>
          <p:cNvSpPr txBox="1"/>
          <p:nvPr/>
        </p:nvSpPr>
        <p:spPr>
          <a:xfrm>
            <a:off x="4336189" y="36999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06E9733-83AE-98BB-9EA0-6897D20910B8}"/>
              </a:ext>
            </a:extLst>
          </p:cNvPr>
          <p:cNvSpPr txBox="1"/>
          <p:nvPr/>
        </p:nvSpPr>
        <p:spPr>
          <a:xfrm>
            <a:off x="3475950" y="4135153"/>
            <a:ext cx="2385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·180°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40" name="yt_shape_11140"/>
              <p:cNvSpPr txBox="1"/>
              <p:nvPr/>
            </p:nvSpPr>
            <p:spPr>
              <a:xfrm>
                <a:off x="540000" y="1190626"/>
                <a:ext cx="11111999" cy="44689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某同学在计算多边形的内角和时，漏算了一个内角，得到的结果是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1510°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，试求这个多边形的边数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解：设这个多边形的边数为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，漏掉的内角的度数为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1510°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1870°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1870°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为整数，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即边数为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140" name="yt_shape_111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0626"/>
                <a:ext cx="11111999" cy="4468980"/>
              </a:xfrm>
              <a:prstGeom prst="rect">
                <a:avLst/>
              </a:prstGeom>
              <a:blipFill>
                <a:blip r:embed="rId2"/>
                <a:stretch>
                  <a:fillRect l="-1701" t="-1091" b="-3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5D8C45A-5415-9C51-4C6E-278104766B1A}"/>
              </a:ext>
            </a:extLst>
          </p:cNvPr>
          <p:cNvSpPr txBox="1"/>
          <p:nvPr/>
        </p:nvSpPr>
        <p:spPr>
          <a:xfrm>
            <a:off x="449989" y="2094796"/>
            <a:ext cx="1101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解：设这个多边形的边数为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，漏掉的内角的度数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1964F0-3AB3-FD15-5D7C-93DA169E778E}"/>
              </a:ext>
            </a:extLst>
          </p:cNvPr>
          <p:cNvSpPr txBox="1"/>
          <p:nvPr/>
        </p:nvSpPr>
        <p:spPr>
          <a:xfrm>
            <a:off x="449988" y="2570284"/>
            <a:ext cx="593404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·180°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1510°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180°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1870°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929F47-FAA8-566C-6F83-4C497C844ECC}"/>
              </a:ext>
            </a:extLst>
          </p:cNvPr>
          <p:cNvSpPr txBox="1"/>
          <p:nvPr/>
        </p:nvSpPr>
        <p:spPr>
          <a:xfrm>
            <a:off x="449989" y="3045772"/>
            <a:ext cx="432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D0C6B42-4094-1088-E1B2-AFEAE5B9CEAF}"/>
                  </a:ext>
                </a:extLst>
              </p:cNvPr>
              <p:cNvSpPr txBox="1"/>
              <p:nvPr/>
            </p:nvSpPr>
            <p:spPr>
              <a:xfrm>
                <a:off x="449989" y="3521260"/>
                <a:ext cx="2969133" cy="7665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D0C6B42-4094-1088-E1B2-AFEAE5B9CE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21260"/>
                <a:ext cx="2969133" cy="766585"/>
              </a:xfrm>
              <a:prstGeom prst="rect">
                <a:avLst/>
              </a:prstGeom>
              <a:blipFill>
                <a:blip r:embed="rId3"/>
                <a:stretch>
                  <a:fillRect l="-3285" r="-3080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A00DE40-06A0-EA34-F66A-677EE8F8A3A1}"/>
              </a:ext>
            </a:extLst>
          </p:cNvPr>
          <p:cNvSpPr txBox="1"/>
          <p:nvPr/>
        </p:nvSpPr>
        <p:spPr>
          <a:xfrm>
            <a:off x="449989" y="4194233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166241-3264-3AC5-EB57-E5EFA4350FFC}"/>
              </a:ext>
            </a:extLst>
          </p:cNvPr>
          <p:cNvSpPr txBox="1"/>
          <p:nvPr/>
        </p:nvSpPr>
        <p:spPr>
          <a:xfrm>
            <a:off x="449989" y="4669721"/>
            <a:ext cx="1540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41E2BE-0FCF-49DC-05FE-DF85E03C02EA}"/>
              </a:ext>
            </a:extLst>
          </p:cNvPr>
          <p:cNvSpPr txBox="1"/>
          <p:nvPr/>
        </p:nvSpPr>
        <p:spPr>
          <a:xfrm>
            <a:off x="449989" y="5145209"/>
            <a:ext cx="17689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即边数为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5" name="yt_shape_11145"/>
          <p:cNvSpPr txBox="1"/>
          <p:nvPr/>
        </p:nvSpPr>
        <p:spPr>
          <a:xfrm>
            <a:off x="539881" y="931217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44" name="yt_image_1114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93121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47" name="yt_shape_11147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中，猜想：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的度数，并说明你猜想的理由；</a:t>
            </a:r>
          </a:p>
        </p:txBody>
      </p:sp>
      <p:sp>
        <p:nvSpPr>
          <p:cNvPr id="11150" name="yt_shape_11150"/>
          <p:cNvSpPr txBox="1"/>
          <p:nvPr/>
        </p:nvSpPr>
        <p:spPr>
          <a:xfrm>
            <a:off x="3682518" y="2740599"/>
            <a:ext cx="4378443" cy="18820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450" b="0" i="0" u="none" spc="-10450" dirty="0">
                <a:solidFill>
                  <a:srgbClr val="1EE3CF"/>
                </a:solidFill>
                <a:effectLst/>
                <a:latin typeface="Times New Roman" pitchFamily="104"/>
                <a:ea typeface="宋体" pitchFamily="104"/>
              </a:rPr>
              <a:t> </a:t>
            </a:r>
            <a:r>
              <a:rPr lang="en-US" altLang="zh-CN" sz="10400" b="0" i="0" u="none" spc="15894" dirty="0">
                <a:solidFill>
                  <a:srgbClr val="1EE3CF"/>
                </a:solidFill>
                <a:effectLst/>
                <a:latin typeface="Times New Roman" pitchFamily="104"/>
                <a:ea typeface="宋体" pitchFamily="104"/>
              </a:rPr>
              <a:t> </a:t>
            </a:r>
            <a:r>
              <a:rPr lang="en-US" altLang="zh-CN" sz="10450" b="0" i="0" u="none" spc="13036" dirty="0">
                <a:solidFill>
                  <a:srgbClr val="1EE3CF"/>
                </a:solidFill>
                <a:effectLst/>
                <a:latin typeface="Times New Roman" pitchFamily="104"/>
                <a:ea typeface="宋体" pitchFamily="104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1148" name="yt_image_1114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03763" y="2276872"/>
            <a:ext cx="2348236" cy="207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49" name="yt_image_1114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85185" y="4378929"/>
            <a:ext cx="1985391" cy="2079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252D146-29A7-C2D9-0616-B2D22AFFFB49}"/>
              </a:ext>
            </a:extLst>
          </p:cNvPr>
          <p:cNvSpPr txBox="1"/>
          <p:nvPr/>
        </p:nvSpPr>
        <p:spPr>
          <a:xfrm>
            <a:off x="437088" y="2649677"/>
            <a:ext cx="7623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00304FC-644E-B161-6889-B54799A2CDA2}"/>
              </a:ext>
            </a:extLst>
          </p:cNvPr>
          <p:cNvSpPr txBox="1"/>
          <p:nvPr/>
        </p:nvSpPr>
        <p:spPr>
          <a:xfrm>
            <a:off x="437088" y="3128980"/>
            <a:ext cx="235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7070644-3992-3927-31B6-BF2154D09DF9}"/>
              </a:ext>
            </a:extLst>
          </p:cNvPr>
          <p:cNvSpPr txBox="1"/>
          <p:nvPr/>
        </p:nvSpPr>
        <p:spPr>
          <a:xfrm>
            <a:off x="437088" y="3604468"/>
            <a:ext cx="525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9EAF461-F3AD-D6AF-0604-3E7A5BA598B9}"/>
              </a:ext>
            </a:extLst>
          </p:cNvPr>
          <p:cNvSpPr txBox="1"/>
          <p:nvPr/>
        </p:nvSpPr>
        <p:spPr>
          <a:xfrm>
            <a:off x="437088" y="4079956"/>
            <a:ext cx="6780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40375C1-2A86-D2D4-2444-E2EBC4BD7399}"/>
              </a:ext>
            </a:extLst>
          </p:cNvPr>
          <p:cNvSpPr txBox="1"/>
          <p:nvPr/>
        </p:nvSpPr>
        <p:spPr>
          <a:xfrm>
            <a:off x="437088" y="4555444"/>
            <a:ext cx="7930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36C0CAB-E64C-A418-E028-13870BD6D70D}"/>
              </a:ext>
            </a:extLst>
          </p:cNvPr>
          <p:cNvSpPr txBox="1"/>
          <p:nvPr/>
        </p:nvSpPr>
        <p:spPr>
          <a:xfrm>
            <a:off x="437088" y="5030932"/>
            <a:ext cx="4952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5F12729-F5FB-8561-D063-AFFD3CEA3C16}"/>
              </a:ext>
            </a:extLst>
          </p:cNvPr>
          <p:cNvSpPr txBox="1"/>
          <p:nvPr/>
        </p:nvSpPr>
        <p:spPr>
          <a:xfrm>
            <a:off x="437088" y="5506420"/>
            <a:ext cx="1140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2" name="yt_shape_11152"/>
          <p:cNvSpPr txBox="1"/>
          <p:nvPr/>
        </p:nvSpPr>
        <p:spPr>
          <a:xfrm>
            <a:off x="450108" y="1206248"/>
            <a:ext cx="11532545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如果把图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环三角形，它的内角和为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环四边形，它的内角和为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环五边形，它的内角和为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请你猜一猜，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边形的内角和为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360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156" name="yt_shape_11156"/>
          <p:cNvSpPr txBox="1"/>
          <p:nvPr/>
        </p:nvSpPr>
        <p:spPr>
          <a:xfrm>
            <a:off x="4084722" y="3586331"/>
            <a:ext cx="5979842" cy="191802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650" b="0" i="0" u="none" spc="-10650">
                <a:solidFill>
                  <a:srgbClr val="1EE3CF"/>
                </a:solidFill>
                <a:effectLst/>
                <a:latin typeface="Times New Roman" pitchFamily="106"/>
                <a:ea typeface="宋体" pitchFamily="106"/>
              </a:rPr>
              <a:t> </a:t>
            </a:r>
            <a:r>
              <a:rPr lang="en-US" altLang="zh-CN" sz="10550" b="0" i="0" u="none" spc="11697">
                <a:solidFill>
                  <a:srgbClr val="1EE3CF"/>
                </a:solidFill>
                <a:effectLst/>
                <a:latin typeface="Times New Roman" pitchFamily="106"/>
                <a:ea typeface="宋体" pitchFamily="10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0400" b="0" i="0" u="none" spc="11551">
                <a:solidFill>
                  <a:srgbClr val="1EE3CF"/>
                </a:solidFill>
                <a:effectLst/>
                <a:latin typeface="Times New Roman" pitchFamily="104"/>
                <a:ea typeface="宋体" pitchFamily="10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0650" b="0" i="0" u="none" spc="10682">
                <a:solidFill>
                  <a:srgbClr val="1EE3CF"/>
                </a:solidFill>
                <a:effectLst/>
                <a:latin typeface="Times New Roman" pitchFamily="106"/>
                <a:ea typeface="宋体" pitchFamily="106"/>
              </a:rPr>
              <a:t> </a:t>
            </a:r>
          </a:p>
        </p:txBody>
      </p:sp>
      <p:pic>
        <p:nvPicPr>
          <p:cNvPr id="11153" name="yt_image_1115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4722" y="3608048"/>
            <a:ext cx="1818513" cy="2100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54" name="yt_image_1115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7967" y="3641195"/>
            <a:ext cx="1796796" cy="206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55" name="yt_image_1115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09495" y="3586331"/>
            <a:ext cx="1692783" cy="212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EAACDD-6FD8-B3AE-A640-BF1A0A8646F7}"/>
              </a:ext>
            </a:extLst>
          </p:cNvPr>
          <p:cNvSpPr txBox="1"/>
          <p:nvPr/>
        </p:nvSpPr>
        <p:spPr>
          <a:xfrm>
            <a:off x="8688288" y="255584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lang="en-US" altLang="zh-CN" sz="2400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9" name="yt_image_1114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8462" y="3587256"/>
            <a:ext cx="2118404" cy="186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492" y="5445224"/>
            <a:ext cx="747149" cy="410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3" name="yt_shape_11083"/>
          <p:cNvSpPr txBox="1"/>
          <p:nvPr/>
        </p:nvSpPr>
        <p:spPr>
          <a:xfrm>
            <a:off x="540000" y="914452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82" name="yt_image_11082" title="H_51.39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14452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85" name="yt_shape_11085"/>
          <p:cNvSpPr txBox="1"/>
          <p:nvPr/>
        </p:nvSpPr>
        <p:spPr>
          <a:xfrm>
            <a:off x="540000" y="1617749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多边形的有关概念</a:t>
            </a:r>
          </a:p>
        </p:txBody>
      </p:sp>
      <p:sp>
        <p:nvSpPr>
          <p:cNvPr id="11086" name="yt_shape_11086"/>
          <p:cNvSpPr txBox="1"/>
          <p:nvPr/>
        </p:nvSpPr>
        <p:spPr>
          <a:xfrm>
            <a:off x="540000" y="2117314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如图所示的图形中，属于多边形的有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88" name="yt_table_1108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877775"/>
              </p:ext>
            </p:extLst>
          </p:nvPr>
        </p:nvGraphicFramePr>
        <p:xfrm>
          <a:off x="540000" y="339654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3"/>
                  </a:ext>
                </a:extLst>
              </a:tr>
            </a:tbl>
          </a:graphicData>
        </a:graphic>
      </p:graphicFrame>
      <p:pic>
        <p:nvPicPr>
          <p:cNvPr id="11087" name="yt_image_11087_skip" title="H_63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2717" y="2596617"/>
            <a:ext cx="4765167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90" name="yt_shape_11090"/>
          <p:cNvSpPr txBox="1"/>
          <p:nvPr/>
        </p:nvSpPr>
        <p:spPr>
          <a:xfrm>
            <a:off x="540000" y="3922711"/>
            <a:ext cx="4129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91" name="yt_table_1109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374860"/>
              </p:ext>
            </p:extLst>
          </p:nvPr>
        </p:nvGraphicFramePr>
        <p:xfrm>
          <a:off x="540000" y="4402014"/>
          <a:ext cx="4233863" cy="1901952"/>
        </p:xfrm>
        <a:graphic>
          <a:graphicData uri="http://schemas.openxmlformats.org/drawingml/2006/table">
            <a:tbl>
              <a:tblPr/>
              <a:tblGrid>
                <a:gridCol w="4233863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正多边形各边都相等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正多边形各角都相等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正多边形就是长方形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正三角形就是等边三角形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</a:tbl>
          </a:graphicData>
        </a:graphic>
      </p:graphicFrame>
      <p:pic>
        <p:nvPicPr>
          <p:cNvPr id="3" name="yt_shape_1698822210244" title="H_28.801733">
            <a:extLst>
              <a:ext uri="{FF2B5EF4-FFF2-40B4-BE49-F238E27FC236}">
                <a16:creationId xmlns:a16="http://schemas.microsoft.com/office/drawing/2014/main" id="{990B987A-957D-3E2B-10B4-4E34A8619A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707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A5E509-6F42-143C-2E22-E1F123E4EEB5}"/>
              </a:ext>
            </a:extLst>
          </p:cNvPr>
          <p:cNvSpPr txBox="1"/>
          <p:nvPr/>
        </p:nvSpPr>
        <p:spPr>
          <a:xfrm>
            <a:off x="6012589" y="20705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A2A022-7A26-AA46-29C7-A8788ECD6C6B}"/>
              </a:ext>
            </a:extLst>
          </p:cNvPr>
          <p:cNvSpPr txBox="1"/>
          <p:nvPr/>
        </p:nvSpPr>
        <p:spPr>
          <a:xfrm>
            <a:off x="3878989" y="38759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3" name="yt_shape_11093"/>
          <p:cNvSpPr txBox="1"/>
          <p:nvPr/>
        </p:nvSpPr>
        <p:spPr>
          <a:xfrm>
            <a:off x="479376" y="1052736"/>
            <a:ext cx="10740457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从多边形的一个顶点引对角线，四边形可以引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条对角线，五边形可以引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条对角线，六边形可以引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条对角线，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边形可以引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条对角线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画出下列多边形的全部对角线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95" name="yt_image_11095" title="H_107.1766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2750" y="2971605"/>
            <a:ext cx="3525012" cy="136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97" name="yt_shape_11097"/>
          <p:cNvSpPr txBox="1"/>
          <p:nvPr/>
        </p:nvSpPr>
        <p:spPr>
          <a:xfrm>
            <a:off x="479257" y="4383236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1100" name="yt_shape_11100"/>
          <p:cNvSpPr txBox="1"/>
          <p:nvPr/>
        </p:nvSpPr>
        <p:spPr>
          <a:xfrm>
            <a:off x="4110436" y="5014903"/>
            <a:ext cx="3697807" cy="11165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00" b="0" i="0" u="none" spc="-6200" dirty="0">
                <a:solidFill>
                  <a:srgbClr val="1EE3CF"/>
                </a:solidFill>
                <a:effectLst/>
                <a:latin typeface="Times New Roman" pitchFamily="57"/>
                <a:ea typeface="宋体" pitchFamily="57"/>
              </a:rPr>
              <a:t> </a:t>
            </a:r>
            <a:r>
              <a:rPr lang="en-US" altLang="zh-CN" sz="5700" b="0" i="0" u="none" spc="9035" dirty="0">
                <a:solidFill>
                  <a:srgbClr val="1EE3CF"/>
                </a:solidFill>
                <a:effectLst/>
                <a:latin typeface="Times New Roman" pitchFamily="57"/>
                <a:ea typeface="宋体" pitchFamily="57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6200" b="0" i="0" u="none" spc="12025" dirty="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</a:p>
        </p:txBody>
      </p:sp>
      <p:pic>
        <p:nvPicPr>
          <p:cNvPr id="11098" name="yt_image_11098" title="H_89.8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0436" y="5113201"/>
            <a:ext cx="1328166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99" name="yt_image_11099" title="H_97.5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8066" y="5014903"/>
            <a:ext cx="1723644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5FD803-EFB3-DF91-B85E-131423FEE495}"/>
              </a:ext>
            </a:extLst>
          </p:cNvPr>
          <p:cNvSpPr txBox="1"/>
          <p:nvPr/>
        </p:nvSpPr>
        <p:spPr>
          <a:xfrm>
            <a:off x="7486203" y="100593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0C89A9-D3BC-72C4-544E-BDF1CEB77EA2}"/>
              </a:ext>
            </a:extLst>
          </p:cNvPr>
          <p:cNvSpPr txBox="1"/>
          <p:nvPr/>
        </p:nvSpPr>
        <p:spPr>
          <a:xfrm>
            <a:off x="998965" y="148141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98920B-C556-8598-A631-0FB43A26C87E}"/>
              </a:ext>
            </a:extLst>
          </p:cNvPr>
          <p:cNvSpPr txBox="1"/>
          <p:nvPr/>
        </p:nvSpPr>
        <p:spPr>
          <a:xfrm>
            <a:off x="5113765" y="148141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5DF1DA-B174-F861-A8EE-EBBB9CF1C60C}"/>
              </a:ext>
            </a:extLst>
          </p:cNvPr>
          <p:cNvSpPr txBox="1"/>
          <p:nvPr/>
        </p:nvSpPr>
        <p:spPr>
          <a:xfrm>
            <a:off x="9216450" y="148141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BC8490-1341-001A-0134-A758F7729FB1}"/>
              </a:ext>
            </a:extLst>
          </p:cNvPr>
          <p:cNvSpPr txBox="1"/>
          <p:nvPr/>
        </p:nvSpPr>
        <p:spPr>
          <a:xfrm>
            <a:off x="389246" y="4336430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2" name="yt_shape_11102"/>
          <p:cNvSpPr txBox="1"/>
          <p:nvPr/>
        </p:nvSpPr>
        <p:spPr>
          <a:xfrm>
            <a:off x="551384" y="1201243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多边形的内角和</a:t>
            </a:r>
          </a:p>
        </p:txBody>
      </p:sp>
      <p:sp>
        <p:nvSpPr>
          <p:cNvPr id="11103" name="yt_shape_11103"/>
          <p:cNvSpPr txBox="1"/>
          <p:nvPr/>
        </p:nvSpPr>
        <p:spPr>
          <a:xfrm>
            <a:off x="551384" y="1700808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张家界市中考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六边形的内角和是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04" name="yt_table_1110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392017"/>
              </p:ext>
            </p:extLst>
          </p:nvPr>
        </p:nvGraphicFramePr>
        <p:xfrm>
          <a:off x="551384" y="2180111"/>
          <a:ext cx="8603616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</a:tbl>
          </a:graphicData>
        </a:graphic>
      </p:graphicFrame>
      <p:sp>
        <p:nvSpPr>
          <p:cNvPr id="11106" name="yt_shape_11106"/>
          <p:cNvSpPr txBox="1"/>
          <p:nvPr/>
        </p:nvSpPr>
        <p:spPr>
          <a:xfrm>
            <a:off x="551384" y="2706282"/>
            <a:ext cx="1058783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一个多边形的内角和等于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，则这个多边形的边数是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如图所示，求出图中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210456" title="H_28.801733">
            <a:extLst>
              <a:ext uri="{FF2B5EF4-FFF2-40B4-BE49-F238E27FC236}">
                <a16:creationId xmlns:a16="http://schemas.microsoft.com/office/drawing/2014/main" id="{35C9572C-D2F8-74DB-D069-B9F6338FBA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4057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98C2ED-003B-1E29-30CE-AA9BD09C7BF7}"/>
              </a:ext>
            </a:extLst>
          </p:cNvPr>
          <p:cNvSpPr txBox="1"/>
          <p:nvPr/>
        </p:nvSpPr>
        <p:spPr>
          <a:xfrm>
            <a:off x="6023973" y="16540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485E41-3BA7-621F-B423-DFD1A1653EF4}"/>
              </a:ext>
            </a:extLst>
          </p:cNvPr>
          <p:cNvSpPr txBox="1"/>
          <p:nvPr/>
        </p:nvSpPr>
        <p:spPr>
          <a:xfrm>
            <a:off x="10413410" y="265947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9" name="yt_shape_11108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176885" y="3661735"/>
            <a:ext cx="3694176" cy="1750455"/>
            <a:chOff x="0" y="0"/>
            <a:chExt cx="3694176" cy="1750455"/>
          </a:xfrm>
        </p:grpSpPr>
        <p:pic>
          <p:nvPicPr>
            <p:cNvPr id="10" name="yt_image_1110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694176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1110"/>
            <p:cNvSpPr txBox="1"/>
            <p:nvPr/>
          </p:nvSpPr>
          <p:spPr>
            <a:xfrm>
              <a:off x="1313807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" name="yt_shape_11111"/>
          <p:cNvSpPr txBox="1"/>
          <p:nvPr/>
        </p:nvSpPr>
        <p:spPr>
          <a:xfrm>
            <a:off x="325361" y="514379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3" name="yt_shape_11112"/>
          <p:cNvSpPr txBox="1"/>
          <p:nvPr/>
        </p:nvSpPr>
        <p:spPr>
          <a:xfrm>
            <a:off x="325361" y="5517232"/>
            <a:ext cx="108138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由多边形的内角和公式，得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4" name="yt_shape_11113"/>
          <p:cNvSpPr txBox="1"/>
          <p:nvPr/>
        </p:nvSpPr>
        <p:spPr>
          <a:xfrm>
            <a:off x="325480" y="5996535"/>
            <a:ext cx="12395256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由多边形的内角和公式，得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3A2F18B-6B8F-578B-34D1-EC7059AB8419}"/>
              </a:ext>
            </a:extLst>
          </p:cNvPr>
          <p:cNvSpPr txBox="1"/>
          <p:nvPr/>
        </p:nvSpPr>
        <p:spPr>
          <a:xfrm>
            <a:off x="235350" y="5470426"/>
            <a:ext cx="10889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由多边形的内角和公式，得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8B802A2-5292-76B8-F08F-C4958CB7613B}"/>
              </a:ext>
            </a:extLst>
          </p:cNvPr>
          <p:cNvSpPr txBox="1"/>
          <p:nvPr/>
        </p:nvSpPr>
        <p:spPr>
          <a:xfrm>
            <a:off x="66773" y="5906905"/>
            <a:ext cx="1212522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由多边形的内角和公式，得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100.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5" grpId="0" build="allAtOnce"/>
      <p:bldP spid="1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4" name="yt_shape_11114"/>
          <p:cNvSpPr txBox="1"/>
          <p:nvPr/>
        </p:nvSpPr>
        <p:spPr>
          <a:xfrm>
            <a:off x="540119" y="1196752"/>
            <a:ext cx="1165188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记错公式导致出错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从多边形的一个顶点出发一共可画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条对角线，那么这个多边形的内角和是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16" name="yt_table_1111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316500"/>
              </p:ext>
            </p:extLst>
          </p:nvPr>
        </p:nvGraphicFramePr>
        <p:xfrm>
          <a:off x="573655" y="2165771"/>
          <a:ext cx="6459856" cy="950976"/>
        </p:xfrm>
        <a:graphic>
          <a:graphicData uri="http://schemas.openxmlformats.org/drawingml/2006/table">
            <a:tbl>
              <a:tblPr/>
              <a:tblGrid>
                <a:gridCol w="3696018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  <a:gridCol w="2763838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A0CC43E-2F60-07E5-597A-A6AB39C17A56}"/>
              </a:ext>
            </a:extLst>
          </p:cNvPr>
          <p:cNvSpPr txBox="1"/>
          <p:nvPr/>
        </p:nvSpPr>
        <p:spPr>
          <a:xfrm>
            <a:off x="11041306" y="16215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9" name="yt_shape_11119"/>
          <p:cNvSpPr txBox="1"/>
          <p:nvPr/>
        </p:nvSpPr>
        <p:spPr>
          <a:xfrm>
            <a:off x="623273" y="1158669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18" name="yt_image_11118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273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21" name="yt_shape_11121"/>
          <p:cNvSpPr txBox="1"/>
          <p:nvPr/>
        </p:nvSpPr>
        <p:spPr>
          <a:xfrm>
            <a:off x="623392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南宁二十六中月考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25" name="yt_table_1112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253097"/>
              </p:ext>
            </p:extLst>
          </p:nvPr>
        </p:nvGraphicFramePr>
        <p:xfrm>
          <a:off x="623273" y="2804259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</a:tbl>
          </a:graphicData>
        </a:graphic>
      </p:graphicFrame>
      <p:grpSp>
        <p:nvGrpSpPr>
          <p:cNvPr id="11122" name="yt_shape_11122_skip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2703" y="2740895"/>
            <a:ext cx="1748645" cy="2155550"/>
            <a:chOff x="0" y="0"/>
            <a:chExt cx="1456182" cy="1795032"/>
          </a:xfrm>
        </p:grpSpPr>
        <p:pic>
          <p:nvPicPr>
            <p:cNvPr id="2" name="yt_image_11122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56182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24" name="yt_shape_11124"/>
            <p:cNvSpPr txBox="1"/>
            <p:nvPr/>
          </p:nvSpPr>
          <p:spPr>
            <a:xfrm>
              <a:off x="194810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F7A2EEE-6E67-42E9-B8E1-1C9A71F109E7}"/>
              </a:ext>
            </a:extLst>
          </p:cNvPr>
          <p:cNvSpPr txBox="1"/>
          <p:nvPr/>
        </p:nvSpPr>
        <p:spPr>
          <a:xfrm>
            <a:off x="7204055" y="22735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7" name="yt_shape_11127"/>
          <p:cNvSpPr txBox="1"/>
          <p:nvPr/>
        </p:nvSpPr>
        <p:spPr>
          <a:xfrm>
            <a:off x="239714" y="1268413"/>
            <a:ext cx="11748569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邵阳市中考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如图，在正六边形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131" name="yt_shape_11131"/>
          <p:cNvSpPr txBox="1"/>
          <p:nvPr/>
        </p:nvSpPr>
        <p:spPr>
          <a:xfrm>
            <a:off x="540000" y="49725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28" name="yt_shape_11128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3892" y="2377110"/>
            <a:ext cx="1944216" cy="2265906"/>
            <a:chOff x="0" y="0"/>
            <a:chExt cx="1619631" cy="1887615"/>
          </a:xfrm>
        </p:grpSpPr>
        <p:pic>
          <p:nvPicPr>
            <p:cNvPr id="2" name="yt_image_1112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9631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30" name="yt_shape_11130"/>
            <p:cNvSpPr txBox="1"/>
            <p:nvPr/>
          </p:nvSpPr>
          <p:spPr>
            <a:xfrm>
              <a:off x="200351" y="152761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1AB1369-F7AB-49A8-1EB8-BA47C3A2433D}"/>
              </a:ext>
            </a:extLst>
          </p:cNvPr>
          <p:cNvSpPr txBox="1"/>
          <p:nvPr/>
        </p:nvSpPr>
        <p:spPr>
          <a:xfrm>
            <a:off x="10992544" y="119675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2" name="yt_shape_11132"/>
          <p:cNvSpPr txBox="1"/>
          <p:nvPr/>
        </p:nvSpPr>
        <p:spPr>
          <a:xfrm>
            <a:off x="540000" y="12506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平面上，将边长相等的正三角形、正方形、正五边形、正六边形的一边重合并叠在一起，如图，则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24°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136" name="yt_shape_11136"/>
          <p:cNvSpPr txBox="1"/>
          <p:nvPr/>
        </p:nvSpPr>
        <p:spPr>
          <a:xfrm>
            <a:off x="539881" y="40650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33" name="yt_shape_11133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4120" y="2708920"/>
            <a:ext cx="1803759" cy="2059444"/>
            <a:chOff x="0" y="0"/>
            <a:chExt cx="1447038" cy="1652157"/>
          </a:xfrm>
        </p:grpSpPr>
        <p:pic>
          <p:nvPicPr>
            <p:cNvPr id="2" name="yt_image_1113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47038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35" name="yt_shape_11135"/>
            <p:cNvSpPr txBox="1"/>
            <p:nvPr/>
          </p:nvSpPr>
          <p:spPr>
            <a:xfrm>
              <a:off x="114055" y="129215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480FB52-B7CA-7EE0-34A8-511C035516C3}"/>
              </a:ext>
            </a:extLst>
          </p:cNvPr>
          <p:cNvSpPr txBox="1"/>
          <p:nvPr/>
        </p:nvSpPr>
        <p:spPr>
          <a:xfrm>
            <a:off x="5479189" y="1679335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7" name="yt_shape_11137"/>
          <p:cNvSpPr txBox="1"/>
          <p:nvPr/>
        </p:nvSpPr>
        <p:spPr>
          <a:xfrm>
            <a:off x="540000" y="1268413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已知两个多边形的内角和为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，且这两个多边形的边数之比为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，求这两个多边形的边数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解：设这两个多边形的边数分别为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这两个多边形的边数分别为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080090-53DF-43F3-7D52-E13A7B356514}"/>
              </a:ext>
            </a:extLst>
          </p:cNvPr>
          <p:cNvSpPr txBox="1"/>
          <p:nvPr/>
        </p:nvSpPr>
        <p:spPr>
          <a:xfrm>
            <a:off x="449989" y="2172583"/>
            <a:ext cx="593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解：设这两个多边形的边数分别为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557FFF-E360-27C0-09AA-17A6012C8F13}"/>
              </a:ext>
            </a:extLst>
          </p:cNvPr>
          <p:cNvSpPr txBox="1"/>
          <p:nvPr/>
        </p:nvSpPr>
        <p:spPr>
          <a:xfrm>
            <a:off x="449989" y="2648071"/>
            <a:ext cx="630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04E725-2B49-AB33-7C1B-F2C63230C67C}"/>
              </a:ext>
            </a:extLst>
          </p:cNvPr>
          <p:cNvSpPr txBox="1"/>
          <p:nvPr/>
        </p:nvSpPr>
        <p:spPr>
          <a:xfrm>
            <a:off x="449989" y="3123559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96D356-CD2F-F0ED-EE86-A820BB85E22E}"/>
              </a:ext>
            </a:extLst>
          </p:cNvPr>
          <p:cNvSpPr txBox="1"/>
          <p:nvPr/>
        </p:nvSpPr>
        <p:spPr>
          <a:xfrm>
            <a:off x="449989" y="3599047"/>
            <a:ext cx="2507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50ABC5-D80C-A058-7C66-134F2BC79EDE}"/>
              </a:ext>
            </a:extLst>
          </p:cNvPr>
          <p:cNvSpPr txBox="1"/>
          <p:nvPr/>
        </p:nvSpPr>
        <p:spPr>
          <a:xfrm>
            <a:off x="449989" y="4074535"/>
            <a:ext cx="4980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这两个多边形的边数分别为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1202</Words>
  <Application>Microsoft Office PowerPoint</Application>
  <PresentationFormat>宽屏</PresentationFormat>
  <Paragraphs>114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2023-11-02T04:16:14Z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