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4" r:id="rId7"/>
    <p:sldId id="375" r:id="rId8"/>
    <p:sldId id="376" r:id="rId9"/>
    <p:sldId id="378" r:id="rId10"/>
    <p:sldId id="380" r:id="rId11"/>
    <p:sldId id="381" r:id="rId12"/>
    <p:sldId id="382" r:id="rId13"/>
    <p:sldId id="383" r:id="rId14"/>
    <p:sldId id="387" r:id="rId15"/>
    <p:sldId id="384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bin"/><Relationship Id="rId7" Type="http://schemas.openxmlformats.org/officeDocument/2006/relationships/image" Target="../media/image9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7" name="yt_shape_11897"/>
          <p:cNvSpPr txBox="1"/>
          <p:nvPr/>
        </p:nvSpPr>
        <p:spPr>
          <a:xfrm>
            <a:off x="539881" y="107523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96" name="yt_image_11896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7523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9" name="yt_shape_11899"/>
          <p:cNvSpPr txBox="1"/>
          <p:nvPr/>
        </p:nvSpPr>
        <p:spPr>
          <a:xfrm>
            <a:off x="540000" y="1772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在平面内，如果一个图形绕一个点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，所得到的像与原来的图形互相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重合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，那么这个图形叫作中心对称图形，这个点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叫作它的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对称中心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中心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对称图形，对角线的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交点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是它的对称中心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02261C-F30B-079F-90A7-0AF48FCB9346}"/>
              </a:ext>
            </a:extLst>
          </p:cNvPr>
          <p:cNvSpPr txBox="1"/>
          <p:nvPr/>
        </p:nvSpPr>
        <p:spPr>
          <a:xfrm>
            <a:off x="6385652" y="1726010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5A167F-D8B0-85C8-32BE-10D4793426CE}"/>
              </a:ext>
            </a:extLst>
          </p:cNvPr>
          <p:cNvSpPr txBox="1"/>
          <p:nvPr/>
        </p:nvSpPr>
        <p:spPr>
          <a:xfrm>
            <a:off x="1059589" y="220149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重合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509AA6-D26C-D123-B84D-DE0E9C5044D0}"/>
              </a:ext>
            </a:extLst>
          </p:cNvPr>
          <p:cNvSpPr txBox="1"/>
          <p:nvPr/>
        </p:nvSpPr>
        <p:spPr>
          <a:xfrm>
            <a:off x="9509852" y="220149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对称中心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0CD947-36E5-061D-7DDF-A82F282E4DAD}"/>
              </a:ext>
            </a:extLst>
          </p:cNvPr>
          <p:cNvSpPr txBox="1"/>
          <p:nvPr/>
        </p:nvSpPr>
        <p:spPr>
          <a:xfrm>
            <a:off x="2812189" y="267698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95F922-277A-59C6-2A72-FAD11789566C}"/>
              </a:ext>
            </a:extLst>
          </p:cNvPr>
          <p:cNvSpPr txBox="1"/>
          <p:nvPr/>
        </p:nvSpPr>
        <p:spPr>
          <a:xfrm>
            <a:off x="6774588" y="267698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交点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4" name="yt_shape_11974"/>
          <p:cNvSpPr txBox="1"/>
          <p:nvPr/>
        </p:nvSpPr>
        <p:spPr>
          <a:xfrm>
            <a:off x="540000" y="12638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的对角线的交点，若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78" name="yt_shape_11978"/>
          <p:cNvSpPr txBox="1"/>
          <p:nvPr/>
        </p:nvSpPr>
        <p:spPr>
          <a:xfrm>
            <a:off x="539881" y="437419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75" name="yt_shape_11975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7650" y="2492896"/>
            <a:ext cx="1816700" cy="2321204"/>
            <a:chOff x="0" y="0"/>
            <a:chExt cx="1524762" cy="1948194"/>
          </a:xfrm>
        </p:grpSpPr>
        <p:pic>
          <p:nvPicPr>
            <p:cNvPr id="2" name="yt_image_1197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4762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7" name="yt_shape_11977"/>
            <p:cNvSpPr txBox="1"/>
            <p:nvPr/>
          </p:nvSpPr>
          <p:spPr>
            <a:xfrm>
              <a:off x="152917" y="158819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7F5D3E5-B8C5-87EA-B5D9-FF3A029213C0}"/>
              </a:ext>
            </a:extLst>
          </p:cNvPr>
          <p:cNvSpPr txBox="1"/>
          <p:nvPr/>
        </p:nvSpPr>
        <p:spPr>
          <a:xfrm>
            <a:off x="4055202" y="1692530"/>
            <a:ext cx="100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7502A3-369B-1DD2-D990-EFC2FFE24485}"/>
              </a:ext>
            </a:extLst>
          </p:cNvPr>
          <p:cNvSpPr txBox="1"/>
          <p:nvPr/>
        </p:nvSpPr>
        <p:spPr>
          <a:xfrm>
            <a:off x="8422413" y="1692530"/>
            <a:ext cx="1262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9" name="yt_shape_11979"/>
          <p:cNvSpPr txBox="1"/>
          <p:nvPr/>
        </p:nvSpPr>
        <p:spPr>
          <a:xfrm>
            <a:off x="560117" y="8940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的正方形网格，每个小正方形的顶点称为格点，其中点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均在格点上，请在给定的网格中按要求画四边形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83" name="yt_shape_11983"/>
          <p:cNvSpPr txBox="1"/>
          <p:nvPr/>
        </p:nvSpPr>
        <p:spPr>
          <a:xfrm>
            <a:off x="540000" y="48582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80" name="yt_shape_11980" title="H_220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343472" y="1915879"/>
            <a:ext cx="4197073" cy="2520374"/>
            <a:chOff x="0" y="0"/>
            <a:chExt cx="4937760" cy="2965163"/>
          </a:xfrm>
        </p:grpSpPr>
        <p:pic>
          <p:nvPicPr>
            <p:cNvPr id="2" name="yt_image_1198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937760" cy="2400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82" name="yt_shape_11982"/>
            <p:cNvSpPr txBox="1"/>
            <p:nvPr/>
          </p:nvSpPr>
          <p:spPr>
            <a:xfrm>
              <a:off x="1621723" y="2400300"/>
              <a:ext cx="2049632" cy="56486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84" name="yt_shape_11984"/>
          <p:cNvSpPr txBox="1"/>
          <p:nvPr/>
        </p:nvSpPr>
        <p:spPr>
          <a:xfrm>
            <a:off x="539668" y="4359950"/>
            <a:ext cx="110286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中，找一格点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为顶点的四边形是轴对称图形；</a:t>
            </a:r>
          </a:p>
        </p:txBody>
      </p:sp>
      <p:sp>
        <p:nvSpPr>
          <p:cNvPr id="11985" name="yt_shape_11985"/>
          <p:cNvSpPr txBox="1"/>
          <p:nvPr/>
        </p:nvSpPr>
        <p:spPr>
          <a:xfrm>
            <a:off x="533256" y="5421355"/>
            <a:ext cx="110350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中，找一格点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为顶点的四边形是中心对称图形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86" name="yt_shape_11986"/>
          <p:cNvSpPr txBox="1"/>
          <p:nvPr/>
        </p:nvSpPr>
        <p:spPr>
          <a:xfrm>
            <a:off x="540000" y="6190316"/>
            <a:ext cx="7497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A55141-4251-A0E7-F1B2-3D6CC2B375BC}"/>
              </a:ext>
            </a:extLst>
          </p:cNvPr>
          <p:cNvSpPr txBox="1"/>
          <p:nvPr/>
        </p:nvSpPr>
        <p:spPr>
          <a:xfrm>
            <a:off x="539668" y="4869919"/>
            <a:ext cx="760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yt_image_11988" title="H_123.9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446" r="51220"/>
          <a:stretch/>
        </p:blipFill>
        <p:spPr bwMode="auto">
          <a:xfrm>
            <a:off x="6919002" y="1988840"/>
            <a:ext cx="2057318" cy="192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4FD463C-69E9-9315-2377-8B8D142F2E4C}"/>
              </a:ext>
            </a:extLst>
          </p:cNvPr>
          <p:cNvSpPr txBox="1"/>
          <p:nvPr/>
        </p:nvSpPr>
        <p:spPr>
          <a:xfrm>
            <a:off x="1181560" y="5951821"/>
            <a:ext cx="6960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yt_image_11988" title="H_123.9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0656" t="-5004"/>
          <a:stretch/>
        </p:blipFill>
        <p:spPr bwMode="auto">
          <a:xfrm>
            <a:off x="9120336" y="1915879"/>
            <a:ext cx="2081098" cy="203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1" name="yt_shape_11991"/>
          <p:cNvSpPr txBox="1"/>
          <p:nvPr/>
        </p:nvSpPr>
        <p:spPr>
          <a:xfrm>
            <a:off x="623392" y="12421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网格图都是由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个相同的小正方形组成的，每个网格图中有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个小正方形已涂上阴影，请在空白小正方形中，按下列要求涂上阴影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95" name="yt_shape_11995"/>
          <p:cNvSpPr txBox="1"/>
          <p:nvPr/>
        </p:nvSpPr>
        <p:spPr>
          <a:xfrm>
            <a:off x="623273" y="43902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92" name="yt_shape_11992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009104" y="2272136"/>
            <a:ext cx="1440159" cy="2118070"/>
            <a:chOff x="801536" y="-132157"/>
            <a:chExt cx="1440159" cy="2118070"/>
          </a:xfrm>
        </p:grpSpPr>
        <p:pic>
          <p:nvPicPr>
            <p:cNvPr id="2" name="yt_image_1199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-12545" r="52110" b="2"/>
            <a:stretch/>
          </p:blipFill>
          <p:spPr bwMode="auto">
            <a:xfrm>
              <a:off x="801536" y="-132157"/>
              <a:ext cx="1440159" cy="17893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94" name="yt_shape_11994"/>
            <p:cNvSpPr txBox="1"/>
            <p:nvPr/>
          </p:nvSpPr>
          <p:spPr>
            <a:xfrm>
              <a:off x="894152" y="16259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96" name="yt_shape_11996"/>
          <p:cNvSpPr txBox="1"/>
          <p:nvPr/>
        </p:nvSpPr>
        <p:spPr>
          <a:xfrm>
            <a:off x="623273" y="45351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中选取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个空白小正方形涂上阴影，使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个阴影小正方形组成一个中心对称图形；</a:t>
            </a:r>
          </a:p>
        </p:txBody>
      </p:sp>
      <p:pic>
        <p:nvPicPr>
          <p:cNvPr id="8" name="yt_image_11999" title="H_102.3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8128" y="2429540"/>
            <a:ext cx="3004947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553312D-8423-8E7C-E351-391B68489245}"/>
              </a:ext>
            </a:extLst>
          </p:cNvPr>
          <p:cNvSpPr txBox="1"/>
          <p:nvPr/>
        </p:nvSpPr>
        <p:spPr>
          <a:xfrm>
            <a:off x="839416" y="5588733"/>
            <a:ext cx="4980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A14F94-36B6-E93A-C6FB-12C7626DE427}"/>
              </a:ext>
            </a:extLst>
          </p:cNvPr>
          <p:cNvSpPr txBox="1"/>
          <p:nvPr/>
        </p:nvSpPr>
        <p:spPr>
          <a:xfrm>
            <a:off x="8203357" y="383275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0" name="yt_shape_12000"/>
          <p:cNvSpPr txBox="1"/>
          <p:nvPr/>
        </p:nvSpPr>
        <p:spPr>
          <a:xfrm>
            <a:off x="540119" y="3523486"/>
            <a:ext cx="3034933" cy="11706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en-US" altLang="zh-CN" sz="6500" b="0" i="0" u="none" spc="22041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2002" name="yt_shape_12002"/>
          <p:cNvSpPr txBox="1"/>
          <p:nvPr/>
        </p:nvSpPr>
        <p:spPr>
          <a:xfrm>
            <a:off x="540119" y="4873578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yt_shape_11997"/>
          <p:cNvSpPr txBox="1"/>
          <p:nvPr/>
        </p:nvSpPr>
        <p:spPr>
          <a:xfrm>
            <a:off x="508886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中选取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个空白小正方形涂上阴影，使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个阴影小正方形组成一个轴对称图形，但不是中心对称图形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7995B4-AA7A-DD00-A6CF-0A036B3B40E1}"/>
              </a:ext>
            </a:extLst>
          </p:cNvPr>
          <p:cNvSpPr txBox="1"/>
          <p:nvPr/>
        </p:nvSpPr>
        <p:spPr>
          <a:xfrm>
            <a:off x="407368" y="2157272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0" name="yt_shape_11992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1895522"/>
            <a:ext cx="1423057" cy="2021921"/>
            <a:chOff x="726023" y="-36008"/>
            <a:chExt cx="1423057" cy="2021921"/>
          </a:xfrm>
        </p:grpSpPr>
        <p:pic>
          <p:nvPicPr>
            <p:cNvPr id="11" name="yt_image_1199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52679" t="-4529" b="-1"/>
            <a:stretch/>
          </p:blipFill>
          <p:spPr bwMode="auto">
            <a:xfrm>
              <a:off x="726023" y="-36008"/>
              <a:ext cx="1423057" cy="16619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994"/>
            <p:cNvSpPr txBox="1"/>
            <p:nvPr/>
          </p:nvSpPr>
          <p:spPr>
            <a:xfrm>
              <a:off x="894152" y="16259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13" name="yt_image_12004" title="H_102.3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2979539"/>
            <a:ext cx="3004947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41708BB-DD42-8131-B8F2-6B8C172298D4}"/>
              </a:ext>
            </a:extLst>
          </p:cNvPr>
          <p:cNvSpPr txBox="1"/>
          <p:nvPr/>
        </p:nvSpPr>
        <p:spPr>
          <a:xfrm>
            <a:off x="4962997" y="432963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9" name="yt_shape_12009"/>
          <p:cNvSpPr txBox="1"/>
          <p:nvPr/>
        </p:nvSpPr>
        <p:spPr>
          <a:xfrm>
            <a:off x="540000" y="90000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08" name="yt_image_1200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1" name="yt_shape_12011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有一块方角形菜地，如图所示，请你用一条直线将其分为面积相等的两部分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15" name="yt_shape_12015"/>
          <p:cNvSpPr txBox="1"/>
          <p:nvPr/>
        </p:nvSpPr>
        <p:spPr>
          <a:xfrm>
            <a:off x="540000" y="39011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12" name="yt_shape_12012" title="H_89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26226" y="2709382"/>
            <a:ext cx="939546" cy="1141236"/>
            <a:chOff x="0" y="0"/>
            <a:chExt cx="939546" cy="1141236"/>
          </a:xfrm>
        </p:grpSpPr>
        <p:pic>
          <p:nvPicPr>
            <p:cNvPr id="2" name="yt_image_1201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39546" cy="745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4" name="yt_shape_12014"/>
            <p:cNvSpPr txBox="1"/>
            <p:nvPr/>
          </p:nvSpPr>
          <p:spPr>
            <a:xfrm>
              <a:off x="-139691" y="7812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016" name="yt_shape_12016"/>
          <p:cNvSpPr txBox="1"/>
          <p:nvPr/>
        </p:nvSpPr>
        <p:spPr>
          <a:xfrm>
            <a:off x="540119" y="42745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解：先将图形分割成两个长方形或填补成一个大长方形，找出各自的对称中心，过两个对称中心作直线即可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如图所示，有三种思路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2018" name="yt_shape_12018"/>
          <p:cNvSpPr txBox="1"/>
          <p:nvPr/>
        </p:nvSpPr>
        <p:spPr>
          <a:xfrm>
            <a:off x="3774706" y="5386393"/>
            <a:ext cx="4267835" cy="93653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00" b="0" i="0" u="none" spc="-520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200" b="0" i="0" u="none" spc="3198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2017" name="yt_image_1201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4706" y="5386393"/>
            <a:ext cx="4225671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93BE991-29FE-5C09-33F8-531730753D8C}"/>
              </a:ext>
            </a:extLst>
          </p:cNvPr>
          <p:cNvSpPr txBox="1"/>
          <p:nvPr/>
        </p:nvSpPr>
        <p:spPr>
          <a:xfrm>
            <a:off x="450108" y="4227788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解：先将图形分割成两个长方形或填补成一个大长方形，找出各自的对称中心，过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5D7E9B-DB19-8162-1D06-104546099454}"/>
              </a:ext>
            </a:extLst>
          </p:cNvPr>
          <p:cNvSpPr txBox="1"/>
          <p:nvPr/>
        </p:nvSpPr>
        <p:spPr>
          <a:xfrm>
            <a:off x="450108" y="4703276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两个对称中心作直线即可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如图所示，有三种思路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2" name="yt_shape_11902"/>
          <p:cNvSpPr txBox="1"/>
          <p:nvPr/>
        </p:nvSpPr>
        <p:spPr>
          <a:xfrm>
            <a:off x="539881" y="785978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01" name="yt_image_1190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8597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4" name="yt_shape_11904"/>
          <p:cNvSpPr txBox="1"/>
          <p:nvPr/>
        </p:nvSpPr>
        <p:spPr>
          <a:xfrm>
            <a:off x="539881" y="1489275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中心对称图形</a:t>
            </a:r>
          </a:p>
        </p:txBody>
      </p:sp>
      <p:sp>
        <p:nvSpPr>
          <p:cNvPr id="11905" name="yt_shape_11905"/>
          <p:cNvSpPr txBox="1"/>
          <p:nvPr/>
        </p:nvSpPr>
        <p:spPr>
          <a:xfrm>
            <a:off x="540000" y="19888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企业标志反映了思想、理念等企业文化，在设计上特别注重对称美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下列企业标志图为中心对称图形的是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906" name="yt_image_1190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7404" y="3118105"/>
            <a:ext cx="1013841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07" name="yt_image_1190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1245" y="3100960"/>
            <a:ext cx="1030986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08" name="yt_image_1190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2231" y="3118105"/>
            <a:ext cx="1021842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09" name="yt_image_1190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24073" y="3118105"/>
            <a:ext cx="1013841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2" name="yt_shape_11912"/>
          <p:cNvSpPr txBox="1"/>
          <p:nvPr/>
        </p:nvSpPr>
        <p:spPr>
          <a:xfrm>
            <a:off x="3984290" y="413194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913" name="yt_shape_11913"/>
          <p:cNvSpPr txBox="1"/>
          <p:nvPr/>
        </p:nvSpPr>
        <p:spPr>
          <a:xfrm>
            <a:off x="5375111" y="413194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914" name="yt_shape_11914"/>
          <p:cNvSpPr txBox="1"/>
          <p:nvPr/>
        </p:nvSpPr>
        <p:spPr>
          <a:xfrm>
            <a:off x="6761525" y="413194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915" name="yt_shape_11915"/>
          <p:cNvSpPr txBox="1"/>
          <p:nvPr/>
        </p:nvSpPr>
        <p:spPr>
          <a:xfrm>
            <a:off x="8130959" y="413194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1916" name="yt_shape_11916"/>
          <p:cNvSpPr txBox="1"/>
          <p:nvPr/>
        </p:nvSpPr>
        <p:spPr>
          <a:xfrm>
            <a:off x="539881" y="4644261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下列图形中，不是中心对称图形的是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917" name="yt_image_1191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5629" y="5280610"/>
            <a:ext cx="4639437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358369">
            <a:extLst>
              <a:ext uri="{FF2B5EF4-FFF2-40B4-BE49-F238E27FC236}">
                <a16:creationId xmlns:a16="http://schemas.microsoft.com/office/drawing/2014/main" id="{D43FCB90-6D10-A69C-DF44-B3FD4A022A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52860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AF0D61-F80C-0CE4-1294-0AEF1AE013CF}"/>
              </a:ext>
            </a:extLst>
          </p:cNvPr>
          <p:cNvSpPr txBox="1"/>
          <p:nvPr/>
        </p:nvSpPr>
        <p:spPr>
          <a:xfrm>
            <a:off x="6164989" y="24175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132223-2370-97E8-30EF-8A6ABA7CE7EC}"/>
              </a:ext>
            </a:extLst>
          </p:cNvPr>
          <p:cNvSpPr txBox="1"/>
          <p:nvPr/>
        </p:nvSpPr>
        <p:spPr>
          <a:xfrm>
            <a:off x="8146070" y="45974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9" name="yt_shape_11919"/>
          <p:cNvSpPr txBox="1"/>
          <p:nvPr/>
        </p:nvSpPr>
        <p:spPr>
          <a:xfrm>
            <a:off x="540000" y="1150034"/>
            <a:ext cx="1091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张家界市中考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下列图形中，既是轴对称图形又是中心对称图形的是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920" name="yt_image_11920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546" y="1842706"/>
            <a:ext cx="1030986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21" name="yt_image_11921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5651" y="1842706"/>
            <a:ext cx="1030986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22" name="yt_image_11922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8772" y="1842706"/>
            <a:ext cx="1030986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23" name="yt_image_11923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4743" y="1842706"/>
            <a:ext cx="1030986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6" name="yt_shape_11926"/>
          <p:cNvSpPr txBox="1"/>
          <p:nvPr/>
        </p:nvSpPr>
        <p:spPr>
          <a:xfrm>
            <a:off x="531005" y="287369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927" name="yt_shape_11927"/>
          <p:cNvSpPr txBox="1"/>
          <p:nvPr/>
        </p:nvSpPr>
        <p:spPr>
          <a:xfrm>
            <a:off x="2449517" y="287369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928" name="yt_shape_11928"/>
          <p:cNvSpPr txBox="1"/>
          <p:nvPr/>
        </p:nvSpPr>
        <p:spPr>
          <a:xfrm>
            <a:off x="4422638" y="287369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929" name="yt_shape_11929"/>
          <p:cNvSpPr txBox="1"/>
          <p:nvPr/>
        </p:nvSpPr>
        <p:spPr>
          <a:xfrm>
            <a:off x="6820202" y="287369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1930" name="yt_shape_11930"/>
          <p:cNvSpPr txBox="1"/>
          <p:nvPr/>
        </p:nvSpPr>
        <p:spPr>
          <a:xfrm>
            <a:off x="540119" y="33253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为对称中心的中心对称图形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34" name="yt_table_1193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5005157"/>
                  </p:ext>
                </p:extLst>
              </p:nvPr>
            </p:nvGraphicFramePr>
            <p:xfrm>
              <a:off x="540000" y="4284758"/>
              <a:ext cx="7263893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1934" name="yt_table_11934_skip" descr="{&quot;rangeId&quot;:7,&quot;type&quot;:&quot;Option&quot;,&quot;drawing&quot;:[&quot;yt_shape_11931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5005157"/>
                  </p:ext>
                </p:extLst>
              </p:nvPr>
            </p:nvGraphicFramePr>
            <p:xfrm>
              <a:off x="540000" y="4034724"/>
              <a:ext cx="7263893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69211" t="-1299" r="-4473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31" name="yt_shape_11931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5549" y="4140852"/>
            <a:ext cx="2035683" cy="1783602"/>
            <a:chOff x="0" y="0"/>
            <a:chExt cx="2035683" cy="1783602"/>
          </a:xfrm>
        </p:grpSpPr>
        <p:pic>
          <p:nvPicPr>
            <p:cNvPr id="2" name="yt_image_11931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2035683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3" name="yt_shape_11933"/>
            <p:cNvSpPr txBox="1"/>
            <p:nvPr/>
          </p:nvSpPr>
          <p:spPr>
            <a:xfrm>
              <a:off x="484560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8397D68-BAD4-CD9B-7572-7F6F728217F8}"/>
              </a:ext>
            </a:extLst>
          </p:cNvPr>
          <p:cNvSpPr txBox="1"/>
          <p:nvPr/>
        </p:nvSpPr>
        <p:spPr>
          <a:xfrm>
            <a:off x="10584589" y="11032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2F3AB4-4E5C-05A5-71FE-1FE9FBE1EB06}"/>
              </a:ext>
            </a:extLst>
          </p:cNvPr>
          <p:cNvSpPr txBox="1"/>
          <p:nvPr/>
        </p:nvSpPr>
        <p:spPr>
          <a:xfrm>
            <a:off x="2715471" y="37540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5" name="yt_shape_11935"/>
          <p:cNvSpPr txBox="1"/>
          <p:nvPr/>
        </p:nvSpPr>
        <p:spPr>
          <a:xfrm>
            <a:off x="479376" y="1124744"/>
            <a:ext cx="10956481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，得到四边形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∥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填位置关系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成中心对称的是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COB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，由此可得到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∥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填位置关系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，所以四边形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平行四边形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39" name="yt_shape_11939"/>
          <p:cNvSpPr txBox="1"/>
          <p:nvPr/>
        </p:nvSpPr>
        <p:spPr>
          <a:xfrm>
            <a:off x="479257" y="45620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36" name="yt_shape_11936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9761" y="2671976"/>
            <a:ext cx="1070991" cy="1795032"/>
            <a:chOff x="0" y="0"/>
            <a:chExt cx="1070991" cy="1795032"/>
          </a:xfrm>
        </p:grpSpPr>
        <p:pic>
          <p:nvPicPr>
            <p:cNvPr id="2" name="yt_image_1193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70991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8" name="yt_shape_11938"/>
            <p:cNvSpPr txBox="1"/>
            <p:nvPr/>
          </p:nvSpPr>
          <p:spPr>
            <a:xfrm>
              <a:off x="2214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40" name="yt_shape_11940"/>
          <p:cNvSpPr txBox="1"/>
          <p:nvPr/>
        </p:nvSpPr>
        <p:spPr>
          <a:xfrm>
            <a:off x="479257" y="4935538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下列图形中是中心对称图形的有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①⑤⑥⑦⑧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41" name="yt_shape_11941"/>
          <p:cNvSpPr txBox="1"/>
          <p:nvPr/>
        </p:nvSpPr>
        <p:spPr>
          <a:xfrm>
            <a:off x="479377" y="5414841"/>
            <a:ext cx="1095354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等腰三角形；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等边三角形；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平行四边形；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长方形；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正方形；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837261-256D-88B0-D3DF-6DC1598DF41D}"/>
              </a:ext>
            </a:extLst>
          </p:cNvPr>
          <p:cNvSpPr txBox="1"/>
          <p:nvPr/>
        </p:nvSpPr>
        <p:spPr>
          <a:xfrm>
            <a:off x="2578873" y="155342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2A6C0B-FE5A-64C4-EA30-5F24978588B5}"/>
              </a:ext>
            </a:extLst>
          </p:cNvPr>
          <p:cNvSpPr txBox="1"/>
          <p:nvPr/>
        </p:nvSpPr>
        <p:spPr>
          <a:xfrm>
            <a:off x="9767854" y="1553426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C1E2B4-18D2-2226-24BF-0C0D718C7E69}"/>
              </a:ext>
            </a:extLst>
          </p:cNvPr>
          <p:cNvSpPr txBox="1"/>
          <p:nvPr/>
        </p:nvSpPr>
        <p:spPr>
          <a:xfrm>
            <a:off x="2578873" y="202891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905AB8-1D23-6BD9-AE7E-097D3281C2A4}"/>
              </a:ext>
            </a:extLst>
          </p:cNvPr>
          <p:cNvSpPr txBox="1"/>
          <p:nvPr/>
        </p:nvSpPr>
        <p:spPr>
          <a:xfrm>
            <a:off x="8801399" y="202891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6D108B-3E75-09E7-E01F-D5C56CDF0C03}"/>
              </a:ext>
            </a:extLst>
          </p:cNvPr>
          <p:cNvSpPr txBox="1"/>
          <p:nvPr/>
        </p:nvSpPr>
        <p:spPr>
          <a:xfrm>
            <a:off x="5189846" y="488873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①⑤⑥⑦⑧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2" name="yt_shape_11942"/>
          <p:cNvSpPr txBox="1"/>
          <p:nvPr/>
        </p:nvSpPr>
        <p:spPr>
          <a:xfrm>
            <a:off x="767408" y="1243148"/>
            <a:ext cx="946701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下列英文字母中哪些是中心对称图形？</a:t>
            </a:r>
          </a:p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20136" algn="l"/>
                <a:tab pos="2263390" algn="l"/>
                <a:tab pos="3023458" algn="l"/>
                <a:tab pos="3766712" algn="l"/>
                <a:tab pos="4476189" algn="l"/>
                <a:tab pos="5236257" algn="l"/>
                <a:tab pos="5996325" algn="l"/>
                <a:tab pos="6756393" algn="l"/>
                <a:tab pos="7584014" algn="l"/>
                <a:tab pos="8344082" algn="l"/>
                <a:tab pos="910415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J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</a:p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20136" algn="l"/>
                <a:tab pos="2263390" algn="l"/>
                <a:tab pos="3023458" algn="l"/>
                <a:tab pos="3766712" algn="l"/>
                <a:tab pos="4476189" algn="l"/>
                <a:tab pos="5236257" algn="l"/>
                <a:tab pos="5996325" algn="l"/>
                <a:tab pos="6756393" algn="l"/>
                <a:tab pos="7584014" algn="l"/>
                <a:tab pos="8344082" algn="l"/>
                <a:tab pos="910415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解：中心对称图形有：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C02BF-0E9D-4390-EBFC-DB97FD7E1258}"/>
              </a:ext>
            </a:extLst>
          </p:cNvPr>
          <p:cNvSpPr txBox="1"/>
          <p:nvPr/>
        </p:nvSpPr>
        <p:spPr>
          <a:xfrm>
            <a:off x="677397" y="2622806"/>
            <a:ext cx="6472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解：中心对称图形有：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6" name="yt_shape_11946"/>
          <p:cNvSpPr txBox="1"/>
          <p:nvPr/>
        </p:nvSpPr>
        <p:spPr>
          <a:xfrm>
            <a:off x="540119" y="11923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在如图所示的艺术字中，有些汉字或字母是中心对称图形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下面的汉字或字母是中心对称图形吗？如果是，请标出它的对称中心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50" name="yt_shape_11950"/>
          <p:cNvSpPr txBox="1"/>
          <p:nvPr/>
        </p:nvSpPr>
        <p:spPr>
          <a:xfrm>
            <a:off x="540000" y="38855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47" name="yt_shape_11947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68317" y="2304121"/>
            <a:ext cx="4055364" cy="1530999"/>
            <a:chOff x="0" y="0"/>
            <a:chExt cx="4055364" cy="1530999"/>
          </a:xfrm>
        </p:grpSpPr>
        <p:pic>
          <p:nvPicPr>
            <p:cNvPr id="2" name="yt_image_1194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055364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9" name="yt_shape_11949"/>
            <p:cNvSpPr txBox="1"/>
            <p:nvPr/>
          </p:nvSpPr>
          <p:spPr>
            <a:xfrm>
              <a:off x="1494401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51" name="yt_shape_11951"/>
          <p:cNvSpPr txBox="1"/>
          <p:nvPr/>
        </p:nvSpPr>
        <p:spPr>
          <a:xfrm>
            <a:off x="540000" y="4259010"/>
            <a:ext cx="86514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解：都是中心对称图形，其对称中心分别是点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1953" name="yt_shape_11953"/>
          <p:cNvSpPr txBox="1"/>
          <p:nvPr/>
        </p:nvSpPr>
        <p:spPr>
          <a:xfrm>
            <a:off x="3859860" y="4890677"/>
            <a:ext cx="4095865" cy="10265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00" b="0" i="0" u="none" spc="-5700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</a:rPr>
              <a:t> </a:t>
            </a:r>
            <a:r>
              <a:rPr lang="en-US" altLang="zh-CN" sz="5700" b="0" i="0" u="none" spc="30514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1952" name="yt_image_1195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9860" y="4890677"/>
            <a:ext cx="4055364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CE849FA-F163-9634-01F7-A8E16AD6FBE6}"/>
              </a:ext>
            </a:extLst>
          </p:cNvPr>
          <p:cNvSpPr txBox="1"/>
          <p:nvPr/>
        </p:nvSpPr>
        <p:spPr>
          <a:xfrm>
            <a:off x="449989" y="4212205"/>
            <a:ext cx="874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解：都是中心对称图形，其对称中心分别是点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5" name="yt_shape_11955"/>
          <p:cNvSpPr txBox="1"/>
          <p:nvPr/>
        </p:nvSpPr>
        <p:spPr>
          <a:xfrm>
            <a:off x="539881" y="1149497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考虑问题不全面出错</a:t>
            </a:r>
          </a:p>
        </p:txBody>
      </p:sp>
      <p:sp>
        <p:nvSpPr>
          <p:cNvPr id="11956" name="yt_shape_11956"/>
          <p:cNvSpPr txBox="1"/>
          <p:nvPr/>
        </p:nvSpPr>
        <p:spPr>
          <a:xfrm>
            <a:off x="540000" y="16288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的正方形网格中，每个小正方形的顶点称为格点，左上角阴影部分是一个以格点为顶点的正方形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简称格点正方形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若再作一个格点正方形，并涂上阴影，使这两个格点正方形无重叠面积，且组成的图形既是轴对称图形，又是中心对称图形，则这个格点正方形的作法共有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0" name="yt_table_119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32319"/>
              </p:ext>
            </p:extLst>
          </p:nvPr>
        </p:nvGraphicFramePr>
        <p:xfrm>
          <a:off x="539881" y="354849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</a:tbl>
          </a:graphicData>
        </a:graphic>
      </p:graphicFrame>
      <p:grpSp>
        <p:nvGrpSpPr>
          <p:cNvPr id="11957" name="yt_shape_11957_skip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4076" y="3548498"/>
            <a:ext cx="1475613" cy="1940128"/>
            <a:chOff x="0" y="0"/>
            <a:chExt cx="1475613" cy="1940128"/>
          </a:xfrm>
        </p:grpSpPr>
        <p:pic>
          <p:nvPicPr>
            <p:cNvPr id="2" name="yt_image_1195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5613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9" name="yt_shape_11959"/>
            <p:cNvSpPr txBox="1"/>
            <p:nvPr/>
          </p:nvSpPr>
          <p:spPr>
            <a:xfrm>
              <a:off x="204525" y="151161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3CC7D60-4448-4EB7-B835-7ABD7AB4D560}"/>
              </a:ext>
            </a:extLst>
          </p:cNvPr>
          <p:cNvSpPr txBox="1"/>
          <p:nvPr/>
        </p:nvSpPr>
        <p:spPr>
          <a:xfrm>
            <a:off x="6545988" y="30084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3" name="yt_shape_11963"/>
          <p:cNvSpPr txBox="1"/>
          <p:nvPr/>
        </p:nvSpPr>
        <p:spPr>
          <a:xfrm>
            <a:off x="479256" y="1250827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62" name="yt_image_11962" title="H_50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6" y="1250827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5" name="yt_shape_11965"/>
          <p:cNvSpPr txBox="1"/>
          <p:nvPr/>
        </p:nvSpPr>
        <p:spPr>
          <a:xfrm>
            <a:off x="479376" y="1936982"/>
            <a:ext cx="11532544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下列四个图形中，既是轴对称图形又是中心对称图形的是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966" name="yt_image_11966" title="H_83.3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017" y="2708920"/>
            <a:ext cx="6089673" cy="153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5F44AC-C041-4BA0-DA05-58DD39F2F94A}"/>
              </a:ext>
            </a:extLst>
          </p:cNvPr>
          <p:cNvSpPr txBox="1"/>
          <p:nvPr/>
        </p:nvSpPr>
        <p:spPr>
          <a:xfrm>
            <a:off x="11003808" y="18664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8" name="yt_shape_11968"/>
          <p:cNvSpPr txBox="1"/>
          <p:nvPr/>
        </p:nvSpPr>
        <p:spPr>
          <a:xfrm>
            <a:off x="540000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中所有的小正方形都全等，将图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的正方形放在图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的某一位置，使它与原来的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个小正方形组成的图形是中心对称图形，这个位置是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2" name="yt_table_1197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891526"/>
              </p:ext>
            </p:extLst>
          </p:nvPr>
        </p:nvGraphicFramePr>
        <p:xfrm>
          <a:off x="539881" y="2636318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grpSp>
        <p:nvGrpSpPr>
          <p:cNvPr id="11969" name="yt_shape_11969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81951" y="2571619"/>
            <a:ext cx="2670048" cy="2093290"/>
            <a:chOff x="0" y="0"/>
            <a:chExt cx="2670048" cy="2093290"/>
          </a:xfrm>
        </p:grpSpPr>
        <p:pic>
          <p:nvPicPr>
            <p:cNvPr id="2" name="yt_image_1196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70048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1" name="yt_shape_11971"/>
            <p:cNvSpPr txBox="1"/>
            <p:nvPr/>
          </p:nvSpPr>
          <p:spPr>
            <a:xfrm>
              <a:off x="725560" y="1664775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5E128A-7773-7376-8824-0CC65D8F7206}"/>
              </a:ext>
            </a:extLst>
          </p:cNvPr>
          <p:cNvSpPr txBox="1"/>
          <p:nvPr/>
        </p:nvSpPr>
        <p:spPr>
          <a:xfrm>
            <a:off x="2278789" y="21009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1163</Words>
  <Application>Microsoft Office PowerPoint</Application>
  <PresentationFormat>宽屏</PresentationFormat>
  <Paragraphs>103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2023-11-02T04:23:18Z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