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63" r:id="rId3"/>
    <p:sldId id="365" r:id="rId4"/>
    <p:sldId id="387" r:id="rId5"/>
    <p:sldId id="367" r:id="rId6"/>
    <p:sldId id="368" r:id="rId7"/>
    <p:sldId id="373" r:id="rId8"/>
    <p:sldId id="375" r:id="rId9"/>
    <p:sldId id="383" r:id="rId10"/>
    <p:sldId id="377" r:id="rId11"/>
    <p:sldId id="379" r:id="rId12"/>
    <p:sldId id="385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2B41A-111A-4D1B-848F-B1D608C480CC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A4F8C-D4A1-420A-8032-0E1F8E60E7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61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A4F8C-D4A1-420A-8032-0E1F8E60E7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2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bin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bin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51384" y="1196752"/>
            <a:ext cx="64152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利用点的坐标特征求字母的取值范围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73" name="yt_shape_13573"/>
              <p:cNvSpPr txBox="1"/>
              <p:nvPr/>
            </p:nvSpPr>
            <p:spPr>
              <a:xfrm>
                <a:off x="551503" y="1696317"/>
                <a:ext cx="11111999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在坐标系的第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直接填写答案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向左平移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个单位长度，再向上平移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个单位长度后得到点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在第三象限时，求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解：平移后点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在第三象限，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73" name="yt_shape_13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1696317"/>
                <a:ext cx="11111999" cy="4380238"/>
              </a:xfrm>
              <a:prstGeom prst="rect">
                <a:avLst/>
              </a:prstGeom>
              <a:blipFill>
                <a:blip r:embed="rId3"/>
                <a:stretch>
                  <a:fillRect l="-1646" t="-1113" r="-219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678366" title="H_28.770866">
            <a:extLst>
              <a:ext uri="{FF2B5EF4-FFF2-40B4-BE49-F238E27FC236}">
                <a16:creationId xmlns:a16="http://schemas.microsoft.com/office/drawing/2014/main" id="{DB7661A1-7EB7-8F75-1E03-04475E53F6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36276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5EC176-E8C2-98E8-F5DF-7FA205155050}"/>
              </a:ext>
            </a:extLst>
          </p:cNvPr>
          <p:cNvSpPr txBox="1"/>
          <p:nvPr/>
        </p:nvSpPr>
        <p:spPr>
          <a:xfrm>
            <a:off x="5744692" y="212499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1D0DE0-2B88-BA65-6B8F-A030357C3245}"/>
              </a:ext>
            </a:extLst>
          </p:cNvPr>
          <p:cNvSpPr txBox="1"/>
          <p:nvPr/>
        </p:nvSpPr>
        <p:spPr>
          <a:xfrm>
            <a:off x="461492" y="3551463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解：平移后点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30E76A-4877-BCD9-F1EB-925C4EF51C8A}"/>
              </a:ext>
            </a:extLst>
          </p:cNvPr>
          <p:cNvSpPr txBox="1"/>
          <p:nvPr/>
        </p:nvSpPr>
        <p:spPr>
          <a:xfrm>
            <a:off x="461492" y="4026951"/>
            <a:ext cx="312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在第三象限，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FCEA07-B49D-9618-B11D-15C041C2F9A2}"/>
                  </a:ext>
                </a:extLst>
              </p:cNvPr>
              <p:cNvSpPr txBox="1"/>
              <p:nvPr/>
            </p:nvSpPr>
            <p:spPr>
              <a:xfrm>
                <a:off x="461492" y="4347494"/>
                <a:ext cx="221577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FCEA07-B49D-9618-B11D-15C041C2F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92" y="4347494"/>
                <a:ext cx="2215770" cy="1154189"/>
              </a:xfrm>
              <a:prstGeom prst="rect">
                <a:avLst/>
              </a:prstGeom>
              <a:blipFill>
                <a:blip r:embed="rId5"/>
                <a:stretch>
                  <a:fillRect l="-4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AAB763C-3E2E-D926-35F6-2DD961D91146}"/>
              </a:ext>
            </a:extLst>
          </p:cNvPr>
          <p:cNvSpPr txBox="1"/>
          <p:nvPr/>
        </p:nvSpPr>
        <p:spPr>
          <a:xfrm>
            <a:off x="461492" y="5563017"/>
            <a:ext cx="193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8" name="yt_shape_13638"/>
              <p:cNvSpPr txBox="1"/>
              <p:nvPr/>
            </p:nvSpPr>
            <p:spPr>
              <a:xfrm>
                <a:off x="540119" y="1131033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如图，在平面直角坐标系中，长方形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轴，如果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38" name="yt_shape_13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31033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r="-1701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43" name="yt_shape_13643"/>
          <p:cNvSpPr txBox="1"/>
          <p:nvPr/>
        </p:nvSpPr>
        <p:spPr>
          <a:xfrm>
            <a:off x="540000" y="42406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40" name="yt_shape_13640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6287" y="1790910"/>
            <a:ext cx="1979661" cy="2235545"/>
            <a:chOff x="0" y="0"/>
            <a:chExt cx="1655064" cy="1909332"/>
          </a:xfrm>
        </p:grpSpPr>
        <p:pic>
          <p:nvPicPr>
            <p:cNvPr id="2" name="yt_image_1364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5064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2" name="yt_shape_13642"/>
            <p:cNvSpPr txBox="1"/>
            <p:nvPr/>
          </p:nvSpPr>
          <p:spPr>
            <a:xfrm>
              <a:off x="29425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644" name="yt_shape_13644"/>
              <p:cNvSpPr txBox="1"/>
              <p:nvPr/>
            </p:nvSpPr>
            <p:spPr>
              <a:xfrm>
                <a:off x="540000" y="4026455"/>
                <a:ext cx="1064419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293462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 </a:t>
                </a:r>
                <a:r>
                  <a:rPr lang="zh-CN" altLang="zh-CN" sz="12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12"/>
                    <a:ea typeface="宋体" pitchFamily="12"/>
                  </a:rPr>
                  <a:t>⁠</a:t>
                </a:r>
                <a:r>
                  <a:rPr lang="zh-CN" altLang="zh-CN" sz="1200" b="0" i="0" u="none">
                    <a:solidFill>
                      <a:srgbClr val="293462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293462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 </a:t>
                </a:r>
                <a:r>
                  <a:rPr lang="zh-CN" altLang="zh-CN" sz="12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12"/>
                    <a:ea typeface="宋体" pitchFamily="12"/>
                  </a:rPr>
                  <a:t>⁠</a:t>
                </a:r>
                <a:r>
                  <a:rPr lang="zh-CN" altLang="zh-CN" sz="1200" b="0" i="0" u="none">
                    <a:solidFill>
                      <a:srgbClr val="293462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3644" name="yt_shape_13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6455"/>
                <a:ext cx="10644196" cy="466666"/>
              </a:xfrm>
              <a:prstGeom prst="rect">
                <a:avLst/>
              </a:prstGeom>
              <a:blipFill>
                <a:blip r:embed="rId4"/>
                <a:stretch>
                  <a:fillRect l="-1775" t="-5263" r="-68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46" name="yt_shape_13646"/>
              <p:cNvSpPr txBox="1"/>
              <p:nvPr/>
            </p:nvSpPr>
            <p:spPr>
              <a:xfrm>
                <a:off x="540119" y="4543909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将这个长方形先向右平移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个单位长度，再向下平移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个单位长度，得到长方形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，请你写出平移后四个顶点的坐标；</a:t>
                </a:r>
              </a:p>
            </p:txBody>
          </p:sp>
        </mc:Choice>
        <mc:Fallback xmlns="">
          <p:sp>
            <p:nvSpPr>
              <p:cNvPr id="13646" name="yt_shape_13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43909"/>
                <a:ext cx="11111999" cy="955390"/>
              </a:xfrm>
              <a:prstGeom prst="rect">
                <a:avLst/>
              </a:prstGeom>
              <a:blipFill>
                <a:blip r:embed="rId5"/>
                <a:stretch>
                  <a:fillRect l="-1701" t="-1911" r="-988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6B3AEA-94F4-7949-0465-8F3B8B04D88D}"/>
                  </a:ext>
                </a:extLst>
              </p:cNvPr>
              <p:cNvSpPr txBox="1"/>
              <p:nvPr/>
            </p:nvSpPr>
            <p:spPr>
              <a:xfrm>
                <a:off x="5766527" y="3979649"/>
                <a:ext cx="192011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6B3AEA-94F4-7949-0465-8F3B8B04D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527" y="3979649"/>
                <a:ext cx="1920112" cy="555765"/>
              </a:xfrm>
              <a:prstGeom prst="rect">
                <a:avLst/>
              </a:prstGeom>
              <a:blipFill>
                <a:blip r:embed="rId6"/>
                <a:stretch>
                  <a:fillRect l="-5079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01219B9-4A52-8CFC-DD36-D7106714CAC0}"/>
              </a:ext>
            </a:extLst>
          </p:cNvPr>
          <p:cNvCxnSpPr/>
          <p:nvPr/>
        </p:nvCxnSpPr>
        <p:spPr>
          <a:xfrm>
            <a:off x="5704138" y="4507658"/>
            <a:ext cx="1892490" cy="0"/>
          </a:xfrm>
          <a:prstGeom prst="line">
            <a:avLst/>
          </a:prstGeom>
          <a:ln w="5890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FC187E-17E2-D2A3-6905-3155ED225B69}"/>
                  </a:ext>
                </a:extLst>
              </p:cNvPr>
              <p:cNvSpPr txBox="1"/>
              <p:nvPr/>
            </p:nvSpPr>
            <p:spPr>
              <a:xfrm>
                <a:off x="9098815" y="3979649"/>
                <a:ext cx="13105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FC187E-17E2-D2A3-6905-3155ED225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8815" y="3979649"/>
                <a:ext cx="1310514" cy="555765"/>
              </a:xfrm>
              <a:prstGeom prst="rect">
                <a:avLst/>
              </a:prstGeom>
              <a:blipFill>
                <a:blip r:embed="rId7"/>
                <a:stretch>
                  <a:fillRect l="-7442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1398DE1-03E6-38F4-01A5-FA0389B43189}"/>
              </a:ext>
            </a:extLst>
          </p:cNvPr>
          <p:cNvCxnSpPr/>
          <p:nvPr/>
        </p:nvCxnSpPr>
        <p:spPr>
          <a:xfrm>
            <a:off x="9036427" y="4507658"/>
            <a:ext cx="1282890" cy="0"/>
          </a:xfrm>
          <a:prstGeom prst="line">
            <a:avLst/>
          </a:prstGeom>
          <a:ln w="5890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83773D7-686B-966B-3B47-03D8F5065A6B}"/>
                  </a:ext>
                </a:extLst>
              </p:cNvPr>
              <p:cNvSpPr txBox="1"/>
              <p:nvPr/>
            </p:nvSpPr>
            <p:spPr>
              <a:xfrm>
                <a:off x="540000" y="5650390"/>
                <a:ext cx="1062793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83773D7-686B-966B-3B47-03D8F5065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50390"/>
                <a:ext cx="10627931" cy="555765"/>
              </a:xfrm>
              <a:prstGeom prst="rect">
                <a:avLst/>
              </a:prstGeom>
              <a:blipFill>
                <a:blip r:embed="rId8"/>
                <a:stretch>
                  <a:fillRect l="-918" t="-1099" r="-918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48" name="yt_shape_13648"/>
              <p:cNvSpPr txBox="1"/>
              <p:nvPr/>
            </p:nvSpPr>
            <p:spPr>
              <a:xfrm>
                <a:off x="540000" y="1124744"/>
                <a:ext cx="11111999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点以每秒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个单位长度的速度在长方形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的边上从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点出发到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点停止，沿着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的路径运动，那么当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点的运动时间分别是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秒时，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的面积各是多少？请你分别求出来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48" name="yt_shape_136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435521"/>
              </a:xfrm>
              <a:prstGeom prst="rect">
                <a:avLst/>
              </a:prstGeom>
              <a:blipFill>
                <a:blip r:embed="rId2"/>
                <a:stretch>
                  <a:fillRect l="-1701" t="-1702" r="-1701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50" name="yt_shape_13650"/>
              <p:cNvSpPr txBox="1"/>
              <p:nvPr/>
            </p:nvSpPr>
            <p:spPr>
              <a:xfrm>
                <a:off x="539881" y="2611053"/>
                <a:ext cx="1054987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650" name="yt_shape_13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611053"/>
                <a:ext cx="10549876" cy="466666"/>
              </a:xfrm>
              <a:prstGeom prst="rect">
                <a:avLst/>
              </a:prstGeom>
              <a:blipFill>
                <a:blip r:embed="rId3"/>
                <a:stretch>
                  <a:fillRect l="-1792" t="-3896" r="-80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3640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2338" y="2420888"/>
            <a:ext cx="1979661" cy="2235545"/>
            <a:chOff x="0" y="0"/>
            <a:chExt cx="1655064" cy="1909332"/>
          </a:xfrm>
        </p:grpSpPr>
        <p:pic>
          <p:nvPicPr>
            <p:cNvPr id="6" name="yt_image_1364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55064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642"/>
            <p:cNvSpPr txBox="1"/>
            <p:nvPr/>
          </p:nvSpPr>
          <p:spPr>
            <a:xfrm>
              <a:off x="29425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652"/>
              <p:cNvSpPr txBox="1"/>
              <p:nvPr/>
            </p:nvSpPr>
            <p:spPr>
              <a:xfrm>
                <a:off x="629892" y="2607071"/>
                <a:ext cx="11111999" cy="3904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点运动时间是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点运动时间为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秒时，点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3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2" y="2607071"/>
                <a:ext cx="11111999" cy="3904530"/>
              </a:xfrm>
              <a:prstGeom prst="rect">
                <a:avLst/>
              </a:prstGeom>
              <a:blipFill>
                <a:blip r:embed="rId5"/>
                <a:stretch>
                  <a:fillRect l="-1646" t="-625" b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8A4805-FE37-170B-AB10-D5F72D8E48FB}"/>
                  </a:ext>
                </a:extLst>
              </p:cNvPr>
              <p:cNvSpPr txBox="1"/>
              <p:nvPr/>
            </p:nvSpPr>
            <p:spPr>
              <a:xfrm>
                <a:off x="539881" y="2560265"/>
                <a:ext cx="1086084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点运动时间是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秒时，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8A4805-FE37-170B-AB10-D5F72D8E4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560265"/>
                <a:ext cx="10860849" cy="615392"/>
              </a:xfrm>
              <a:prstGeom prst="rect">
                <a:avLst/>
              </a:prstGeom>
              <a:blipFill>
                <a:blip r:embed="rId6"/>
                <a:stretch>
                  <a:fillRect l="-89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1357EC9-8AC6-35D3-D27B-1AD89540F090}"/>
                  </a:ext>
                </a:extLst>
              </p:cNvPr>
              <p:cNvSpPr txBox="1"/>
              <p:nvPr/>
            </p:nvSpPr>
            <p:spPr>
              <a:xfrm>
                <a:off x="539880" y="3082045"/>
                <a:ext cx="613218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1357EC9-8AC6-35D3-D27B-1AD89540F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0" y="3082045"/>
                <a:ext cx="6132183" cy="615391"/>
              </a:xfrm>
              <a:prstGeom prst="rect">
                <a:avLst/>
              </a:prstGeom>
              <a:blipFill>
                <a:blip r:embed="rId7"/>
                <a:stretch>
                  <a:fillRect l="-159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01782F-5079-FB03-FAA5-E00A2A3EC8F6}"/>
                  </a:ext>
                </a:extLst>
              </p:cNvPr>
              <p:cNvSpPr txBox="1"/>
              <p:nvPr/>
            </p:nvSpPr>
            <p:spPr>
              <a:xfrm>
                <a:off x="539881" y="3603824"/>
                <a:ext cx="409194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01782F-5079-FB03-FAA5-E00A2A3EC8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603824"/>
                <a:ext cx="4091940" cy="765061"/>
              </a:xfrm>
              <a:prstGeom prst="rect">
                <a:avLst/>
              </a:prstGeom>
              <a:blipFill>
                <a:blip r:embed="rId8"/>
                <a:stretch>
                  <a:fillRect l="-2385" r="-208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DAE3B72-1AC1-13F5-2BE4-C23FEAC71A2B}"/>
              </a:ext>
            </a:extLst>
          </p:cNvPr>
          <p:cNvSpPr txBox="1"/>
          <p:nvPr/>
        </p:nvSpPr>
        <p:spPr>
          <a:xfrm>
            <a:off x="539881" y="4275273"/>
            <a:ext cx="546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点运动时间为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DC6C0F5-03C3-660C-6D02-5FF1832ECE09}"/>
                  </a:ext>
                </a:extLst>
              </p:cNvPr>
              <p:cNvSpPr txBox="1"/>
              <p:nvPr/>
            </p:nvSpPr>
            <p:spPr>
              <a:xfrm>
                <a:off x="539881" y="4750761"/>
                <a:ext cx="449199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DC6C0F5-03C3-660C-6D02-5FF1832EC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750761"/>
                <a:ext cx="4491990" cy="615392"/>
              </a:xfrm>
              <a:prstGeom prst="rect">
                <a:avLst/>
              </a:prstGeom>
              <a:blipFill>
                <a:blip r:embed="rId9"/>
                <a:stretch>
                  <a:fillRect l="-2174" r="-203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4EE7EE5-7F3D-31FC-C3F0-C79B17686E48}"/>
                  </a:ext>
                </a:extLst>
              </p:cNvPr>
              <p:cNvSpPr txBox="1"/>
              <p:nvPr/>
            </p:nvSpPr>
            <p:spPr>
              <a:xfrm>
                <a:off x="539881" y="5272541"/>
                <a:ext cx="4084002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4EE7EE5-7F3D-31FC-C3F0-C79B17686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272541"/>
                <a:ext cx="4084002" cy="615391"/>
              </a:xfrm>
              <a:prstGeom prst="rect">
                <a:avLst/>
              </a:prstGeom>
              <a:blipFill>
                <a:blip r:embed="rId10"/>
                <a:stretch>
                  <a:fillRect l="-2388" r="-209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3A64CE6-3600-406F-70BB-5151406EF632}"/>
                  </a:ext>
                </a:extLst>
              </p:cNvPr>
              <p:cNvSpPr txBox="1"/>
              <p:nvPr/>
            </p:nvSpPr>
            <p:spPr>
              <a:xfrm>
                <a:off x="539881" y="5794320"/>
                <a:ext cx="31264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3A64CE6-3600-406F-70BB-5151406EF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794320"/>
                <a:ext cx="3126486" cy="726326"/>
              </a:xfrm>
              <a:prstGeom prst="rect">
                <a:avLst/>
              </a:prstGeom>
              <a:blipFill>
                <a:blip r:embed="rId11"/>
                <a:stretch>
                  <a:fillRect l="-3125" r="-312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6" name="yt_shape_13576"/>
          <p:cNvSpPr txBox="1"/>
          <p:nvPr/>
        </p:nvSpPr>
        <p:spPr>
          <a:xfrm>
            <a:off x="479376" y="1302577"/>
            <a:ext cx="57996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建立平面直角坐标系求点的坐标</a:t>
            </a:r>
          </a:p>
        </p:txBody>
      </p:sp>
      <p:sp>
        <p:nvSpPr>
          <p:cNvPr id="13577" name="yt_shape_13577"/>
          <p:cNvSpPr txBox="1"/>
          <p:nvPr/>
        </p:nvSpPr>
        <p:spPr>
          <a:xfrm>
            <a:off x="479376" y="1802142"/>
            <a:ext cx="71045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13581" name="yt_shape_13581"/>
          <p:cNvSpPr txBox="1"/>
          <p:nvPr/>
        </p:nvSpPr>
        <p:spPr>
          <a:xfrm>
            <a:off x="479376" y="43252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8" name="yt_shape_13578" title="H_144.9643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2230657"/>
            <a:ext cx="1947672" cy="1841047"/>
            <a:chOff x="0" y="0"/>
            <a:chExt cx="1947672" cy="1841047"/>
          </a:xfrm>
        </p:grpSpPr>
        <p:pic>
          <p:nvPicPr>
            <p:cNvPr id="2" name="yt_image_13578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7672" cy="1445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0" name="yt_shape_13580"/>
            <p:cNvSpPr txBox="1"/>
            <p:nvPr/>
          </p:nvSpPr>
          <p:spPr>
            <a:xfrm>
              <a:off x="440555" y="1481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582" name="yt_shape_13582"/>
          <p:cNvSpPr txBox="1"/>
          <p:nvPr/>
        </p:nvSpPr>
        <p:spPr>
          <a:xfrm>
            <a:off x="335360" y="2370129"/>
            <a:ext cx="7641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为坐标原点、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轴的平面直角坐标系；</a:t>
            </a:r>
          </a:p>
        </p:txBody>
      </p:sp>
      <p:pic>
        <p:nvPicPr>
          <p:cNvPr id="4" name="yt_shape_1698822678531">
            <a:extLst>
              <a:ext uri="{FF2B5EF4-FFF2-40B4-BE49-F238E27FC236}">
                <a16:creationId xmlns:a16="http://schemas.microsoft.com/office/drawing/2014/main" id="{1B3155DF-084B-BBDB-37D1-F764FE0F8A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2101"/>
            <a:ext cx="1171767" cy="365390"/>
          </a:xfrm>
          <a:prstGeom prst="rect">
            <a:avLst/>
          </a:prstGeom>
        </p:spPr>
      </p:pic>
      <p:pic>
        <p:nvPicPr>
          <p:cNvPr id="10" name="yt_image_13585" title="H_104.0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9856" y="3711704"/>
            <a:ext cx="190652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F1DE73-98CB-4F8B-7419-63D3419816FC}"/>
              </a:ext>
            </a:extLst>
          </p:cNvPr>
          <p:cNvSpPr txBox="1"/>
          <p:nvPr/>
        </p:nvSpPr>
        <p:spPr>
          <a:xfrm>
            <a:off x="335360" y="2943299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如图建立直角坐标系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3" name="yt_shape_13583"/>
          <p:cNvSpPr txBox="1"/>
          <p:nvPr/>
        </p:nvSpPr>
        <p:spPr>
          <a:xfrm>
            <a:off x="479376" y="1248598"/>
            <a:ext cx="423192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如图建立直角坐标系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586" name="yt_shape_13586"/>
          <p:cNvSpPr txBox="1"/>
          <p:nvPr/>
        </p:nvSpPr>
        <p:spPr>
          <a:xfrm>
            <a:off x="4873656" y="2359568"/>
            <a:ext cx="1925527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en-US" altLang="zh-CN" sz="6600" b="0" i="0" u="none" spc="13365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88" name="yt_shape_13588"/>
              <p:cNvSpPr txBox="1"/>
              <p:nvPr/>
            </p:nvSpPr>
            <p:spPr>
              <a:xfrm>
                <a:off x="436755" y="1837274"/>
                <a:ext cx="8953605" cy="3109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88" name="yt_shape_13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55" y="1837274"/>
                <a:ext cx="8953605" cy="3109377"/>
              </a:xfrm>
              <a:prstGeom prst="rect">
                <a:avLst/>
              </a:prstGeom>
              <a:blipFill>
                <a:blip r:embed="rId2"/>
                <a:stretch>
                  <a:fillRect l="-2112" t="-1569" r="-1294" b="-5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0AB99ED-8BC2-0C48-E256-A1DFDBBEF75D}"/>
              </a:ext>
            </a:extLst>
          </p:cNvPr>
          <p:cNvSpPr txBox="1"/>
          <p:nvPr/>
        </p:nvSpPr>
        <p:spPr>
          <a:xfrm>
            <a:off x="346744" y="1790468"/>
            <a:ext cx="390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2C1E4A-E026-80D6-543A-081A6556E355}"/>
              </a:ext>
            </a:extLst>
          </p:cNvPr>
          <p:cNvSpPr txBox="1"/>
          <p:nvPr/>
        </p:nvSpPr>
        <p:spPr>
          <a:xfrm>
            <a:off x="346744" y="2265957"/>
            <a:ext cx="314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B229F5-4FC5-2F39-80F8-0240C8FF69B5}"/>
                  </a:ext>
                </a:extLst>
              </p:cNvPr>
              <p:cNvSpPr txBox="1"/>
              <p:nvPr/>
            </p:nvSpPr>
            <p:spPr>
              <a:xfrm>
                <a:off x="346744" y="2741444"/>
                <a:ext cx="904710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B229F5-4FC5-2F39-80F8-0240C8FF69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4" y="2741444"/>
                <a:ext cx="9047100" cy="765061"/>
              </a:xfrm>
              <a:prstGeom prst="rect">
                <a:avLst/>
              </a:prstGeom>
              <a:blipFill>
                <a:blip r:embed="rId3"/>
                <a:stretch>
                  <a:fillRect l="-1078" r="-121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BD1BFA-C98D-3A47-0C73-5DFB4434124D}"/>
                  </a:ext>
                </a:extLst>
              </p:cNvPr>
              <p:cNvSpPr txBox="1"/>
              <p:nvPr/>
            </p:nvSpPr>
            <p:spPr>
              <a:xfrm>
                <a:off x="346744" y="3412893"/>
                <a:ext cx="35536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BD1BFA-C98D-3A47-0C73-5DFB443412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4" y="3412893"/>
                <a:ext cx="3553651" cy="613931"/>
              </a:xfrm>
              <a:prstGeom prst="rect">
                <a:avLst/>
              </a:prstGeom>
              <a:blipFill>
                <a:blip r:embed="rId4"/>
                <a:stretch>
                  <a:fillRect l="-2744" r="-274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DACCBEA-FE5D-BF25-10A2-E454E2B47D16}"/>
              </a:ext>
            </a:extLst>
          </p:cNvPr>
          <p:cNvSpPr txBox="1"/>
          <p:nvPr/>
        </p:nvSpPr>
        <p:spPr>
          <a:xfrm>
            <a:off x="346744" y="3933212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602E35-97A2-BA0C-CE12-C37B24212C97}"/>
                  </a:ext>
                </a:extLst>
              </p:cNvPr>
              <p:cNvSpPr txBox="1"/>
              <p:nvPr/>
            </p:nvSpPr>
            <p:spPr>
              <a:xfrm>
                <a:off x="346744" y="4408701"/>
                <a:ext cx="667607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602E35-97A2-BA0C-CE12-C37B24212C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4" y="4408701"/>
                <a:ext cx="6676072" cy="554686"/>
              </a:xfrm>
              <a:prstGeom prst="rect">
                <a:avLst/>
              </a:prstGeom>
              <a:blipFill>
                <a:blip r:embed="rId5"/>
                <a:stretch>
                  <a:fillRect l="-1461" r="-137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yt_shape_13578" title="H_144.9643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4499" y="1828575"/>
            <a:ext cx="1947672" cy="1841047"/>
            <a:chOff x="0" y="0"/>
            <a:chExt cx="1947672" cy="1841047"/>
          </a:xfrm>
        </p:grpSpPr>
        <p:pic>
          <p:nvPicPr>
            <p:cNvPr id="14" name="yt_image_13578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947672" cy="1445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3580"/>
            <p:cNvSpPr txBox="1"/>
            <p:nvPr/>
          </p:nvSpPr>
          <p:spPr>
            <a:xfrm>
              <a:off x="440555" y="1481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6" name="yt_image_13585" title="H_104.0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51800" y="4217762"/>
            <a:ext cx="190652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0" name="yt_shape_13590"/>
          <p:cNvSpPr txBox="1"/>
          <p:nvPr/>
        </p:nvSpPr>
        <p:spPr>
          <a:xfrm>
            <a:off x="540000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如图，在平面直角坐标系中，将矩形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，折叠后端点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94" name="yt_shape_13594"/>
          <p:cNvSpPr txBox="1"/>
          <p:nvPr/>
        </p:nvSpPr>
        <p:spPr>
          <a:xfrm>
            <a:off x="539881" y="38798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91" name="yt_shape_13591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9091" y="2256299"/>
            <a:ext cx="1982908" cy="2130611"/>
            <a:chOff x="0" y="0"/>
            <a:chExt cx="1771650" cy="1903617"/>
          </a:xfrm>
        </p:grpSpPr>
        <p:pic>
          <p:nvPicPr>
            <p:cNvPr id="2" name="yt_image_13591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65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3" name="yt_shape_13593"/>
            <p:cNvSpPr txBox="1"/>
            <p:nvPr/>
          </p:nvSpPr>
          <p:spPr>
            <a:xfrm>
              <a:off x="35254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595"/>
              <p:cNvSpPr txBox="1"/>
              <p:nvPr/>
            </p:nvSpPr>
            <p:spPr>
              <a:xfrm>
                <a:off x="539881" y="1603598"/>
                <a:ext cx="7370607" cy="52924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折叠，使点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落在边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上的点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35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603598"/>
                <a:ext cx="7370607" cy="5292411"/>
              </a:xfrm>
              <a:prstGeom prst="rect">
                <a:avLst/>
              </a:prstGeom>
              <a:blipFill>
                <a:blip r:embed="rId3"/>
                <a:stretch>
                  <a:fillRect l="-2564" t="-922" r="-1489" b="-2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F00541C-574B-FC42-514A-2B630BC9BADA}"/>
              </a:ext>
            </a:extLst>
          </p:cNvPr>
          <p:cNvSpPr txBox="1"/>
          <p:nvPr/>
        </p:nvSpPr>
        <p:spPr>
          <a:xfrm>
            <a:off x="449870" y="1556792"/>
            <a:ext cx="7479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C5A3D2-AB33-FBDB-64FA-88F6908455CD}"/>
              </a:ext>
            </a:extLst>
          </p:cNvPr>
          <p:cNvSpPr txBox="1"/>
          <p:nvPr/>
        </p:nvSpPr>
        <p:spPr>
          <a:xfrm>
            <a:off x="449870" y="2032280"/>
            <a:ext cx="420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34C05B-1196-6B85-EFD1-4E57D78AAD6B}"/>
              </a:ext>
            </a:extLst>
          </p:cNvPr>
          <p:cNvSpPr txBox="1"/>
          <p:nvPr/>
        </p:nvSpPr>
        <p:spPr>
          <a:xfrm>
            <a:off x="449870" y="2507768"/>
            <a:ext cx="656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折叠，使点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落在边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上的点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420C8C-A447-308D-E635-42139EE44739}"/>
              </a:ext>
            </a:extLst>
          </p:cNvPr>
          <p:cNvSpPr txBox="1"/>
          <p:nvPr/>
        </p:nvSpPr>
        <p:spPr>
          <a:xfrm>
            <a:off x="449870" y="2983256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39AA53-6316-913B-9C0A-033B523A7203}"/>
                  </a:ext>
                </a:extLst>
              </p:cNvPr>
              <p:cNvSpPr txBox="1"/>
              <p:nvPr/>
            </p:nvSpPr>
            <p:spPr>
              <a:xfrm>
                <a:off x="449870" y="3458744"/>
                <a:ext cx="5401882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39AA53-6316-913B-9C0A-033B523A72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458744"/>
                <a:ext cx="5401882" cy="631076"/>
              </a:xfrm>
              <a:prstGeom prst="rect">
                <a:avLst/>
              </a:prstGeom>
              <a:blipFill>
                <a:blip r:embed="rId4"/>
                <a:stretch>
                  <a:fillRect l="-1806" r="-1806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AB79EC4-01BF-A0E2-042F-519271A9443D}"/>
              </a:ext>
            </a:extLst>
          </p:cNvPr>
          <p:cNvSpPr txBox="1"/>
          <p:nvPr/>
        </p:nvSpPr>
        <p:spPr>
          <a:xfrm>
            <a:off x="449870" y="3996208"/>
            <a:ext cx="2474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56BF2-1135-DE86-9C00-9EFBF1308A24}"/>
              </a:ext>
            </a:extLst>
          </p:cNvPr>
          <p:cNvSpPr txBox="1"/>
          <p:nvPr/>
        </p:nvSpPr>
        <p:spPr>
          <a:xfrm>
            <a:off x="449870" y="4471697"/>
            <a:ext cx="397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E7AD51-AF6E-6F27-82AB-EAF3A62CEFF1}"/>
              </a:ext>
            </a:extLst>
          </p:cNvPr>
          <p:cNvSpPr txBox="1"/>
          <p:nvPr/>
        </p:nvSpPr>
        <p:spPr>
          <a:xfrm>
            <a:off x="449870" y="4947184"/>
            <a:ext cx="462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E75A2FC-F14C-068B-64BC-B53EC4137B13}"/>
              </a:ext>
            </a:extLst>
          </p:cNvPr>
          <p:cNvSpPr txBox="1"/>
          <p:nvPr/>
        </p:nvSpPr>
        <p:spPr>
          <a:xfrm>
            <a:off x="449870" y="5422672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57ACCF-604B-DC8F-CDD5-7322AAFD8849}"/>
              </a:ext>
            </a:extLst>
          </p:cNvPr>
          <p:cNvSpPr txBox="1"/>
          <p:nvPr/>
        </p:nvSpPr>
        <p:spPr>
          <a:xfrm>
            <a:off x="449870" y="5898160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D9EA22-ACFD-96E2-2766-C3C7B216D245}"/>
              </a:ext>
            </a:extLst>
          </p:cNvPr>
          <p:cNvSpPr txBox="1"/>
          <p:nvPr/>
        </p:nvSpPr>
        <p:spPr>
          <a:xfrm>
            <a:off x="449870" y="6373648"/>
            <a:ext cx="364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7" name="yt_shape_13597"/>
          <p:cNvSpPr txBox="1"/>
          <p:nvPr/>
        </p:nvSpPr>
        <p:spPr>
          <a:xfrm>
            <a:off x="539881" y="908720"/>
            <a:ext cx="30296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求线段的长</a:t>
            </a:r>
          </a:p>
        </p:txBody>
      </p:sp>
      <p:sp>
        <p:nvSpPr>
          <p:cNvPr id="13598" name="yt_shape_13598"/>
          <p:cNvSpPr txBox="1"/>
          <p:nvPr/>
        </p:nvSpPr>
        <p:spPr>
          <a:xfrm>
            <a:off x="540000" y="13574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中，对于任意两点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，给出以下定义：</a:t>
            </a:r>
          </a:p>
        </p:txBody>
      </p:sp>
      <p:sp>
        <p:nvSpPr>
          <p:cNvPr id="13599" name="yt_shape_13599"/>
          <p:cNvSpPr txBox="1"/>
          <p:nvPr/>
        </p:nvSpPr>
        <p:spPr>
          <a:xfrm>
            <a:off x="540000" y="23169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友好距离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sp>
        <p:nvSpPr>
          <p:cNvPr id="13600" name="yt_shape_13600"/>
          <p:cNvSpPr txBox="1"/>
          <p:nvPr/>
        </p:nvSpPr>
        <p:spPr>
          <a:xfrm>
            <a:off x="540000" y="32763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友好距离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01" name="yt_shape_13601"/>
              <p:cNvSpPr txBox="1"/>
              <p:nvPr/>
            </p:nvSpPr>
            <p:spPr>
              <a:xfrm>
                <a:off x="539881" y="4235802"/>
                <a:ext cx="6292172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轴上的一个动点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01" name="yt_shape_13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235802"/>
                <a:ext cx="6292172" cy="677108"/>
              </a:xfrm>
              <a:prstGeom prst="rect">
                <a:avLst/>
              </a:prstGeom>
              <a:blipFill>
                <a:blip r:embed="rId2"/>
                <a:stretch>
                  <a:fillRect l="-3004" r="-2132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03" name="yt_shape_13603"/>
          <p:cNvSpPr txBox="1"/>
          <p:nvPr/>
        </p:nvSpPr>
        <p:spPr>
          <a:xfrm>
            <a:off x="539881" y="4963698"/>
            <a:ext cx="102576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，写出满足条件的点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的坐标：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3604" name="yt_shape_13604"/>
          <p:cNvSpPr txBox="1"/>
          <p:nvPr/>
        </p:nvSpPr>
        <p:spPr>
          <a:xfrm>
            <a:off x="539881" y="5742382"/>
            <a:ext cx="80695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3" name="yt_shape_1698822678749">
            <a:extLst>
              <a:ext uri="{FF2B5EF4-FFF2-40B4-BE49-F238E27FC236}">
                <a16:creationId xmlns:a16="http://schemas.microsoft.com/office/drawing/2014/main" id="{473977DD-4044-8987-034B-13CE0904D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964973"/>
            <a:ext cx="1171767" cy="36539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9756F7C-C69E-0027-E17A-63E56FA665C7}"/>
              </a:ext>
            </a:extLst>
          </p:cNvPr>
          <p:cNvSpPr txBox="1"/>
          <p:nvPr/>
        </p:nvSpPr>
        <p:spPr>
          <a:xfrm>
            <a:off x="459403" y="5308306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C145751-9B60-F510-5CC1-29B1F562E77B}"/>
                  </a:ext>
                </a:extLst>
              </p:cNvPr>
              <p:cNvSpPr txBox="1"/>
              <p:nvPr/>
            </p:nvSpPr>
            <p:spPr>
              <a:xfrm>
                <a:off x="459403" y="6035013"/>
                <a:ext cx="9182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C145751-9B60-F510-5CC1-29B1F562E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03" y="6035013"/>
                <a:ext cx="918274" cy="766077"/>
              </a:xfrm>
              <a:prstGeom prst="rect">
                <a:avLst/>
              </a:prstGeom>
              <a:blipFill>
                <a:blip r:embed="rId4"/>
                <a:stretch>
                  <a:fillRect l="-9934" r="-10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5" name="yt_shape_13605"/>
              <p:cNvSpPr txBox="1"/>
              <p:nvPr/>
            </p:nvSpPr>
            <p:spPr>
              <a:xfrm>
                <a:off x="623392" y="908720"/>
                <a:ext cx="11111999" cy="16271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友好距离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的最小值及相应的点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605" name="yt_shape_136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908720"/>
                <a:ext cx="11111999" cy="1627177"/>
              </a:xfrm>
              <a:prstGeom prst="rect">
                <a:avLst/>
              </a:prstGeom>
              <a:blipFill>
                <a:blip r:embed="rId2"/>
                <a:stretch>
                  <a:fillRect l="-1646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608">
                <a:extLst>
                  <a:ext uri="{FF2B5EF4-FFF2-40B4-BE49-F238E27FC236}">
                    <a16:creationId xmlns:a16="http://schemas.microsoft.com/office/drawing/2014/main" id="{B0DE75E9-9135-2C28-E03E-93E7C8CD530C}"/>
                  </a:ext>
                </a:extLst>
              </p:cNvPr>
              <p:cNvSpPr txBox="1"/>
              <p:nvPr/>
            </p:nvSpPr>
            <p:spPr>
              <a:xfrm>
                <a:off x="551384" y="1340768"/>
                <a:ext cx="6936194" cy="53153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友好距离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的最小值为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3608">
                <a:extLst>
                  <a:ext uri="{FF2B5EF4-FFF2-40B4-BE49-F238E27FC236}">
                    <a16:creationId xmlns:a16="http://schemas.microsoft.com/office/drawing/2014/main" id="{B0DE75E9-9135-2C28-E03E-93E7C8CD5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0768"/>
                <a:ext cx="6936194" cy="5315366"/>
              </a:xfrm>
              <a:prstGeom prst="rect">
                <a:avLst/>
              </a:prstGeom>
              <a:blipFill>
                <a:blip r:embed="rId3"/>
                <a:stretch>
                  <a:fillRect l="-2636" r="-1670" b="-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DAA596-CC57-7188-DA4A-E936692B560C}"/>
                  </a:ext>
                </a:extLst>
              </p:cNvPr>
              <p:cNvSpPr txBox="1"/>
              <p:nvPr/>
            </p:nvSpPr>
            <p:spPr>
              <a:xfrm>
                <a:off x="461373" y="1966427"/>
                <a:ext cx="6668008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DAA596-CC57-7188-DA4A-E936692B56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966427"/>
                <a:ext cx="6668008" cy="805193"/>
              </a:xfrm>
              <a:prstGeom prst="rect">
                <a:avLst/>
              </a:prstGeom>
              <a:blipFill>
                <a:blip r:embed="rId4"/>
                <a:stretch>
                  <a:fillRect l="-1463" r="-1371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8234C0-0540-DEB0-0971-072B970CA61A}"/>
                  </a:ext>
                </a:extLst>
              </p:cNvPr>
              <p:cNvSpPr txBox="1"/>
              <p:nvPr/>
            </p:nvSpPr>
            <p:spPr>
              <a:xfrm>
                <a:off x="461373" y="2678008"/>
                <a:ext cx="2862708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8234C0-0540-DEB0-0971-072B970CA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78008"/>
                <a:ext cx="2862708" cy="801701"/>
              </a:xfrm>
              <a:prstGeom prst="rect">
                <a:avLst/>
              </a:prstGeom>
              <a:blipFill>
                <a:blip r:embed="rId5"/>
                <a:stretch>
                  <a:fillRect l="-3412" r="-3412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BB84B4E-C31B-61A1-AADC-FF6B366779D1}"/>
              </a:ext>
            </a:extLst>
          </p:cNvPr>
          <p:cNvSpPr txBox="1"/>
          <p:nvPr/>
        </p:nvSpPr>
        <p:spPr>
          <a:xfrm>
            <a:off x="461373" y="3386097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DD09393-654C-4242-625E-A652ABA4EE08}"/>
                  </a:ext>
                </a:extLst>
              </p:cNvPr>
              <p:cNvSpPr txBox="1"/>
              <p:nvPr/>
            </p:nvSpPr>
            <p:spPr>
              <a:xfrm>
                <a:off x="461373" y="3861585"/>
                <a:ext cx="68301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DD09393-654C-4242-625E-A652ABA4EE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861585"/>
                <a:ext cx="6830123" cy="768490"/>
              </a:xfrm>
              <a:prstGeom prst="rect">
                <a:avLst/>
              </a:prstGeom>
              <a:blipFill>
                <a:blip r:embed="rId6"/>
                <a:stretch>
                  <a:fillRect l="-1429" r="-133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A514D77-FEC1-FD45-536F-886436718DDA}"/>
                  </a:ext>
                </a:extLst>
              </p:cNvPr>
              <p:cNvSpPr txBox="1"/>
              <p:nvPr/>
            </p:nvSpPr>
            <p:spPr>
              <a:xfrm>
                <a:off x="461373" y="4536463"/>
                <a:ext cx="61205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A514D77-FEC1-FD45-536F-886436718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36463"/>
                <a:ext cx="6120511" cy="769061"/>
              </a:xfrm>
              <a:prstGeom prst="rect">
                <a:avLst/>
              </a:prstGeom>
              <a:blipFill>
                <a:blip r:embed="rId7"/>
                <a:stretch>
                  <a:fillRect l="-1594" r="-149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035CB4-AEBB-AFD3-2F7F-0B873C2030D3}"/>
                  </a:ext>
                </a:extLst>
              </p:cNvPr>
              <p:cNvSpPr txBox="1"/>
              <p:nvPr/>
            </p:nvSpPr>
            <p:spPr>
              <a:xfrm>
                <a:off x="461373" y="5211912"/>
                <a:ext cx="70491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友好距离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的最小值为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035CB4-AEBB-AFD3-2F7F-0B873C203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211912"/>
                <a:ext cx="7049198" cy="769062"/>
              </a:xfrm>
              <a:prstGeom prst="rect">
                <a:avLst/>
              </a:prstGeom>
              <a:blipFill>
                <a:blip r:embed="rId8"/>
                <a:stretch>
                  <a:fillRect l="-1384" r="-129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33AD08-605B-2237-7F54-A93A39F85D82}"/>
                  </a:ext>
                </a:extLst>
              </p:cNvPr>
              <p:cNvSpPr txBox="1"/>
              <p:nvPr/>
            </p:nvSpPr>
            <p:spPr>
              <a:xfrm>
                <a:off x="461373" y="5887362"/>
                <a:ext cx="243789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33AD08-605B-2237-7F54-A93A39F85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887362"/>
                <a:ext cx="2437892" cy="764172"/>
              </a:xfrm>
              <a:prstGeom prst="rect">
                <a:avLst/>
              </a:prstGeom>
              <a:blipFill>
                <a:blip r:embed="rId9"/>
                <a:stretch>
                  <a:fillRect l="-4000" r="-4000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2" name="yt_shape_13612"/>
          <p:cNvSpPr txBox="1"/>
          <p:nvPr/>
        </p:nvSpPr>
        <p:spPr>
          <a:xfrm>
            <a:off x="539881" y="1129235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轴对称、平移与坐标变化</a:t>
            </a:r>
          </a:p>
        </p:txBody>
      </p:sp>
      <p:sp>
        <p:nvSpPr>
          <p:cNvPr id="13613" name="yt_shape_13613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17" name="yt_shape_13617"/>
          <p:cNvSpPr txBox="1"/>
          <p:nvPr/>
        </p:nvSpPr>
        <p:spPr>
          <a:xfrm>
            <a:off x="539881" y="55779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14" name="yt_shape_13614" title="H_219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257" y="2820302"/>
            <a:ext cx="2308860" cy="2787156"/>
            <a:chOff x="0" y="0"/>
            <a:chExt cx="2308860" cy="2787156"/>
          </a:xfrm>
        </p:grpSpPr>
        <p:pic>
          <p:nvPicPr>
            <p:cNvPr id="2" name="yt_image_1361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8860" cy="2391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16" name="yt_shape_13616"/>
            <p:cNvSpPr txBox="1"/>
            <p:nvPr/>
          </p:nvSpPr>
          <p:spPr>
            <a:xfrm>
              <a:off x="621149" y="24271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618" name="yt_shape_13618"/>
          <p:cNvSpPr txBox="1"/>
          <p:nvPr/>
        </p:nvSpPr>
        <p:spPr>
          <a:xfrm>
            <a:off x="335241" y="2559332"/>
            <a:ext cx="9589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的过程，并求出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点的坐标；</a:t>
            </a:r>
          </a:p>
        </p:txBody>
      </p:sp>
      <p:pic>
        <p:nvPicPr>
          <p:cNvPr id="4" name="yt_shape_1698822678975">
            <a:extLst>
              <a:ext uri="{FF2B5EF4-FFF2-40B4-BE49-F238E27FC236}">
                <a16:creationId xmlns:a16="http://schemas.microsoft.com/office/drawing/2014/main" id="{1BDCCD98-6176-DE18-D089-18DD4636E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759"/>
            <a:ext cx="1171767" cy="36539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14A387B-CB20-EF4B-33B2-0AF693438F96}"/>
              </a:ext>
            </a:extLst>
          </p:cNvPr>
          <p:cNvSpPr txBox="1"/>
          <p:nvPr/>
        </p:nvSpPr>
        <p:spPr>
          <a:xfrm>
            <a:off x="407249" y="3212938"/>
            <a:ext cx="10895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个单位得到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26A950-E121-4461-B096-0724AA081BB3}"/>
              </a:ext>
            </a:extLst>
          </p:cNvPr>
          <p:cNvSpPr txBox="1"/>
          <p:nvPr/>
        </p:nvSpPr>
        <p:spPr>
          <a:xfrm>
            <a:off x="407249" y="3688426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" name="yt_shape_13619"/>
          <p:cNvSpPr txBox="1"/>
          <p:nvPr/>
        </p:nvSpPr>
        <p:spPr>
          <a:xfrm>
            <a:off x="479376" y="1240289"/>
            <a:ext cx="102816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又是怎样平移的？并求出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20" name="yt_shape_13620"/>
          <p:cNvSpPr txBox="1"/>
          <p:nvPr/>
        </p:nvSpPr>
        <p:spPr>
          <a:xfrm>
            <a:off x="479376" y="28141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向下平移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个单位得到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621" name="yt_shape_13621"/>
          <p:cNvSpPr txBox="1"/>
          <p:nvPr/>
        </p:nvSpPr>
        <p:spPr>
          <a:xfrm>
            <a:off x="479376" y="3773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个单位得到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11C55-5755-D187-8B01-EC87C8525A4D}"/>
              </a:ext>
            </a:extLst>
          </p:cNvPr>
          <p:cNvSpPr txBox="1"/>
          <p:nvPr/>
        </p:nvSpPr>
        <p:spPr>
          <a:xfrm>
            <a:off x="435033" y="5056713"/>
            <a:ext cx="11200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个单位，再向下平移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个单位得到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A9E1BA-430C-3830-F77A-F0CA87B8C0DB}"/>
              </a:ext>
            </a:extLst>
          </p:cNvPr>
          <p:cNvSpPr txBox="1"/>
          <p:nvPr/>
        </p:nvSpPr>
        <p:spPr>
          <a:xfrm>
            <a:off x="435033" y="5532201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9" name="yt_shape_13614" title="H_219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0827" y="1845186"/>
            <a:ext cx="2308860" cy="2787156"/>
            <a:chOff x="0" y="0"/>
            <a:chExt cx="2308860" cy="2787156"/>
          </a:xfrm>
        </p:grpSpPr>
        <p:pic>
          <p:nvPicPr>
            <p:cNvPr id="10" name="yt_image_1361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8860" cy="2391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3616"/>
            <p:cNvSpPr txBox="1"/>
            <p:nvPr/>
          </p:nvSpPr>
          <p:spPr>
            <a:xfrm>
              <a:off x="621149" y="24271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2" name="yt_shape_13622"/>
          <p:cNvSpPr txBox="1"/>
          <p:nvPr/>
        </p:nvSpPr>
        <p:spPr>
          <a:xfrm>
            <a:off x="540000" y="900000"/>
            <a:ext cx="33374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求图形的面积</a:t>
            </a:r>
          </a:p>
        </p:txBody>
      </p:sp>
      <p:sp>
        <p:nvSpPr>
          <p:cNvPr id="13623" name="yt_shape_13623"/>
          <p:cNvSpPr txBox="1"/>
          <p:nvPr/>
        </p:nvSpPr>
        <p:spPr>
          <a:xfrm>
            <a:off x="540000" y="1348777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27" name="yt_shape_13627"/>
          <p:cNvSpPr txBox="1"/>
          <p:nvPr/>
        </p:nvSpPr>
        <p:spPr>
          <a:xfrm>
            <a:off x="540000" y="4570072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grpSp>
        <p:nvGrpSpPr>
          <p:cNvPr id="13624" name="yt_shape_13624" title="H_199.9527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3310" y="1419405"/>
            <a:ext cx="2702052" cy="2539400"/>
            <a:chOff x="0" y="0"/>
            <a:chExt cx="2702052" cy="2539400"/>
          </a:xfrm>
        </p:grpSpPr>
        <p:pic>
          <p:nvPicPr>
            <p:cNvPr id="2" name="yt_image_13624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02052" cy="2143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26" name="yt_shape_13626"/>
            <p:cNvSpPr txBox="1"/>
            <p:nvPr/>
          </p:nvSpPr>
          <p:spPr>
            <a:xfrm>
              <a:off x="817745" y="21794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628" name="yt_shape_13628"/>
          <p:cNvSpPr txBox="1"/>
          <p:nvPr/>
        </p:nvSpPr>
        <p:spPr>
          <a:xfrm>
            <a:off x="562622" y="1920454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三点的坐标；</a:t>
            </a:r>
          </a:p>
        </p:txBody>
      </p:sp>
      <p:sp>
        <p:nvSpPr>
          <p:cNvPr id="13629" name="yt_shape_13629"/>
          <p:cNvSpPr txBox="1"/>
          <p:nvPr/>
        </p:nvSpPr>
        <p:spPr>
          <a:xfrm>
            <a:off x="633395" y="2961313"/>
            <a:ext cx="8126901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经过平移后得到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中任意一点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请在图中作出平移后的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各顶点的坐标；</a:t>
            </a:r>
          </a:p>
        </p:txBody>
      </p:sp>
      <p:sp>
        <p:nvSpPr>
          <p:cNvPr id="13630" name="yt_shape_13630"/>
          <p:cNvSpPr txBox="1"/>
          <p:nvPr/>
        </p:nvSpPr>
        <p:spPr>
          <a:xfrm>
            <a:off x="633395" y="5736010"/>
            <a:ext cx="3273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31" name="yt_shape_13631"/>
          <p:cNvSpPr txBox="1"/>
          <p:nvPr/>
        </p:nvSpPr>
        <p:spPr>
          <a:xfrm>
            <a:off x="540000" y="6556919"/>
            <a:ext cx="8813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4" name="yt_shape_1698822679175">
            <a:extLst>
              <a:ext uri="{FF2B5EF4-FFF2-40B4-BE49-F238E27FC236}">
                <a16:creationId xmlns:a16="http://schemas.microsoft.com/office/drawing/2014/main" id="{FB1C7F13-B122-E887-BAF5-DE7B580EBA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D8ED515-F2D3-F352-F86D-0C0FBD9AB945}"/>
              </a:ext>
            </a:extLst>
          </p:cNvPr>
          <p:cNvSpPr txBox="1"/>
          <p:nvPr/>
        </p:nvSpPr>
        <p:spPr>
          <a:xfrm>
            <a:off x="445148" y="2430114"/>
            <a:ext cx="8908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1B4C82-4ECD-5D86-93E0-3A2426088B4E}"/>
              </a:ext>
            </a:extLst>
          </p:cNvPr>
          <p:cNvSpPr txBox="1"/>
          <p:nvPr/>
        </p:nvSpPr>
        <p:spPr>
          <a:xfrm>
            <a:off x="445148" y="4299028"/>
            <a:ext cx="980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中任意一点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平移后的对应点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8D8F23-885B-034D-21AB-9D3AB48D82EB}"/>
              </a:ext>
            </a:extLst>
          </p:cNvPr>
          <p:cNvSpPr txBox="1"/>
          <p:nvPr/>
        </p:nvSpPr>
        <p:spPr>
          <a:xfrm>
            <a:off x="445148" y="4774516"/>
            <a:ext cx="559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EE27EAC-5C7D-0992-D609-6DFED0B5CE55}"/>
              </a:ext>
            </a:extLst>
          </p:cNvPr>
          <p:cNvSpPr txBox="1"/>
          <p:nvPr/>
        </p:nvSpPr>
        <p:spPr>
          <a:xfrm>
            <a:off x="445148" y="5250004"/>
            <a:ext cx="407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A5F7106-16D2-E710-787E-CE3D76097BD0}"/>
                  </a:ext>
                </a:extLst>
              </p:cNvPr>
              <p:cNvSpPr txBox="1"/>
              <p:nvPr/>
            </p:nvSpPr>
            <p:spPr>
              <a:xfrm>
                <a:off x="476186" y="6044850"/>
                <a:ext cx="74000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A5F7106-16D2-E710-787E-CE3D76097B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86" y="6044850"/>
                <a:ext cx="7400037" cy="726326"/>
              </a:xfrm>
              <a:prstGeom prst="rect">
                <a:avLst/>
              </a:prstGeom>
              <a:blipFill>
                <a:blip r:embed="rId4"/>
                <a:stretch>
                  <a:fillRect l="-1236" r="-131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yt_image_1363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62242" y="4742072"/>
            <a:ext cx="2484188" cy="196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1570</Words>
  <Application>Microsoft Office PowerPoint</Application>
  <PresentationFormat>宽屏</PresentationFormat>
  <Paragraphs>138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2023-11-02T04:40:31Z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