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70" r:id="rId5"/>
    <p:sldId id="371" r:id="rId6"/>
    <p:sldId id="375" r:id="rId7"/>
    <p:sldId id="393" r:id="rId8"/>
    <p:sldId id="376" r:id="rId9"/>
    <p:sldId id="379" r:id="rId10"/>
    <p:sldId id="381" r:id="rId11"/>
    <p:sldId id="384" r:id="rId12"/>
    <p:sldId id="388" r:id="rId13"/>
    <p:sldId id="389" r:id="rId14"/>
    <p:sldId id="390" r:id="rId15"/>
    <p:sldId id="396" r:id="rId16"/>
    <p:sldId id="392" r:id="rId17"/>
    <p:sldId id="256" r:id="rId1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5" d="100"/>
          <a:sy n="55" d="100"/>
        </p:scale>
        <p:origin x="292" y="32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bin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bin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bin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bin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12" name="yt_shape_10412"/>
          <p:cNvSpPr txBox="1"/>
          <p:nvPr/>
        </p:nvSpPr>
        <p:spPr>
          <a:xfrm>
            <a:off x="539881" y="1147241"/>
            <a:ext cx="41286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411" name="yt_image_10411" title="H_50.94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1147241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14" name="yt_shape_10414"/>
          <p:cNvSpPr txBox="1"/>
          <p:nvPr/>
        </p:nvSpPr>
        <p:spPr>
          <a:xfrm>
            <a:off x="540000" y="184482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如果三角形的三边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满足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，则这个三角形是直角三角形，且边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所对的角是直角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的三个正整数称为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勾股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896BE77-AEED-1B92-2EDB-06013CAA8440}"/>
              </a:ext>
            </a:extLst>
          </p:cNvPr>
          <p:cNvSpPr txBox="1"/>
          <p:nvPr/>
        </p:nvSpPr>
        <p:spPr>
          <a:xfrm>
            <a:off x="5080727" y="1798018"/>
            <a:ext cx="1839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C8FCB1E-5AA8-FA01-277B-C5BA0591F7D0}"/>
              </a:ext>
            </a:extLst>
          </p:cNvPr>
          <p:cNvSpPr txBox="1"/>
          <p:nvPr/>
        </p:nvSpPr>
        <p:spPr>
          <a:xfrm>
            <a:off x="1059589" y="2273506"/>
            <a:ext cx="619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A5465AD-F567-761E-421F-61755FCE29F9}"/>
              </a:ext>
            </a:extLst>
          </p:cNvPr>
          <p:cNvSpPr txBox="1"/>
          <p:nvPr/>
        </p:nvSpPr>
        <p:spPr>
          <a:xfrm>
            <a:off x="5385527" y="2748994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勾股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64" name="yt_shape_10464"/>
          <p:cNvSpPr txBox="1"/>
          <p:nvPr/>
        </p:nvSpPr>
        <p:spPr>
          <a:xfrm>
            <a:off x="540000" y="105273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石门三中月考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在某港口有甲、乙两艘渔船，若甲船沿北偏东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方向以每小时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海里的速度前进，同时，乙船沿南偏东某角度以每小时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海里速度前进，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小时后，甲、乙两船相距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海里，那么乙船航行的方向是南偏东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465" name="yt_shape_10465"/>
          <p:cNvSpPr txBox="1"/>
          <p:nvPr/>
        </p:nvSpPr>
        <p:spPr>
          <a:xfrm>
            <a:off x="540000" y="249230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内的一点，连接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绕点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顺时针旋转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CBE'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的位置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BE'C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135°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469" name="yt_shape_10469"/>
          <p:cNvSpPr txBox="1"/>
          <p:nvPr/>
        </p:nvSpPr>
        <p:spPr>
          <a:xfrm>
            <a:off x="539881" y="571312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466" name="yt_shape_10466" title="H_174.1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46468" y="3652287"/>
            <a:ext cx="1698826" cy="2504806"/>
            <a:chOff x="0" y="0"/>
            <a:chExt cx="1499616" cy="2211084"/>
          </a:xfrm>
        </p:grpSpPr>
        <p:pic>
          <p:nvPicPr>
            <p:cNvPr id="2" name="yt_image_10466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99616" cy="18150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468" name="yt_shape_10468"/>
            <p:cNvSpPr txBox="1"/>
            <p:nvPr/>
          </p:nvSpPr>
          <p:spPr>
            <a:xfrm>
              <a:off x="140344" y="185108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13</a:t>
              </a: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8F2775B-D2A9-C122-FFB3-3461A4A1E445}"/>
              </a:ext>
            </a:extLst>
          </p:cNvPr>
          <p:cNvSpPr txBox="1"/>
          <p:nvPr/>
        </p:nvSpPr>
        <p:spPr>
          <a:xfrm>
            <a:off x="8679588" y="1956906"/>
            <a:ext cx="911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B366D67-C487-D410-0A3B-7CF14537324D}"/>
              </a:ext>
            </a:extLst>
          </p:cNvPr>
          <p:cNvSpPr txBox="1"/>
          <p:nvPr/>
        </p:nvSpPr>
        <p:spPr>
          <a:xfrm>
            <a:off x="9308238" y="2920984"/>
            <a:ext cx="10643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135°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70" name="yt_shape_10470"/>
          <p:cNvSpPr txBox="1"/>
          <p:nvPr/>
        </p:nvSpPr>
        <p:spPr>
          <a:xfrm>
            <a:off x="540119" y="1234150"/>
            <a:ext cx="11111999" cy="47496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的三边长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满足条件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338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，试判断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的形状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24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26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338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24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144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26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是直角三角形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8CF0782-D6B6-B3DD-5327-1156CD2C24AE}"/>
              </a:ext>
            </a:extLst>
          </p:cNvPr>
          <p:cNvSpPr txBox="1"/>
          <p:nvPr/>
        </p:nvSpPr>
        <p:spPr>
          <a:xfrm>
            <a:off x="450108" y="2138320"/>
            <a:ext cx="6241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338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0F4AA9D-5D27-1EFF-F11E-B8904A465ECB}"/>
              </a:ext>
            </a:extLst>
          </p:cNvPr>
          <p:cNvSpPr txBox="1"/>
          <p:nvPr/>
        </p:nvSpPr>
        <p:spPr>
          <a:xfrm>
            <a:off x="450108" y="2613808"/>
            <a:ext cx="88319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EF3F317-83BF-BC43-8D88-F9D4734E88D4}"/>
              </a:ext>
            </a:extLst>
          </p:cNvPr>
          <p:cNvSpPr txBox="1"/>
          <p:nvPr/>
        </p:nvSpPr>
        <p:spPr>
          <a:xfrm>
            <a:off x="450108" y="3089296"/>
            <a:ext cx="5877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E5F502B-55A3-F5C2-CF30-289845815598}"/>
              </a:ext>
            </a:extLst>
          </p:cNvPr>
          <p:cNvSpPr txBox="1"/>
          <p:nvPr/>
        </p:nvSpPr>
        <p:spPr>
          <a:xfrm>
            <a:off x="450108" y="3564784"/>
            <a:ext cx="7020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AF51EC5-8482-80BF-062F-C51FCC34D8B8}"/>
              </a:ext>
            </a:extLst>
          </p:cNvPr>
          <p:cNvSpPr txBox="1"/>
          <p:nvPr/>
        </p:nvSpPr>
        <p:spPr>
          <a:xfrm>
            <a:off x="450108" y="4040272"/>
            <a:ext cx="4887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78AB1B0-2A05-C710-B721-FD7758B4B151}"/>
              </a:ext>
            </a:extLst>
          </p:cNvPr>
          <p:cNvSpPr txBox="1"/>
          <p:nvPr/>
        </p:nvSpPr>
        <p:spPr>
          <a:xfrm>
            <a:off x="450108" y="4515760"/>
            <a:ext cx="3515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DFB400D-3192-961E-93AE-EF532002F021}"/>
              </a:ext>
            </a:extLst>
          </p:cNvPr>
          <p:cNvSpPr txBox="1"/>
          <p:nvPr/>
        </p:nvSpPr>
        <p:spPr>
          <a:xfrm>
            <a:off x="450108" y="4991248"/>
            <a:ext cx="4887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DCBA3EC-62F2-C503-EE3D-2B2EF911F9AA}"/>
              </a:ext>
            </a:extLst>
          </p:cNvPr>
          <p:cNvSpPr txBox="1"/>
          <p:nvPr/>
        </p:nvSpPr>
        <p:spPr>
          <a:xfrm>
            <a:off x="450108" y="5466736"/>
            <a:ext cx="3269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是直角三角形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72" name="yt_shape_10472"/>
          <p:cNvSpPr txBox="1"/>
          <p:nvPr/>
        </p:nvSpPr>
        <p:spPr>
          <a:xfrm>
            <a:off x="540000" y="1124744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15.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页第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如图，小明的爸爸在鱼池边开垦了一块四边形土地种植一些蔬菜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爸爸让小明计算这块土地的面积，以便计算产量，小明找来一些工具，测得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3m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4m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12m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13m.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求四边形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475" name="yt_shape_10475"/>
          <p:cNvSpPr txBox="1"/>
          <p:nvPr/>
        </p:nvSpPr>
        <p:spPr>
          <a:xfrm>
            <a:off x="540000" y="3196806"/>
            <a:ext cx="3636765" cy="152189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450" b="0" i="0" u="none" spc="-8450" dirty="0">
                <a:solidFill>
                  <a:srgbClr val="1EE3CF"/>
                </a:solidFill>
                <a:effectLst/>
                <a:latin typeface="Times New Roman" pitchFamily="84"/>
                <a:ea typeface="宋体" pitchFamily="84"/>
              </a:rPr>
              <a:t> </a:t>
            </a:r>
            <a:r>
              <a:rPr lang="en-US" altLang="zh-CN" sz="8450" b="0" i="0" u="none" spc="12596" dirty="0">
                <a:solidFill>
                  <a:srgbClr val="1EE3CF"/>
                </a:solidFill>
                <a:effectLst/>
                <a:latin typeface="Times New Roman" pitchFamily="84"/>
                <a:ea typeface="宋体" pitchFamily="84"/>
              </a:rPr>
              <a:t> </a:t>
            </a:r>
            <a:r>
              <a:rPr lang="en-US" altLang="zh-CN" sz="7950" b="0" i="0" u="none" spc="11663" dirty="0">
                <a:solidFill>
                  <a:srgbClr val="1EE3CF"/>
                </a:solidFill>
                <a:effectLst/>
                <a:latin typeface="Times New Roman" pitchFamily="80"/>
                <a:ea typeface="宋体" pitchFamily="80"/>
              </a:rPr>
              <a:t> 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pic>
        <p:nvPicPr>
          <p:cNvPr id="10473" name="yt_image_10473" title="H_132.84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22874" y="2775743"/>
            <a:ext cx="1865998" cy="1687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74" name="yt_image_10474" title="H_125.19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01549" y="4911630"/>
            <a:ext cx="1731645" cy="1589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yt_shape_10478"/>
              <p:cNvSpPr txBox="1"/>
              <p:nvPr/>
            </p:nvSpPr>
            <p:spPr>
              <a:xfrm>
                <a:off x="487993" y="3056484"/>
                <a:ext cx="6416821" cy="351968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解：连接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4m.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5m.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7" name="yt_shape_1047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7993" y="3056484"/>
                <a:ext cx="6416821" cy="3519681"/>
              </a:xfrm>
              <a:prstGeom prst="rect">
                <a:avLst/>
              </a:prstGeom>
              <a:blipFill>
                <a:blip r:embed="rId4"/>
                <a:stretch>
                  <a:fillRect l="-2849" t="-1384" r="-380" b="-20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4490B6C1-5F01-0173-291F-4AED4EC30A16}"/>
              </a:ext>
            </a:extLst>
          </p:cNvPr>
          <p:cNvSpPr txBox="1"/>
          <p:nvPr/>
        </p:nvSpPr>
        <p:spPr>
          <a:xfrm>
            <a:off x="397982" y="3009678"/>
            <a:ext cx="4348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1198552-4DC6-FCF7-C51D-DE0021A794A0}"/>
              </a:ext>
            </a:extLst>
          </p:cNvPr>
          <p:cNvSpPr txBox="1"/>
          <p:nvPr/>
        </p:nvSpPr>
        <p:spPr>
          <a:xfrm>
            <a:off x="397982" y="3485166"/>
            <a:ext cx="2726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5CF5233-63DF-9DE4-0C3E-63C39DB879E0}"/>
              </a:ext>
            </a:extLst>
          </p:cNvPr>
          <p:cNvSpPr txBox="1"/>
          <p:nvPr/>
        </p:nvSpPr>
        <p:spPr>
          <a:xfrm>
            <a:off x="397982" y="3960654"/>
            <a:ext cx="1661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44CEA9D-0423-0CFA-2DC4-0E9C99131277}"/>
              </a:ext>
            </a:extLst>
          </p:cNvPr>
          <p:cNvSpPr txBox="1"/>
          <p:nvPr/>
        </p:nvSpPr>
        <p:spPr>
          <a:xfrm>
            <a:off x="397982" y="4436142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C5E9106-68B3-2874-139D-6DB156F6A7C9}"/>
              </a:ext>
            </a:extLst>
          </p:cNvPr>
          <p:cNvSpPr txBox="1"/>
          <p:nvPr/>
        </p:nvSpPr>
        <p:spPr>
          <a:xfrm>
            <a:off x="397982" y="4911630"/>
            <a:ext cx="444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D11595B-B47C-2449-24F9-91B0293DA813}"/>
              </a:ext>
            </a:extLst>
          </p:cNvPr>
          <p:cNvSpPr txBox="1"/>
          <p:nvPr/>
        </p:nvSpPr>
        <p:spPr>
          <a:xfrm>
            <a:off x="397982" y="5387118"/>
            <a:ext cx="51791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F07B2A37-32EA-58EC-FACE-6D4A1B21ABC7}"/>
                  </a:ext>
                </a:extLst>
              </p:cNvPr>
              <p:cNvSpPr txBox="1"/>
              <p:nvPr/>
            </p:nvSpPr>
            <p:spPr>
              <a:xfrm>
                <a:off x="397982" y="5862606"/>
                <a:ext cx="6433248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四边形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F07B2A37-32EA-58EC-FACE-6D4A1B21AB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7982" y="5862606"/>
                <a:ext cx="6433248" cy="726326"/>
              </a:xfrm>
              <a:prstGeom prst="rect">
                <a:avLst/>
              </a:prstGeom>
              <a:blipFill>
                <a:blip r:embed="rId5"/>
                <a:stretch>
                  <a:fillRect l="-1420" r="-1515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yt_shape_10468"/>
          <p:cNvSpPr txBox="1"/>
          <p:nvPr/>
        </p:nvSpPr>
        <p:spPr>
          <a:xfrm>
            <a:off x="9624392" y="4529754"/>
            <a:ext cx="1421633" cy="4801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1" name="yt_shape_10481"/>
          <p:cNvSpPr txBox="1"/>
          <p:nvPr/>
        </p:nvSpPr>
        <p:spPr>
          <a:xfrm>
            <a:off x="539881" y="908720"/>
            <a:ext cx="41286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480" name="yt_image_10480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908720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83" name="yt_shape_10483"/>
          <p:cNvSpPr txBox="1"/>
          <p:nvPr/>
        </p:nvSpPr>
        <p:spPr>
          <a:xfrm>
            <a:off x="540000" y="160630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柳州八中月考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内一点，把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绕点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顺时针方向旋转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</a:p>
        </p:txBody>
      </p:sp>
      <p:sp>
        <p:nvSpPr>
          <p:cNvPr id="10487" name="yt_shape_10487"/>
          <p:cNvSpPr txBox="1"/>
          <p:nvPr/>
        </p:nvSpPr>
        <p:spPr>
          <a:xfrm>
            <a:off x="539881" y="466180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484" name="yt_shape_10484" title="H_149.0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24392" y="2379544"/>
            <a:ext cx="1811702" cy="2377976"/>
            <a:chOff x="0" y="0"/>
            <a:chExt cx="1442466" cy="1893330"/>
          </a:xfrm>
        </p:grpSpPr>
        <p:pic>
          <p:nvPicPr>
            <p:cNvPr id="2" name="yt_image_10484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42466" cy="14973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486" name="yt_shape_10486"/>
            <p:cNvSpPr txBox="1"/>
            <p:nvPr/>
          </p:nvSpPr>
          <p:spPr>
            <a:xfrm>
              <a:off x="111769" y="1533330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0488" name="yt_shape_10488"/>
          <p:cNvSpPr txBox="1"/>
          <p:nvPr/>
        </p:nvSpPr>
        <p:spPr>
          <a:xfrm>
            <a:off x="407249" y="2609240"/>
            <a:ext cx="538609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判断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的形状，并说明理由；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963A6CE-011A-6D8C-8704-C6BDAA81FFDA}"/>
              </a:ext>
            </a:extLst>
          </p:cNvPr>
          <p:cNvSpPr txBox="1"/>
          <p:nvPr/>
        </p:nvSpPr>
        <p:spPr>
          <a:xfrm>
            <a:off x="407249" y="2999432"/>
            <a:ext cx="612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为直角三角形，理由如下：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E0FEEBA-8B4A-7C21-7C5B-68128036BA59}"/>
              </a:ext>
            </a:extLst>
          </p:cNvPr>
          <p:cNvSpPr txBox="1"/>
          <p:nvPr/>
        </p:nvSpPr>
        <p:spPr>
          <a:xfrm>
            <a:off x="407249" y="3474920"/>
            <a:ext cx="6531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绕点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顺时针方向旋转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045DB9E-B96E-3E1D-4DF6-A41812748069}"/>
              </a:ext>
            </a:extLst>
          </p:cNvPr>
          <p:cNvSpPr txBox="1"/>
          <p:nvPr/>
        </p:nvSpPr>
        <p:spPr>
          <a:xfrm>
            <a:off x="407249" y="3950408"/>
            <a:ext cx="4804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B126232-AB17-4A9A-C2F2-B4847D95FB34}"/>
              </a:ext>
            </a:extLst>
          </p:cNvPr>
          <p:cNvSpPr txBox="1"/>
          <p:nvPr/>
        </p:nvSpPr>
        <p:spPr>
          <a:xfrm>
            <a:off x="407249" y="4425896"/>
            <a:ext cx="4191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79D5363-E80A-CD62-2F72-FF0B7C1A7457}"/>
              </a:ext>
            </a:extLst>
          </p:cNvPr>
          <p:cNvSpPr txBox="1"/>
          <p:nvPr/>
        </p:nvSpPr>
        <p:spPr>
          <a:xfrm>
            <a:off x="407249" y="4901384"/>
            <a:ext cx="5664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为等边三角形，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7B51A616-4D2F-320B-965E-9D5F77F76C6D}"/>
              </a:ext>
            </a:extLst>
          </p:cNvPr>
          <p:cNvSpPr txBox="1"/>
          <p:nvPr/>
        </p:nvSpPr>
        <p:spPr>
          <a:xfrm>
            <a:off x="407249" y="5376872"/>
            <a:ext cx="368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DA3E1DE-1C53-3B53-5DEB-BE20380C419D}"/>
              </a:ext>
            </a:extLst>
          </p:cNvPr>
          <p:cNvSpPr txBox="1"/>
          <p:nvPr/>
        </p:nvSpPr>
        <p:spPr>
          <a:xfrm>
            <a:off x="407249" y="5852360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6E2A060D-D689-1CD4-E78A-E57065467C01}"/>
              </a:ext>
            </a:extLst>
          </p:cNvPr>
          <p:cNvSpPr txBox="1"/>
          <p:nvPr/>
        </p:nvSpPr>
        <p:spPr>
          <a:xfrm>
            <a:off x="407249" y="6327848"/>
            <a:ext cx="3304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是直角三角形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" name="yt_shape_10489"/>
          <p:cNvSpPr txBox="1"/>
          <p:nvPr/>
        </p:nvSpPr>
        <p:spPr>
          <a:xfrm>
            <a:off x="718090" y="1115979"/>
            <a:ext cx="2983189" cy="96026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直角三角形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grpSp>
        <p:nvGrpSpPr>
          <p:cNvPr id="11" name="yt_shape_10484" title="H_149.0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192344" y="1875072"/>
            <a:ext cx="1811702" cy="2377976"/>
            <a:chOff x="0" y="0"/>
            <a:chExt cx="1442466" cy="1893330"/>
          </a:xfrm>
        </p:grpSpPr>
        <p:pic>
          <p:nvPicPr>
            <p:cNvPr id="12" name="yt_image_10484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42466" cy="14973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yt_shape_10486"/>
            <p:cNvSpPr txBox="1"/>
            <p:nvPr/>
          </p:nvSpPr>
          <p:spPr>
            <a:xfrm>
              <a:off x="111769" y="1533330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4" name="yt_shape_10491"/>
          <p:cNvSpPr txBox="1"/>
          <p:nvPr/>
        </p:nvSpPr>
        <p:spPr>
          <a:xfrm>
            <a:off x="713403" y="1675606"/>
            <a:ext cx="5823710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是直角三角形，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为等边三角形，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7A922299-E555-5842-DA64-F53D45B28EDF}"/>
              </a:ext>
            </a:extLst>
          </p:cNvPr>
          <p:cNvSpPr txBox="1"/>
          <p:nvPr/>
        </p:nvSpPr>
        <p:spPr>
          <a:xfrm>
            <a:off x="623392" y="1628800"/>
            <a:ext cx="429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是直角三角形，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9BBA5DEF-1009-A65B-56FE-840B8D78E20F}"/>
              </a:ext>
            </a:extLst>
          </p:cNvPr>
          <p:cNvSpPr txBox="1"/>
          <p:nvPr/>
        </p:nvSpPr>
        <p:spPr>
          <a:xfrm>
            <a:off x="623392" y="2104288"/>
            <a:ext cx="22073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D65B3457-C009-1FAA-C9DB-4F624848FE14}"/>
              </a:ext>
            </a:extLst>
          </p:cNvPr>
          <p:cNvSpPr txBox="1"/>
          <p:nvPr/>
        </p:nvSpPr>
        <p:spPr>
          <a:xfrm>
            <a:off x="623392" y="2579776"/>
            <a:ext cx="3515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为等边三角形，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D763B5D1-BAF1-A5D0-B9A3-412C78F38E77}"/>
              </a:ext>
            </a:extLst>
          </p:cNvPr>
          <p:cNvSpPr txBox="1"/>
          <p:nvPr/>
        </p:nvSpPr>
        <p:spPr>
          <a:xfrm>
            <a:off x="623392" y="3055264"/>
            <a:ext cx="2418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9DAAB899-9C30-ECB7-2490-2D936C820AC0}"/>
              </a:ext>
            </a:extLst>
          </p:cNvPr>
          <p:cNvSpPr txBox="1"/>
          <p:nvPr/>
        </p:nvSpPr>
        <p:spPr>
          <a:xfrm>
            <a:off x="623392" y="3530752"/>
            <a:ext cx="2870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C47137B6-825D-A9CE-BE75-57E6AAEF8B21}"/>
              </a:ext>
            </a:extLst>
          </p:cNvPr>
          <p:cNvSpPr txBox="1"/>
          <p:nvPr/>
        </p:nvSpPr>
        <p:spPr>
          <a:xfrm>
            <a:off x="623392" y="4006240"/>
            <a:ext cx="59474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150°.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allAtOnce"/>
      <p:bldP spid="16" grpId="0" build="allAtOnce"/>
      <p:bldP spid="17" grpId="0" build="allAtOnce"/>
      <p:bldP spid="18" grpId="0" build="allAtOnce"/>
      <p:bldP spid="19" grpId="0" build="allAtOnce"/>
      <p:bldP spid="20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3" name="yt_shape_10493"/>
          <p:cNvSpPr txBox="1"/>
          <p:nvPr/>
        </p:nvSpPr>
        <p:spPr>
          <a:xfrm>
            <a:off x="5406686" y="2892825"/>
            <a:ext cx="1279068" cy="28815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74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0492" name="yt_image_10492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9416" y="1268413"/>
            <a:ext cx="12664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95" name="yt_shape_10495"/>
          <p:cNvSpPr txBox="1"/>
          <p:nvPr/>
        </p:nvSpPr>
        <p:spPr>
          <a:xfrm>
            <a:off x="1972076" y="1875883"/>
            <a:ext cx="8148288" cy="1032966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运用勾股定理及逆定理时注意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数形结合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分类讨论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方程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等数学思想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17" name="yt_shape_10417"/>
          <p:cNvSpPr txBox="1"/>
          <p:nvPr/>
        </p:nvSpPr>
        <p:spPr>
          <a:xfrm>
            <a:off x="479376" y="1146018"/>
            <a:ext cx="4147097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26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416" name="yt_image_10416" title="H_51.39">
            <a:extLst>
              <a:ext uri="">
                <a16:creationId xmlns="" xmlns:p14="http://schemas.microsoft.com/office/powerpoint/2010/main" xmlns:mc="http://schemas.openxmlformats.org/markup-compatibility/2006" xmlns:m="http://schemas.openxmlformats.org/officeDocument/2006/math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146018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19" name="yt_shape_10419"/>
          <p:cNvSpPr txBox="1"/>
          <p:nvPr/>
        </p:nvSpPr>
        <p:spPr>
          <a:xfrm>
            <a:off x="479376" y="1849315"/>
            <a:ext cx="413895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勾股定理的逆定理</a:t>
            </a:r>
          </a:p>
        </p:txBody>
      </p:sp>
      <p:sp>
        <p:nvSpPr>
          <p:cNvPr id="10420" name="yt_shape_10420"/>
          <p:cNvSpPr txBox="1"/>
          <p:nvPr/>
        </p:nvSpPr>
        <p:spPr>
          <a:xfrm>
            <a:off x="479376" y="2348880"/>
            <a:ext cx="845584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下列四组数中，不能作为直角三角形三条边的长的是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421" name="yt_table_1042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2724876"/>
              </p:ext>
            </p:extLst>
          </p:nvPr>
        </p:nvGraphicFramePr>
        <p:xfrm>
          <a:off x="479376" y="2828183"/>
          <a:ext cx="5801043" cy="950976"/>
        </p:xfrm>
        <a:graphic>
          <a:graphicData uri="http://schemas.openxmlformats.org/drawingml/2006/table">
            <a:tbl>
              <a:tblPr/>
              <a:tblGrid>
                <a:gridCol w="3565843">
                  <a:extLst>
                    <a:ext uri="{9D8B030D-6E8A-4147-A177-3AD203B41FA5}">
                      <a16:colId xmlns:a16="http://schemas.microsoft.com/office/drawing/2014/main" val="10072"/>
                    </a:ext>
                  </a:extLst>
                </a:gridCol>
                <a:gridCol w="2235200">
                  <a:extLst>
                    <a:ext uri="{9D8B030D-6E8A-4147-A177-3AD203B41FA5}">
                      <a16:colId xmlns:a16="http://schemas.microsoft.com/office/drawing/2014/main" val="100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A.0.3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423" name="yt_shape_10423"/>
              <p:cNvSpPr txBox="1"/>
              <p:nvPr/>
            </p:nvSpPr>
            <p:spPr>
              <a:xfrm>
                <a:off x="479496" y="3829737"/>
                <a:ext cx="11449152" cy="52687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漳州市中考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如果一个三角形的三边长为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，那么这个三角形是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1200" b="0" i="0" u="none" dirty="0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1200" b="0" i="0" u="none" dirty="0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0423" name="yt_shape_104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496" y="3829737"/>
                <a:ext cx="11449152" cy="526876"/>
              </a:xfrm>
              <a:prstGeom prst="rect">
                <a:avLst/>
              </a:prstGeom>
              <a:blipFill>
                <a:blip r:embed="rId3"/>
                <a:stretch>
                  <a:fillRect l="-1651" t="-3448" b="-229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425" name="yt_table_1042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970837"/>
              </p:ext>
            </p:extLst>
          </p:nvPr>
        </p:nvGraphicFramePr>
        <p:xfrm>
          <a:off x="479376" y="4385451"/>
          <a:ext cx="6580506" cy="950976"/>
        </p:xfrm>
        <a:graphic>
          <a:graphicData uri="http://schemas.openxmlformats.org/drawingml/2006/table">
            <a:tbl>
              <a:tblPr/>
              <a:tblGrid>
                <a:gridCol w="3565843">
                  <a:extLst>
                    <a:ext uri="{9D8B030D-6E8A-4147-A177-3AD203B41FA5}">
                      <a16:colId xmlns:a16="http://schemas.microsoft.com/office/drawing/2014/main" val="10074"/>
                    </a:ext>
                  </a:extLst>
                </a:gridCol>
                <a:gridCol w="3014663">
                  <a:extLst>
                    <a:ext uri="{9D8B030D-6E8A-4147-A177-3AD203B41FA5}">
                      <a16:colId xmlns:a16="http://schemas.microsoft.com/office/drawing/2014/main" val="1007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等腰三角形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钝角三角形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直角三角形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等腰直角三角形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</a:tbl>
          </a:graphicData>
        </a:graphic>
      </p:graphicFrame>
      <p:pic>
        <p:nvPicPr>
          <p:cNvPr id="3" name="yt_shape_1698822072238" title="H_28.801733">
            <a:extLst>
              <a:ext uri="{FF2B5EF4-FFF2-40B4-BE49-F238E27FC236}">
                <a16:creationId xmlns:a16="http://schemas.microsoft.com/office/drawing/2014/main" id="{AB4B1E9D-FCF0-ECB8-74D7-0CBDE2836B1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888642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6CD9567-5F93-7A07-00CD-497BE5BAE35D}"/>
              </a:ext>
            </a:extLst>
          </p:cNvPr>
          <p:cNvSpPr txBox="1"/>
          <p:nvPr/>
        </p:nvSpPr>
        <p:spPr>
          <a:xfrm>
            <a:off x="8085565" y="230207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F714F88-AAC3-5705-DBE0-57253AB81194}"/>
              </a:ext>
            </a:extLst>
          </p:cNvPr>
          <p:cNvSpPr txBox="1"/>
          <p:nvPr/>
        </p:nvSpPr>
        <p:spPr>
          <a:xfrm>
            <a:off x="10920536" y="3779159"/>
            <a:ext cx="400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7" name="yt_shape_10427"/>
          <p:cNvSpPr txBox="1"/>
          <p:nvPr/>
        </p:nvSpPr>
        <p:spPr>
          <a:xfrm>
            <a:off x="540000" y="114367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娄底市模拟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如图，在正方形网格中有一个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，若小方格的边长均为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431" name="yt_table_10431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7215929"/>
              </p:ext>
            </p:extLst>
          </p:nvPr>
        </p:nvGraphicFramePr>
        <p:xfrm>
          <a:off x="539881" y="2103112"/>
          <a:ext cx="3319463" cy="1901952"/>
        </p:xfrm>
        <a:graphic>
          <a:graphicData uri="http://schemas.openxmlformats.org/drawingml/2006/table">
            <a:tbl>
              <a:tblPr/>
              <a:tblGrid>
                <a:gridCol w="3319463">
                  <a:extLst>
                    <a:ext uri="{9D8B030D-6E8A-4147-A177-3AD203B41FA5}">
                      <a16:colId xmlns:a16="http://schemas.microsoft.com/office/drawing/2014/main" val="100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直角三角形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锐角三角形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钝角三角形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以上答案都不正确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1"/>
                  </a:ext>
                </a:extLst>
              </a:tr>
            </a:tbl>
          </a:graphicData>
        </a:graphic>
      </p:graphicFrame>
      <p:grpSp>
        <p:nvGrpSpPr>
          <p:cNvPr id="10428" name="yt_shape_10428_skip" title="H_115.42110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34680" y="2103112"/>
            <a:ext cx="1815084" cy="1465848"/>
            <a:chOff x="0" y="0"/>
            <a:chExt cx="1815084" cy="1465848"/>
          </a:xfrm>
        </p:grpSpPr>
        <p:pic>
          <p:nvPicPr>
            <p:cNvPr id="2" name="yt_image_10428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15084" cy="10698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430" name="yt_shape_10430"/>
            <p:cNvSpPr txBox="1"/>
            <p:nvPr/>
          </p:nvSpPr>
          <p:spPr>
            <a:xfrm>
              <a:off x="374261" y="110584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04F5B17-A44F-09ED-F221-A5B1EFC92924}"/>
              </a:ext>
            </a:extLst>
          </p:cNvPr>
          <p:cNvSpPr txBox="1"/>
          <p:nvPr/>
        </p:nvSpPr>
        <p:spPr>
          <a:xfrm>
            <a:off x="2091464" y="15723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33" name="yt_shape_10433"/>
          <p:cNvSpPr txBox="1"/>
          <p:nvPr/>
        </p:nvSpPr>
        <p:spPr>
          <a:xfrm>
            <a:off x="617759" y="1124744"/>
            <a:ext cx="10956481" cy="480131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木工师傅要做扇长方形纱窗，做好后量得长为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分米，宽为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分米，对角线为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分米，则这扇纱窗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不合格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合格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不合格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的三条边，且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满足等式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判断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的形状，并说明理由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为直角三角形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理由如下：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｜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｜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225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是直角三角形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B49D61B-DF1D-2252-4703-91572E9A3C66}"/>
              </a:ext>
            </a:extLst>
          </p:cNvPr>
          <p:cNvSpPr txBox="1"/>
          <p:nvPr/>
        </p:nvSpPr>
        <p:spPr>
          <a:xfrm>
            <a:off x="2966148" y="1553426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不合格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088CA85-0422-1A11-2D82-EDE8021B9119}"/>
              </a:ext>
            </a:extLst>
          </p:cNvPr>
          <p:cNvSpPr txBox="1"/>
          <p:nvPr/>
        </p:nvSpPr>
        <p:spPr>
          <a:xfrm>
            <a:off x="527748" y="2979890"/>
            <a:ext cx="5098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为直角三角形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C6E723C-80DD-3CA2-F31F-CBBC2077EF5C}"/>
              </a:ext>
            </a:extLst>
          </p:cNvPr>
          <p:cNvSpPr txBox="1"/>
          <p:nvPr/>
        </p:nvSpPr>
        <p:spPr>
          <a:xfrm>
            <a:off x="527748" y="3455378"/>
            <a:ext cx="6004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4ADB70C-8754-967C-821E-86844AC191C9}"/>
              </a:ext>
            </a:extLst>
          </p:cNvPr>
          <p:cNvSpPr txBox="1"/>
          <p:nvPr/>
        </p:nvSpPr>
        <p:spPr>
          <a:xfrm>
            <a:off x="527748" y="3930866"/>
            <a:ext cx="4658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BF961C0-AB45-71EE-FD3C-1AF0E637FDC8}"/>
              </a:ext>
            </a:extLst>
          </p:cNvPr>
          <p:cNvSpPr txBox="1"/>
          <p:nvPr/>
        </p:nvSpPr>
        <p:spPr>
          <a:xfrm>
            <a:off x="527748" y="4406354"/>
            <a:ext cx="3286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41BC87C-1CE8-A24F-793D-5C30BF8C4C22}"/>
              </a:ext>
            </a:extLst>
          </p:cNvPr>
          <p:cNvSpPr txBox="1"/>
          <p:nvPr/>
        </p:nvSpPr>
        <p:spPr>
          <a:xfrm>
            <a:off x="527748" y="4881842"/>
            <a:ext cx="4175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47F4411-699D-05AD-B859-D9E30E8036F2}"/>
              </a:ext>
            </a:extLst>
          </p:cNvPr>
          <p:cNvSpPr txBox="1"/>
          <p:nvPr/>
        </p:nvSpPr>
        <p:spPr>
          <a:xfrm>
            <a:off x="527748" y="5357330"/>
            <a:ext cx="3269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是直角三角形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36" name="yt_shape_10436"/>
          <p:cNvSpPr txBox="1"/>
          <p:nvPr/>
        </p:nvSpPr>
        <p:spPr>
          <a:xfrm>
            <a:off x="551384" y="1196752"/>
            <a:ext cx="1068561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</a:p>
        </p:txBody>
      </p:sp>
      <p:sp>
        <p:nvSpPr>
          <p:cNvPr id="10440" name="yt_shape_10440"/>
          <p:cNvSpPr txBox="1"/>
          <p:nvPr/>
        </p:nvSpPr>
        <p:spPr>
          <a:xfrm>
            <a:off x="551384" y="386468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437" name="yt_shape_10437" title="H_156.37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292759" y="1878769"/>
            <a:ext cx="1944243" cy="1985913"/>
            <a:chOff x="0" y="0"/>
            <a:chExt cx="1944243" cy="1985913"/>
          </a:xfrm>
        </p:grpSpPr>
        <p:pic>
          <p:nvPicPr>
            <p:cNvPr id="2" name="yt_image_10437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44243" cy="15899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439" name="yt_shape_10439"/>
            <p:cNvSpPr txBox="1"/>
            <p:nvPr/>
          </p:nvSpPr>
          <p:spPr>
            <a:xfrm>
              <a:off x="438840" y="162591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0441" name="yt_shape_10441"/>
          <p:cNvSpPr txBox="1"/>
          <p:nvPr/>
        </p:nvSpPr>
        <p:spPr>
          <a:xfrm>
            <a:off x="551752" y="1815358"/>
            <a:ext cx="311142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4573A4C-1AF4-5169-3639-4442D26E486E}"/>
              </a:ext>
            </a:extLst>
          </p:cNvPr>
          <p:cNvSpPr txBox="1"/>
          <p:nvPr/>
        </p:nvSpPr>
        <p:spPr>
          <a:xfrm>
            <a:off x="479376" y="2276872"/>
            <a:ext cx="368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证明：在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5C09FE6-A2AD-5BC9-923B-95EE475E3378}"/>
              </a:ext>
            </a:extLst>
          </p:cNvPr>
          <p:cNvSpPr txBox="1"/>
          <p:nvPr/>
        </p:nvSpPr>
        <p:spPr>
          <a:xfrm>
            <a:off x="479376" y="2752360"/>
            <a:ext cx="3990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8CA70DE-4E8C-23A8-AE9D-BAA615ADBB69}"/>
              </a:ext>
            </a:extLst>
          </p:cNvPr>
          <p:cNvSpPr txBox="1"/>
          <p:nvPr/>
        </p:nvSpPr>
        <p:spPr>
          <a:xfrm>
            <a:off x="479376" y="3227848"/>
            <a:ext cx="490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0661B0F-3357-8E83-D298-6E24A6B06576}"/>
              </a:ext>
            </a:extLst>
          </p:cNvPr>
          <p:cNvSpPr txBox="1"/>
          <p:nvPr/>
        </p:nvSpPr>
        <p:spPr>
          <a:xfrm>
            <a:off x="479376" y="3703336"/>
            <a:ext cx="57887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是直角三角形，且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0A3C077-F426-DAA7-07B1-710E287A0EF6}"/>
              </a:ext>
            </a:extLst>
          </p:cNvPr>
          <p:cNvSpPr txBox="1"/>
          <p:nvPr/>
        </p:nvSpPr>
        <p:spPr>
          <a:xfrm>
            <a:off x="479376" y="4178824"/>
            <a:ext cx="16612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3" name="yt_shape_10443"/>
          <p:cNvSpPr txBox="1"/>
          <p:nvPr/>
        </p:nvSpPr>
        <p:spPr>
          <a:xfrm>
            <a:off x="432590" y="980728"/>
            <a:ext cx="5663410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证明：在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中，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是直角三角形，且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E87B70F-C901-2277-F99B-E2193B183B87}"/>
              </a:ext>
            </a:extLst>
          </p:cNvPr>
          <p:cNvSpPr txBox="1"/>
          <p:nvPr/>
        </p:nvSpPr>
        <p:spPr>
          <a:xfrm>
            <a:off x="432590" y="1709814"/>
            <a:ext cx="4633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解：由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知，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8A90CC9-D1FE-524B-050E-64647A7FFFFB}"/>
              </a:ext>
            </a:extLst>
          </p:cNvPr>
          <p:cNvSpPr txBox="1"/>
          <p:nvPr/>
        </p:nvSpPr>
        <p:spPr>
          <a:xfrm>
            <a:off x="432590" y="2185302"/>
            <a:ext cx="3304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是直角三角形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5D8B1FB-0B05-86A8-41AF-BB0ED117B890}"/>
              </a:ext>
            </a:extLst>
          </p:cNvPr>
          <p:cNvSpPr txBox="1"/>
          <p:nvPr/>
        </p:nvSpPr>
        <p:spPr>
          <a:xfrm>
            <a:off x="432590" y="2660790"/>
            <a:ext cx="3475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4751624-0C88-5344-0325-686E0FD62887}"/>
              </a:ext>
            </a:extLst>
          </p:cNvPr>
          <p:cNvSpPr txBox="1"/>
          <p:nvPr/>
        </p:nvSpPr>
        <p:spPr>
          <a:xfrm>
            <a:off x="432590" y="3136278"/>
            <a:ext cx="5469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81F2C8A-3D96-DB11-F54F-1BF109CC0B6B}"/>
              </a:ext>
            </a:extLst>
          </p:cNvPr>
          <p:cNvSpPr txBox="1"/>
          <p:nvPr/>
        </p:nvSpPr>
        <p:spPr>
          <a:xfrm>
            <a:off x="432590" y="3611766"/>
            <a:ext cx="4734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F114133-AC3D-227B-C9EC-F49F883653AD}"/>
              </a:ext>
            </a:extLst>
          </p:cNvPr>
          <p:cNvSpPr txBox="1"/>
          <p:nvPr/>
        </p:nvSpPr>
        <p:spPr>
          <a:xfrm>
            <a:off x="432590" y="4087254"/>
            <a:ext cx="3929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79E9AA9-47AE-63C9-AE12-28C499837614}"/>
              </a:ext>
            </a:extLst>
          </p:cNvPr>
          <p:cNvSpPr txBox="1"/>
          <p:nvPr/>
        </p:nvSpPr>
        <p:spPr>
          <a:xfrm>
            <a:off x="432590" y="4562742"/>
            <a:ext cx="4793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的周长是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yt_shape_10442"/>
          <p:cNvSpPr txBox="1"/>
          <p:nvPr/>
        </p:nvSpPr>
        <p:spPr>
          <a:xfrm>
            <a:off x="432590" y="1205472"/>
            <a:ext cx="49420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pSp>
        <p:nvGrpSpPr>
          <p:cNvPr id="17" name="yt_shape_10437" title="H_156.37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300958" y="1607123"/>
            <a:ext cx="1944243" cy="1985913"/>
            <a:chOff x="0" y="0"/>
            <a:chExt cx="1944243" cy="1985913"/>
          </a:xfrm>
        </p:grpSpPr>
        <p:pic>
          <p:nvPicPr>
            <p:cNvPr id="18" name="yt_image_10437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44243" cy="15899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yt_shape_10439"/>
            <p:cNvSpPr txBox="1"/>
            <p:nvPr/>
          </p:nvSpPr>
          <p:spPr>
            <a:xfrm>
              <a:off x="438840" y="162591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" name="yt_shape_10445"/>
          <p:cNvSpPr txBox="1"/>
          <p:nvPr/>
        </p:nvSpPr>
        <p:spPr>
          <a:xfrm>
            <a:off x="623272" y="1124564"/>
            <a:ext cx="260007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勾股数</a:t>
            </a:r>
          </a:p>
        </p:txBody>
      </p:sp>
      <p:sp>
        <p:nvSpPr>
          <p:cNvPr id="10446" name="yt_shape_10446"/>
          <p:cNvSpPr txBox="1"/>
          <p:nvPr/>
        </p:nvSpPr>
        <p:spPr>
          <a:xfrm>
            <a:off x="623272" y="1624129"/>
            <a:ext cx="505266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下列几组数中是勾股数的是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447" name="yt_table_10447" title="H_83.3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52000978"/>
                  </p:ext>
                </p:extLst>
              </p:nvPr>
            </p:nvGraphicFramePr>
            <p:xfrm>
              <a:off x="623272" y="2103432"/>
              <a:ext cx="5372418" cy="1148906"/>
            </p:xfrm>
            <a:graphic>
              <a:graphicData uri="http://schemas.openxmlformats.org/drawingml/2006/table">
                <a:tbl>
                  <a:tblPr/>
                  <a:tblGrid>
                    <a:gridCol w="3137218">
                      <a:extLst>
                        <a:ext uri="{9D8B030D-6E8A-4147-A177-3AD203B41FA5}">
                          <a16:colId xmlns:a16="http://schemas.microsoft.com/office/drawing/2014/main" val="10077"/>
                        </a:ext>
                      </a:extLst>
                    </a:gridCol>
                    <a:gridCol w="2235200">
                      <a:extLst>
                        <a:ext uri="{9D8B030D-6E8A-4147-A177-3AD203B41FA5}">
                          <a16:colId xmlns:a16="http://schemas.microsoft.com/office/drawing/2014/main" val="1007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B.7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3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8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9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3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447" name="yt_table_10447" title="H_83.3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52000978"/>
                  </p:ext>
                </p:extLst>
              </p:nvPr>
            </p:nvGraphicFramePr>
            <p:xfrm>
              <a:off x="623272" y="2103432"/>
              <a:ext cx="5372418" cy="1148906"/>
            </p:xfrm>
            <a:graphic>
              <a:graphicData uri="http://schemas.openxmlformats.org/drawingml/2006/table">
                <a:tbl>
                  <a:tblPr/>
                  <a:tblGrid>
                    <a:gridCol w="3137218">
                      <a:extLst>
                        <a:ext uri="{9D8B030D-6E8A-4147-A177-3AD203B41FA5}">
                          <a16:colId xmlns:a16="http://schemas.microsoft.com/office/drawing/2014/main" val="10077"/>
                        </a:ext>
                      </a:extLst>
                    </a:gridCol>
                    <a:gridCol w="2235200">
                      <a:extLst>
                        <a:ext uri="{9D8B030D-6E8A-4147-A177-3AD203B41FA5}">
                          <a16:colId xmlns:a16="http://schemas.microsoft.com/office/drawing/2014/main" val="10078"/>
                        </a:ext>
                      </a:extLst>
                    </a:gridCol>
                  </a:tblGrid>
                  <a:tr h="67341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71262" b="-9099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B.7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32"/>
                      </a:ext>
                    </a:extLst>
                  </a:tr>
                  <a:tr h="475488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8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9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3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448" name="yt_shape_10448"/>
          <p:cNvSpPr txBox="1"/>
          <p:nvPr/>
        </p:nvSpPr>
        <p:spPr>
          <a:xfrm>
            <a:off x="623392" y="321297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下列各组数：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其中是勾股数的有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②④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shape_1698822072469" title="H_28.801733">
            <a:extLst>
              <a:ext uri="{FF2B5EF4-FFF2-40B4-BE49-F238E27FC236}">
                <a16:creationId xmlns:a16="http://schemas.microsoft.com/office/drawing/2014/main" id="{C65A3D12-199F-5EF5-1A88-D5CA86895FC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272" y="1163891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28C49D7-6835-98D7-7D58-8060ABCD0FD1}"/>
              </a:ext>
            </a:extLst>
          </p:cNvPr>
          <p:cNvSpPr txBox="1"/>
          <p:nvPr/>
        </p:nvSpPr>
        <p:spPr>
          <a:xfrm>
            <a:off x="4876661" y="157732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7AC3B28-D9D3-C609-20E5-CA8A8D758A36}"/>
              </a:ext>
            </a:extLst>
          </p:cNvPr>
          <p:cNvSpPr txBox="1"/>
          <p:nvPr/>
        </p:nvSpPr>
        <p:spPr>
          <a:xfrm>
            <a:off x="2057381" y="3641658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②④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9" name="yt_shape_10449"/>
          <p:cNvSpPr txBox="1"/>
          <p:nvPr/>
        </p:nvSpPr>
        <p:spPr>
          <a:xfrm>
            <a:off x="479376" y="1124744"/>
            <a:ext cx="10802637" cy="37894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</a:rPr>
              <a:t>在运用勾股定理逆定理时考虑不全面造成漏解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的三边，且满足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，试判断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的形状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解：因为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）＝（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是等腰三角形或直角三角形或等腰直角三角形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E1AAFC6-7943-45D1-8DF0-FC2FC3096F3A}"/>
              </a:ext>
            </a:extLst>
          </p:cNvPr>
          <p:cNvSpPr txBox="1"/>
          <p:nvPr/>
        </p:nvSpPr>
        <p:spPr>
          <a:xfrm>
            <a:off x="389365" y="2028914"/>
            <a:ext cx="4107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解：因为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EB4C458-02CE-4653-0202-1EDCA19CA67D}"/>
              </a:ext>
            </a:extLst>
          </p:cNvPr>
          <p:cNvSpPr txBox="1"/>
          <p:nvPr/>
        </p:nvSpPr>
        <p:spPr>
          <a:xfrm>
            <a:off x="389365" y="2504402"/>
            <a:ext cx="5903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BFED4CB-289D-DD4D-A39A-72CF76E1DC5A}"/>
              </a:ext>
            </a:extLst>
          </p:cNvPr>
          <p:cNvSpPr txBox="1"/>
          <p:nvPr/>
        </p:nvSpPr>
        <p:spPr>
          <a:xfrm>
            <a:off x="389365" y="2979890"/>
            <a:ext cx="4328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D4978B8-0D19-CB47-0270-F8E2EEA0293B}"/>
              </a:ext>
            </a:extLst>
          </p:cNvPr>
          <p:cNvSpPr txBox="1"/>
          <p:nvPr/>
        </p:nvSpPr>
        <p:spPr>
          <a:xfrm>
            <a:off x="389365" y="3455378"/>
            <a:ext cx="5344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AC50FF4-6815-3152-2ABB-E94EB872C44C}"/>
              </a:ext>
            </a:extLst>
          </p:cNvPr>
          <p:cNvSpPr txBox="1"/>
          <p:nvPr/>
        </p:nvSpPr>
        <p:spPr>
          <a:xfrm>
            <a:off x="389365" y="3930866"/>
            <a:ext cx="3134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7A3A2A5-20CB-B528-B6D0-A6EDE3BBE6EA}"/>
              </a:ext>
            </a:extLst>
          </p:cNvPr>
          <p:cNvSpPr txBox="1"/>
          <p:nvPr/>
        </p:nvSpPr>
        <p:spPr>
          <a:xfrm>
            <a:off x="389365" y="4406354"/>
            <a:ext cx="78413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是等腰三角形或直角三角形或等腰直角三角形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3" name="yt_shape_10453"/>
          <p:cNvSpPr txBox="1"/>
          <p:nvPr/>
        </p:nvSpPr>
        <p:spPr>
          <a:xfrm>
            <a:off x="551384" y="942645"/>
            <a:ext cx="3953198" cy="5673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150" b="0" i="0" u="none" spc="30039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452" name="yt_image_10452">
            <a:extLst>
              <a:ext uri="">
                <a16:creationId xmlns="" xmlns:p14="http://schemas.microsoft.com/office/powerpoint/2010/main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384" y="942645"/>
            <a:ext cx="3912489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55" name="yt_shape_10455"/>
          <p:cNvSpPr txBox="1"/>
          <p:nvPr/>
        </p:nvSpPr>
        <p:spPr>
          <a:xfrm>
            <a:off x="551384" y="1628800"/>
            <a:ext cx="886460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易错题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满足下列条件的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不是直角三角形的是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456" name="yt_table_10456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0370081"/>
              </p:ext>
            </p:extLst>
          </p:nvPr>
        </p:nvGraphicFramePr>
        <p:xfrm>
          <a:off x="551384" y="2108103"/>
          <a:ext cx="4333875" cy="1901952"/>
        </p:xfrm>
        <a:graphic>
          <a:graphicData uri="http://schemas.openxmlformats.org/drawingml/2006/table">
            <a:tbl>
              <a:tblPr/>
              <a:tblGrid>
                <a:gridCol w="4333875">
                  <a:extLst>
                    <a:ext uri="{9D8B030D-6E8A-4147-A177-3AD203B41FA5}">
                      <a16:colId xmlns:a16="http://schemas.microsoft.com/office/drawing/2014/main" val="100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7"/>
                  </a:ext>
                </a:extLst>
              </a:tr>
            </a:tbl>
          </a:graphicData>
        </a:graphic>
      </p:graphicFrame>
      <p:sp>
        <p:nvSpPr>
          <p:cNvPr id="10458" name="yt_shape_10458"/>
          <p:cNvSpPr txBox="1"/>
          <p:nvPr/>
        </p:nvSpPr>
        <p:spPr>
          <a:xfrm>
            <a:off x="551503" y="406042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如图，每个小正方形的边长为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是小正方形的顶点，则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462" name="yt_table_1046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8909963"/>
              </p:ext>
            </p:extLst>
          </p:nvPr>
        </p:nvGraphicFramePr>
        <p:xfrm>
          <a:off x="551384" y="5019858"/>
          <a:ext cx="79940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080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081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082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0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A.90°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8"/>
                  </a:ext>
                </a:extLst>
              </a:tr>
            </a:tbl>
          </a:graphicData>
        </a:graphic>
      </p:graphicFrame>
      <p:grpSp>
        <p:nvGrpSpPr>
          <p:cNvPr id="10459" name="yt_shape_10459_skip" title="H_111.9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40416" y="4725144"/>
            <a:ext cx="1683359" cy="1712917"/>
            <a:chOff x="0" y="0"/>
            <a:chExt cx="1396746" cy="1421271"/>
          </a:xfrm>
        </p:grpSpPr>
        <p:pic>
          <p:nvPicPr>
            <p:cNvPr id="2" name="yt_image_10459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396746" cy="10252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461" name="yt_shape_10461"/>
            <p:cNvSpPr txBox="1"/>
            <p:nvPr/>
          </p:nvSpPr>
          <p:spPr>
            <a:xfrm>
              <a:off x="88909" y="1061271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1C86AF9-247A-6863-9C32-4AA1062CF1A8}"/>
              </a:ext>
            </a:extLst>
          </p:cNvPr>
          <p:cNvSpPr txBox="1"/>
          <p:nvPr/>
        </p:nvSpPr>
        <p:spPr>
          <a:xfrm>
            <a:off x="8579848" y="15819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78FDAC7-884D-CA73-CB9D-22D0D643D855}"/>
              </a:ext>
            </a:extLst>
          </p:cNvPr>
          <p:cNvSpPr txBox="1"/>
          <p:nvPr/>
        </p:nvSpPr>
        <p:spPr>
          <a:xfrm>
            <a:off x="1375892" y="448910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1824</Words>
  <Application>Microsoft Office PowerPoint</Application>
  <PresentationFormat>宽屏</PresentationFormat>
  <Paragraphs>174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9" baseType="lpstr"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阳鑫</cp:lastModifiedBy>
  <cp:revision>47</cp:revision>
  <dcterms:created xsi:type="dcterms:W3CDTF">2023-05-05T05:33:04Z</dcterms:created>
  <dcterms:modified xsi:type="dcterms:W3CDTF">2023-11-01T11:54:57Z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