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69" r:id="rId6"/>
    <p:sldId id="374" r:id="rId7"/>
    <p:sldId id="375" r:id="rId8"/>
    <p:sldId id="376" r:id="rId9"/>
    <p:sldId id="377" r:id="rId10"/>
    <p:sldId id="378" r:id="rId11"/>
    <p:sldId id="381" r:id="rId12"/>
    <p:sldId id="379" r:id="rId13"/>
    <p:sldId id="382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47" d="100"/>
          <a:sy n="47" d="100"/>
        </p:scale>
        <p:origin x="60" y="21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27.bin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4" name="yt_shape_14224"/>
          <p:cNvSpPr txBox="1"/>
          <p:nvPr/>
        </p:nvSpPr>
        <p:spPr>
          <a:xfrm>
            <a:off x="479376" y="1196752"/>
            <a:ext cx="65562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下列各式中，不能表示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225" name="yt_table_14225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31253221"/>
                  </p:ext>
                </p:extLst>
              </p:nvPr>
            </p:nvGraphicFramePr>
            <p:xfrm>
              <a:off x="479376" y="1676055"/>
              <a:ext cx="5045393" cy="1060451"/>
            </p:xfrm>
            <a:graphic>
              <a:graphicData uri="http://schemas.openxmlformats.org/drawingml/2006/table">
                <a:tbl>
                  <a:tblPr/>
                  <a:tblGrid>
                    <a:gridCol w="2980055">
                      <a:extLst>
                        <a:ext uri="{9D8B030D-6E8A-4147-A177-3AD203B41FA5}">
                          <a16:colId xmlns:a16="http://schemas.microsoft.com/office/drawing/2014/main" val="10523"/>
                        </a:ext>
                      </a:extLst>
                    </a:gridCol>
                    <a:gridCol w="2065338">
                      <a:extLst>
                        <a:ext uri="{9D8B030D-6E8A-4147-A177-3AD203B41FA5}">
                          <a16:colId xmlns:a16="http://schemas.microsoft.com/office/drawing/2014/main" val="105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225" name="yt_table_14225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31253221"/>
                  </p:ext>
                </p:extLst>
              </p:nvPr>
            </p:nvGraphicFramePr>
            <p:xfrm>
              <a:off x="479376" y="1676055"/>
              <a:ext cx="5045393" cy="1060451"/>
            </p:xfrm>
            <a:graphic>
              <a:graphicData uri="http://schemas.openxmlformats.org/drawingml/2006/table">
                <a:tbl>
                  <a:tblPr/>
                  <a:tblGrid>
                    <a:gridCol w="2980055">
                      <a:extLst>
                        <a:ext uri="{9D8B030D-6E8A-4147-A177-3AD203B41FA5}">
                          <a16:colId xmlns:a16="http://schemas.microsoft.com/office/drawing/2014/main" val="10523"/>
                        </a:ext>
                      </a:extLst>
                    </a:gridCol>
                    <a:gridCol w="2065338">
                      <a:extLst>
                        <a:ext uri="{9D8B030D-6E8A-4147-A177-3AD203B41FA5}">
                          <a16:colId xmlns:a16="http://schemas.microsoft.com/office/drawing/2014/main" val="10524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4543" b="-9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226" name="yt_shape_14226"/>
          <p:cNvSpPr txBox="1"/>
          <p:nvPr/>
        </p:nvSpPr>
        <p:spPr>
          <a:xfrm>
            <a:off x="479376" y="2787060"/>
            <a:ext cx="78402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下列函数中，是一次函数但不是正比例函数的是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227" name="yt_table_14227" title="H_99.8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4651916"/>
                  </p:ext>
                </p:extLst>
              </p:nvPr>
            </p:nvGraphicFramePr>
            <p:xfrm>
              <a:off x="479376" y="3266363"/>
              <a:ext cx="4977130" cy="1267905"/>
            </p:xfrm>
            <a:graphic>
              <a:graphicData uri="http://schemas.openxmlformats.org/drawingml/2006/table">
                <a:tbl>
                  <a:tblPr/>
                  <a:tblGrid>
                    <a:gridCol w="2980055">
                      <a:extLst>
                        <a:ext uri="{9D8B030D-6E8A-4147-A177-3AD203B41FA5}">
                          <a16:colId xmlns:a16="http://schemas.microsoft.com/office/drawing/2014/main" val="10525"/>
                        </a:ext>
                      </a:extLst>
                    </a:gridCol>
                    <a:gridCol w="1997075">
                      <a:extLst>
                        <a:ext uri="{9D8B030D-6E8A-4147-A177-3AD203B41FA5}">
                          <a16:colId xmlns:a16="http://schemas.microsoft.com/office/drawing/2014/main" val="105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227" name="yt_table_14227" title="H_99.8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4651916"/>
                  </p:ext>
                </p:extLst>
              </p:nvPr>
            </p:nvGraphicFramePr>
            <p:xfrm>
              <a:off x="479376" y="3266363"/>
              <a:ext cx="4977130" cy="1267905"/>
            </p:xfrm>
            <a:graphic>
              <a:graphicData uri="http://schemas.openxmlformats.org/drawingml/2006/table">
                <a:tbl>
                  <a:tblPr/>
                  <a:tblGrid>
                    <a:gridCol w="2980055">
                      <a:extLst>
                        <a:ext uri="{9D8B030D-6E8A-4147-A177-3AD203B41FA5}">
                          <a16:colId xmlns:a16="http://schemas.microsoft.com/office/drawing/2014/main" val="10525"/>
                        </a:ext>
                      </a:extLst>
                    </a:gridCol>
                    <a:gridCol w="1997075">
                      <a:extLst>
                        <a:ext uri="{9D8B030D-6E8A-4147-A177-3AD203B41FA5}">
                          <a16:colId xmlns:a16="http://schemas.microsoft.com/office/drawing/2014/main" val="10526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6939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3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9390" t="-100962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228" name="yt_shape_14228"/>
          <p:cNvSpPr txBox="1"/>
          <p:nvPr/>
        </p:nvSpPr>
        <p:spPr>
          <a:xfrm>
            <a:off x="479376" y="4584776"/>
            <a:ext cx="109661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的增大而减小，则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29" name="yt_table_142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780829"/>
              </p:ext>
            </p:extLst>
          </p:nvPr>
        </p:nvGraphicFramePr>
        <p:xfrm>
          <a:off x="479376" y="5064079"/>
          <a:ext cx="4758055" cy="950976"/>
        </p:xfrm>
        <a:graphic>
          <a:graphicData uri="http://schemas.openxmlformats.org/drawingml/2006/table">
            <a:tbl>
              <a:tblPr/>
              <a:tblGrid>
                <a:gridCol w="2980055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A878986-644A-3734-D632-62583A782BB7}"/>
              </a:ext>
            </a:extLst>
          </p:cNvPr>
          <p:cNvSpPr txBox="1"/>
          <p:nvPr/>
        </p:nvSpPr>
        <p:spPr>
          <a:xfrm>
            <a:off x="6221840" y="11499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581AEE-A101-F749-047D-883767FF5A52}"/>
              </a:ext>
            </a:extLst>
          </p:cNvPr>
          <p:cNvSpPr txBox="1"/>
          <p:nvPr/>
        </p:nvSpPr>
        <p:spPr>
          <a:xfrm>
            <a:off x="7475965" y="27402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F2B3D4-D429-AC13-0B70-1D2889D6F740}"/>
              </a:ext>
            </a:extLst>
          </p:cNvPr>
          <p:cNvSpPr txBox="1"/>
          <p:nvPr/>
        </p:nvSpPr>
        <p:spPr>
          <a:xfrm>
            <a:off x="10571590" y="45379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3" name="yt_shape_14293"/>
          <p:cNvSpPr txBox="1"/>
          <p:nvPr/>
        </p:nvSpPr>
        <p:spPr>
          <a:xfrm>
            <a:off x="428935" y="3004111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请大致描述这辆汽车的行驶情况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AFE4FC-922A-7133-567E-522978E2E505}"/>
              </a:ext>
            </a:extLst>
          </p:cNvPr>
          <p:cNvSpPr txBox="1"/>
          <p:nvPr/>
        </p:nvSpPr>
        <p:spPr>
          <a:xfrm>
            <a:off x="428935" y="2014176"/>
            <a:ext cx="108797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汽车在出发后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8min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10min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内停止行驶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8CA371-6819-DB04-5916-ADC70CA0C17F}"/>
              </a:ext>
            </a:extLst>
          </p:cNvPr>
          <p:cNvSpPr txBox="1"/>
          <p:nvPr/>
        </p:nvSpPr>
        <p:spPr>
          <a:xfrm>
            <a:off x="428934" y="2489664"/>
            <a:ext cx="63837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可能遇到了红灯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答案只要合理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即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C22BEB-EA80-2138-410C-62137EDF8548}"/>
              </a:ext>
            </a:extLst>
          </p:cNvPr>
          <p:cNvSpPr txBox="1"/>
          <p:nvPr/>
        </p:nvSpPr>
        <p:spPr>
          <a:xfrm>
            <a:off x="461137" y="3461698"/>
            <a:ext cx="11079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汽车开始加速行驶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2min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2min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6min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30km/h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的速度匀速行驶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FFE549-3C82-1D19-5BF5-90AD1EE35DFF}"/>
              </a:ext>
            </a:extLst>
          </p:cNvPr>
          <p:cNvSpPr txBox="1"/>
          <p:nvPr/>
        </p:nvSpPr>
        <p:spPr>
          <a:xfrm>
            <a:off x="428934" y="3935066"/>
            <a:ext cx="112480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从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6min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～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8min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减速行驶，从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8min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10min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停止行驶，从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10min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18min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又加速行驶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2055968-605E-9E81-6DF3-A2D181614CC4}"/>
              </a:ext>
            </a:extLst>
          </p:cNvPr>
          <p:cNvSpPr txBox="1"/>
          <p:nvPr/>
        </p:nvSpPr>
        <p:spPr>
          <a:xfrm>
            <a:off x="410500" y="4424190"/>
            <a:ext cx="110639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从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18min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～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22min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90km/h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的速度匀速行驶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885A166-DC67-829D-CD83-2D258FF447CC}"/>
              </a:ext>
            </a:extLst>
          </p:cNvPr>
          <p:cNvSpPr txBox="1"/>
          <p:nvPr/>
        </p:nvSpPr>
        <p:spPr>
          <a:xfrm>
            <a:off x="397848" y="4913815"/>
            <a:ext cx="838555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从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22min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～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24min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减速行驶至停止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答案只要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合理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yt_shape_14292"/>
          <p:cNvSpPr txBox="1"/>
          <p:nvPr/>
        </p:nvSpPr>
        <p:spPr>
          <a:xfrm>
            <a:off x="479376" y="1607676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汽车在哪段时间停止行驶？可能发生了什么情况？</a:t>
            </a:r>
          </a:p>
        </p:txBody>
      </p:sp>
      <p:grpSp>
        <p:nvGrpSpPr>
          <p:cNvPr id="13" name="yt_shape_14286" title="H_173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184232" y="1298335"/>
            <a:ext cx="3923919" cy="2206512"/>
            <a:chOff x="0" y="0"/>
            <a:chExt cx="3923919" cy="2206512"/>
          </a:xfrm>
        </p:grpSpPr>
        <p:pic>
          <p:nvPicPr>
            <p:cNvPr id="14" name="yt_image_1428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923919" cy="1810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yt_shape_14288"/>
            <p:cNvSpPr txBox="1"/>
            <p:nvPr/>
          </p:nvSpPr>
          <p:spPr>
            <a:xfrm>
              <a:off x="1352495" y="184651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8" name="yt_shape_14298"/>
          <p:cNvSpPr txBox="1"/>
          <p:nvPr/>
        </p:nvSpPr>
        <p:spPr>
          <a:xfrm>
            <a:off x="540000" y="141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经过原点，与线段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302" name="yt_shape_14302"/>
          <p:cNvSpPr txBox="1"/>
          <p:nvPr/>
        </p:nvSpPr>
        <p:spPr>
          <a:xfrm>
            <a:off x="539881" y="469364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99" name="yt_shape_14299" title="H_166.8304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90687" y="2317379"/>
            <a:ext cx="2261312" cy="2376264"/>
            <a:chOff x="0" y="0"/>
            <a:chExt cx="2016252" cy="2118747"/>
          </a:xfrm>
        </p:grpSpPr>
        <p:pic>
          <p:nvPicPr>
            <p:cNvPr id="2" name="yt_image_14299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16252" cy="17227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01" name="yt_shape_14301"/>
            <p:cNvSpPr txBox="1"/>
            <p:nvPr/>
          </p:nvSpPr>
          <p:spPr>
            <a:xfrm>
              <a:off x="398662" y="175874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303" name="yt_shape_14303"/>
          <p:cNvSpPr txBox="1"/>
          <p:nvPr/>
        </p:nvSpPr>
        <p:spPr>
          <a:xfrm>
            <a:off x="539881" y="2317379"/>
            <a:ext cx="32140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ABFF5DB-47C3-9620-D07B-5E72400D76AD}"/>
              </a:ext>
            </a:extLst>
          </p:cNvPr>
          <p:cNvSpPr txBox="1"/>
          <p:nvPr/>
        </p:nvSpPr>
        <p:spPr>
          <a:xfrm>
            <a:off x="443143" y="2756326"/>
            <a:ext cx="8609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DDCE8A-E035-B747-2093-F06AF3BCEDC0}"/>
              </a:ext>
            </a:extLst>
          </p:cNvPr>
          <p:cNvSpPr txBox="1"/>
          <p:nvPr/>
        </p:nvSpPr>
        <p:spPr>
          <a:xfrm>
            <a:off x="443143" y="3231814"/>
            <a:ext cx="420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34CF2FB-6CD7-F934-C032-1A3C7A3116D3}"/>
              </a:ext>
            </a:extLst>
          </p:cNvPr>
          <p:cNvSpPr txBox="1"/>
          <p:nvPr/>
        </p:nvSpPr>
        <p:spPr>
          <a:xfrm>
            <a:off x="443143" y="3707302"/>
            <a:ext cx="282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CB15615-D422-E12E-5F44-FE00C29B1D10}"/>
                  </a:ext>
                </a:extLst>
              </p:cNvPr>
              <p:cNvSpPr txBox="1"/>
              <p:nvPr/>
            </p:nvSpPr>
            <p:spPr>
              <a:xfrm>
                <a:off x="443143" y="4182790"/>
                <a:ext cx="33439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CB15615-D422-E12E-5F44-FE00C29B1D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143" y="4182790"/>
                <a:ext cx="3343973" cy="726326"/>
              </a:xfrm>
              <a:prstGeom prst="rect">
                <a:avLst/>
              </a:prstGeom>
              <a:blipFill>
                <a:blip r:embed="rId3"/>
                <a:stretch>
                  <a:fillRect l="-2920" r="-273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4" name="yt_shape_14304"/>
          <p:cNvSpPr txBox="1"/>
          <p:nvPr/>
        </p:nvSpPr>
        <p:spPr>
          <a:xfrm>
            <a:off x="532717" y="1268413"/>
            <a:ext cx="86930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的面积分为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两部分，求直线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的解析式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8" name="yt_shape_14299" title="H_166.8304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73809" y="1735672"/>
            <a:ext cx="2261312" cy="2376264"/>
            <a:chOff x="0" y="0"/>
            <a:chExt cx="2016252" cy="2118747"/>
          </a:xfrm>
        </p:grpSpPr>
        <p:pic>
          <p:nvPicPr>
            <p:cNvPr id="9" name="yt_image_14299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16252" cy="17227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yt_shape_14301"/>
            <p:cNvSpPr txBox="1"/>
            <p:nvPr/>
          </p:nvSpPr>
          <p:spPr>
            <a:xfrm>
              <a:off x="398662" y="175874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" name="yt_shape_14307"/>
          <p:cNvSpPr txBox="1"/>
          <p:nvPr/>
        </p:nvSpPr>
        <p:spPr>
          <a:xfrm>
            <a:off x="519192" y="1751308"/>
            <a:ext cx="43409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的解析式为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4308"/>
              <p:cNvSpPr txBox="1"/>
              <p:nvPr/>
            </p:nvSpPr>
            <p:spPr>
              <a:xfrm>
                <a:off x="519192" y="2230611"/>
                <a:ext cx="8864606" cy="20068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2" name="yt_shape_143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192" y="2230611"/>
                <a:ext cx="8864606" cy="2006831"/>
              </a:xfrm>
              <a:prstGeom prst="rect">
                <a:avLst/>
              </a:prstGeom>
              <a:blipFill>
                <a:blip r:embed="rId3"/>
                <a:stretch>
                  <a:fillRect l="-2063" b="-42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4310"/>
              <p:cNvSpPr txBox="1"/>
              <p:nvPr/>
            </p:nvSpPr>
            <p:spPr>
              <a:xfrm>
                <a:off x="519192" y="4288230"/>
                <a:ext cx="2112758" cy="13236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43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192" y="4288230"/>
                <a:ext cx="2112758" cy="1323632"/>
              </a:xfrm>
              <a:prstGeom prst="rect">
                <a:avLst/>
              </a:prstGeom>
              <a:blipFill>
                <a:blip r:embed="rId4"/>
                <a:stretch>
                  <a:fillRect l="-8646" r="-7781" b="-6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917B9518-6EFA-1B06-FA0B-3FBCF0774C40}"/>
              </a:ext>
            </a:extLst>
          </p:cNvPr>
          <p:cNvSpPr txBox="1"/>
          <p:nvPr/>
        </p:nvSpPr>
        <p:spPr>
          <a:xfrm>
            <a:off x="429181" y="1704502"/>
            <a:ext cx="4479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39D9814-E36A-9143-CCA3-CDEC587D3106}"/>
                  </a:ext>
                </a:extLst>
              </p:cNvPr>
              <p:cNvSpPr txBox="1"/>
              <p:nvPr/>
            </p:nvSpPr>
            <p:spPr>
              <a:xfrm>
                <a:off x="429181" y="2183805"/>
                <a:ext cx="885736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39D9814-E36A-9143-CCA3-CDEC587D31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181" y="2183805"/>
                <a:ext cx="8857362" cy="769062"/>
              </a:xfrm>
              <a:prstGeom prst="rect">
                <a:avLst/>
              </a:prstGeom>
              <a:blipFill>
                <a:blip r:embed="rId5"/>
                <a:stretch>
                  <a:fillRect l="-1032" r="-89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BFE9F17-6BB1-F87B-FE33-5D507A0F5CFF}"/>
                  </a:ext>
                </a:extLst>
              </p:cNvPr>
              <p:cNvSpPr txBox="1"/>
              <p:nvPr/>
            </p:nvSpPr>
            <p:spPr>
              <a:xfrm>
                <a:off x="429181" y="2859255"/>
                <a:ext cx="263118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BFE9F17-6BB1-F87B-FE33-5D507A0F5C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181" y="2859255"/>
                <a:ext cx="2631186" cy="769061"/>
              </a:xfrm>
              <a:prstGeom prst="rect">
                <a:avLst/>
              </a:prstGeom>
              <a:blipFill>
                <a:blip r:embed="rId6"/>
                <a:stretch>
                  <a:fillRect l="-3472" r="-347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8AB23D55-28A7-D343-2049-FBE888500D6A}"/>
                  </a:ext>
                </a:extLst>
              </p:cNvPr>
              <p:cNvSpPr txBox="1"/>
              <p:nvPr/>
            </p:nvSpPr>
            <p:spPr>
              <a:xfrm>
                <a:off x="429181" y="3534705"/>
                <a:ext cx="614114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8AB23D55-28A7-D343-2049-FBE888500D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181" y="3534705"/>
                <a:ext cx="6141148" cy="730136"/>
              </a:xfrm>
              <a:prstGeom prst="rect">
                <a:avLst/>
              </a:prstGeom>
              <a:blipFill>
                <a:blip r:embed="rId7"/>
                <a:stretch>
                  <a:fillRect l="-1488" r="-138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85A96F4B-8A4C-BBAB-C95C-86DFD16FC3F7}"/>
                  </a:ext>
                </a:extLst>
              </p:cNvPr>
              <p:cNvSpPr txBox="1"/>
              <p:nvPr/>
            </p:nvSpPr>
            <p:spPr>
              <a:xfrm>
                <a:off x="429181" y="4241424"/>
                <a:ext cx="22724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85A96F4B-8A4C-BBAB-C95C-86DFD16FC3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181" y="4241424"/>
                <a:ext cx="2272411" cy="768490"/>
              </a:xfrm>
              <a:prstGeom prst="rect">
                <a:avLst/>
              </a:prstGeom>
              <a:blipFill>
                <a:blip r:embed="rId8"/>
                <a:stretch>
                  <a:fillRect l="-4021" r="-429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B49E6D4B-EDF9-ABEA-5898-E438A45423F3}"/>
                  </a:ext>
                </a:extLst>
              </p:cNvPr>
              <p:cNvSpPr txBox="1"/>
              <p:nvPr/>
            </p:nvSpPr>
            <p:spPr>
              <a:xfrm>
                <a:off x="429181" y="4916302"/>
                <a:ext cx="179774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B49E6D4B-EDF9-ABEA-5898-E438A45423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181" y="4916302"/>
                <a:ext cx="1797748" cy="729565"/>
              </a:xfrm>
              <a:prstGeom prst="rect">
                <a:avLst/>
              </a:prstGeom>
              <a:blipFill>
                <a:blip r:embed="rId9"/>
                <a:stretch>
                  <a:fillRect l="-5085" r="-5424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yt_shape_14312"/>
              <p:cNvSpPr txBox="1"/>
              <p:nvPr/>
            </p:nvSpPr>
            <p:spPr>
              <a:xfrm>
                <a:off x="532717" y="5536804"/>
                <a:ext cx="6118663" cy="13211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时，同理得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综上，直线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20" name="yt_shape_143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717" y="5536804"/>
                <a:ext cx="6118663" cy="1321196"/>
              </a:xfrm>
              <a:prstGeom prst="rect">
                <a:avLst/>
              </a:prstGeom>
              <a:blipFill>
                <a:blip r:embed="rId10"/>
                <a:stretch>
                  <a:fillRect l="-2988" r="-299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yt_shape_14315"/>
          <p:cNvSpPr txBox="1"/>
          <p:nvPr/>
        </p:nvSpPr>
        <p:spPr>
          <a:xfrm>
            <a:off x="5018437" y="7061152"/>
            <a:ext cx="1742465" cy="15218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50" b="0" i="0" u="none" spc="-845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8450" b="0" i="0" u="none" spc="11475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22" name="yt_image_1431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771336" y="4518966"/>
            <a:ext cx="1988209" cy="194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238DC30E-A6BF-21BA-97BA-FF13A69F431A}"/>
                  </a:ext>
                </a:extLst>
              </p:cNvPr>
              <p:cNvSpPr txBox="1"/>
              <p:nvPr/>
            </p:nvSpPr>
            <p:spPr>
              <a:xfrm>
                <a:off x="442706" y="5489998"/>
                <a:ext cx="61379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时，同理得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238DC30E-A6BF-21BA-97BA-FF13A69F43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706" y="5489998"/>
                <a:ext cx="6137973" cy="766077"/>
              </a:xfrm>
              <a:prstGeom prst="rect">
                <a:avLst/>
              </a:prstGeom>
              <a:blipFill>
                <a:blip r:embed="rId12"/>
                <a:stretch>
                  <a:fillRect l="-1589" r="-1390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3BE2CFCC-E73F-E889-00CC-BCB98709B72D}"/>
                  </a:ext>
                </a:extLst>
              </p:cNvPr>
              <p:cNvSpPr txBox="1"/>
              <p:nvPr/>
            </p:nvSpPr>
            <p:spPr>
              <a:xfrm>
                <a:off x="442706" y="6162463"/>
                <a:ext cx="570934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综上，直线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3BE2CFCC-E73F-E889-00CC-BCB98709B7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706" y="6162463"/>
                <a:ext cx="5709348" cy="729565"/>
              </a:xfrm>
              <a:prstGeom prst="rect">
                <a:avLst/>
              </a:prstGeom>
              <a:blipFill>
                <a:blip r:embed="rId13"/>
                <a:stretch>
                  <a:fillRect l="-1709" r="-170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3" grpId="0" build="allAtOnce"/>
      <p:bldP spid="2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1" name="yt_shape_14231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个单位后，所得的直线的表达式为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32" name="yt_table_142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086571"/>
              </p:ext>
            </p:extLst>
          </p:nvPr>
        </p:nvGraphicFramePr>
        <p:xfrm>
          <a:off x="539881" y="2227848"/>
          <a:ext cx="5343843" cy="950976"/>
        </p:xfrm>
        <a:graphic>
          <a:graphicData uri="http://schemas.openxmlformats.org/drawingml/2006/table">
            <a:tbl>
              <a:tblPr/>
              <a:tblGrid>
                <a:gridCol w="3278505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  <a:gridCol w="2065338">
                  <a:extLst>
                    <a:ext uri="{9D8B030D-6E8A-4147-A177-3AD203B41FA5}">
                      <a16:colId xmlns:a16="http://schemas.microsoft.com/office/drawing/2014/main" val="105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</a:tbl>
          </a:graphicData>
        </a:graphic>
      </p:graphicFrame>
      <p:sp>
        <p:nvSpPr>
          <p:cNvPr id="14234" name="yt_shape_14234"/>
          <p:cNvSpPr txBox="1"/>
          <p:nvPr/>
        </p:nvSpPr>
        <p:spPr>
          <a:xfrm>
            <a:off x="539881" y="3229402"/>
            <a:ext cx="63687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对应的函数表达式是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238" name="yt_table_14238_skip" title="H_99.9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3213159"/>
                  </p:ext>
                </p:extLst>
              </p:nvPr>
            </p:nvGraphicFramePr>
            <p:xfrm>
              <a:off x="539881" y="3708705"/>
              <a:ext cx="5320030" cy="1347343"/>
            </p:xfrm>
            <a:graphic>
              <a:graphicData uri="http://schemas.openxmlformats.org/drawingml/2006/table">
                <a:tbl>
                  <a:tblPr/>
                  <a:tblGrid>
                    <a:gridCol w="3278505">
                      <a:extLst>
                        <a:ext uri="{9D8B030D-6E8A-4147-A177-3AD203B41FA5}">
                          <a16:colId xmlns:a16="http://schemas.microsoft.com/office/drawing/2014/main" val="10531"/>
                        </a:ext>
                      </a:extLst>
                    </a:gridCol>
                    <a:gridCol w="2041525">
                      <a:extLst>
                        <a:ext uri="{9D8B030D-6E8A-4147-A177-3AD203B41FA5}">
                          <a16:colId xmlns:a16="http://schemas.microsoft.com/office/drawing/2014/main" val="105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238" name="yt_table_14238_skip" title="H_99.9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3213159"/>
                  </p:ext>
                </p:extLst>
              </p:nvPr>
            </p:nvGraphicFramePr>
            <p:xfrm>
              <a:off x="539881" y="3708705"/>
              <a:ext cx="5320030" cy="1347343"/>
            </p:xfrm>
            <a:graphic>
              <a:graphicData uri="http://schemas.openxmlformats.org/drawingml/2006/table">
                <a:tbl>
                  <a:tblPr/>
                  <a:tblGrid>
                    <a:gridCol w="3278505">
                      <a:extLst>
                        <a:ext uri="{9D8B030D-6E8A-4147-A177-3AD203B41FA5}">
                          <a16:colId xmlns:a16="http://schemas.microsoft.com/office/drawing/2014/main" val="10531"/>
                        </a:ext>
                      </a:extLst>
                    </a:gridCol>
                    <a:gridCol w="2041525">
                      <a:extLst>
                        <a:ext uri="{9D8B030D-6E8A-4147-A177-3AD203B41FA5}">
                          <a16:colId xmlns:a16="http://schemas.microsoft.com/office/drawing/2014/main" val="10532"/>
                        </a:ext>
                      </a:extLst>
                    </a:gridCol>
                  </a:tblGrid>
                  <a:tr h="6724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2152" b="-1090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0896" b="-1090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9"/>
                      </a:ext>
                    </a:extLst>
                  </a:tr>
                  <a:tr h="67487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2152" b="-90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0896" t="-100000" b="-90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235" name="yt_shape_14235_skip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2424" y="3441587"/>
            <a:ext cx="1581912" cy="2036205"/>
            <a:chOff x="0" y="0"/>
            <a:chExt cx="1581912" cy="2036205"/>
          </a:xfrm>
        </p:grpSpPr>
        <p:pic>
          <p:nvPicPr>
            <p:cNvPr id="2" name="yt_image_14235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81912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37" name="yt_shape_14237"/>
            <p:cNvSpPr txBox="1"/>
            <p:nvPr/>
          </p:nvSpPr>
          <p:spPr>
            <a:xfrm>
              <a:off x="257675" y="16762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A4DCF6E-683F-9CF8-65F3-F5E444079EFA}"/>
              </a:ext>
            </a:extLst>
          </p:cNvPr>
          <p:cNvSpPr txBox="1"/>
          <p:nvPr/>
        </p:nvSpPr>
        <p:spPr>
          <a:xfrm>
            <a:off x="1211989" y="16970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B155B4-FFC3-E556-9892-C744BE112C93}"/>
              </a:ext>
            </a:extLst>
          </p:cNvPr>
          <p:cNvSpPr txBox="1"/>
          <p:nvPr/>
        </p:nvSpPr>
        <p:spPr>
          <a:xfrm>
            <a:off x="5926745" y="318259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9" name="yt_shape_14239"/>
          <p:cNvSpPr txBox="1"/>
          <p:nvPr/>
        </p:nvSpPr>
        <p:spPr>
          <a:xfrm>
            <a:off x="407368" y="1239473"/>
            <a:ext cx="11532545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在体育测试女子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耐力测试中，某考点同时起跑的小莹和小梅所跑的路程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与所用时间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之间的图象分别为线段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和折线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43" name="yt_table_1424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070461"/>
              </p:ext>
            </p:extLst>
          </p:nvPr>
        </p:nvGraphicFramePr>
        <p:xfrm>
          <a:off x="433240" y="2428319"/>
          <a:ext cx="5740400" cy="1901952"/>
        </p:xfrm>
        <a:graphic>
          <a:graphicData uri="http://schemas.openxmlformats.org/drawingml/2006/table">
            <a:tbl>
              <a:tblPr/>
              <a:tblGrid>
                <a:gridCol w="5740400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小莹的速度随时间的增大而增大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小梅的平均速度比小莹的平均速度大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在起跑后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时，两人相遇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在起跑后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50s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时，小梅在小莹的前面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"/>
                  </a:ext>
                </a:extLst>
              </a:tr>
            </a:tbl>
          </a:graphicData>
        </a:graphic>
      </p:graphicFrame>
      <p:grpSp>
        <p:nvGrpSpPr>
          <p:cNvPr id="14240" name="yt_shape_14240_skip" title="H_204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544272" y="2276872"/>
            <a:ext cx="3287268" cy="2600847"/>
            <a:chOff x="0" y="0"/>
            <a:chExt cx="3287268" cy="2600847"/>
          </a:xfrm>
        </p:grpSpPr>
        <p:pic>
          <p:nvPicPr>
            <p:cNvPr id="2" name="yt_image_1424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87268" cy="2204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42" name="yt_shape_14242"/>
            <p:cNvSpPr txBox="1"/>
            <p:nvPr/>
          </p:nvSpPr>
          <p:spPr>
            <a:xfrm>
              <a:off x="1110353" y="22408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19F513-7824-03FD-C990-139E3DC62410}"/>
              </a:ext>
            </a:extLst>
          </p:cNvPr>
          <p:cNvSpPr txBox="1"/>
          <p:nvPr/>
        </p:nvSpPr>
        <p:spPr>
          <a:xfrm>
            <a:off x="10992544" y="16868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245" name="yt_shape_14245"/>
              <p:cNvSpPr txBox="1"/>
              <p:nvPr/>
            </p:nvSpPr>
            <p:spPr>
              <a:xfrm>
                <a:off x="551384" y="1052736"/>
                <a:ext cx="10596441" cy="119231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，且经过第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一、三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象限，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的增大而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增大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245" name="yt_shape_142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052736"/>
                <a:ext cx="10596441" cy="1192314"/>
              </a:xfrm>
              <a:prstGeom prst="rect">
                <a:avLst/>
              </a:prstGeom>
              <a:blipFill>
                <a:blip r:embed="rId2"/>
                <a:stretch>
                  <a:fillRect l="-1725" r="-1725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47" name="yt_shape_14247"/>
          <p:cNvSpPr txBox="1"/>
          <p:nvPr/>
        </p:nvSpPr>
        <p:spPr>
          <a:xfrm>
            <a:off x="551384" y="2295838"/>
            <a:ext cx="1059644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益阳市中考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正比例函数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的图象向上平移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个单位，所得的图象不经过第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四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象限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248" name="yt_shape_14248"/>
              <p:cNvSpPr txBox="1"/>
              <p:nvPr/>
            </p:nvSpPr>
            <p:spPr>
              <a:xfrm>
                <a:off x="551265" y="3255273"/>
                <a:ext cx="7943393" cy="4786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如图所示，化简：｜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248" name="yt_shape_142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3255273"/>
                <a:ext cx="7943393" cy="478657"/>
              </a:xfrm>
              <a:prstGeom prst="rect">
                <a:avLst/>
              </a:prstGeom>
              <a:blipFill>
                <a:blip r:embed="rId3"/>
                <a:stretch>
                  <a:fillRect l="-2302" t="-1266" r="-1458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53" name="yt_shape_14253"/>
          <p:cNvSpPr txBox="1"/>
          <p:nvPr/>
        </p:nvSpPr>
        <p:spPr>
          <a:xfrm>
            <a:off x="551265" y="552043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50" name="yt_shape_14250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7185" y="4060002"/>
            <a:ext cx="1731059" cy="2240888"/>
            <a:chOff x="0" y="0"/>
            <a:chExt cx="1301877" cy="1685304"/>
          </a:xfrm>
        </p:grpSpPr>
        <p:pic>
          <p:nvPicPr>
            <p:cNvPr id="2" name="yt_image_14250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01877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52" name="yt_shape_14252"/>
            <p:cNvSpPr txBox="1"/>
            <p:nvPr/>
          </p:nvSpPr>
          <p:spPr>
            <a:xfrm>
              <a:off x="117657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6CA1D1A-9F84-C1B3-60EA-47777A74033C}"/>
              </a:ext>
            </a:extLst>
          </p:cNvPr>
          <p:cNvSpPr txBox="1"/>
          <p:nvPr/>
        </p:nvSpPr>
        <p:spPr>
          <a:xfrm>
            <a:off x="5196949" y="1005930"/>
            <a:ext cx="637286" cy="85002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3FC0BA-4C08-A162-9349-B3083C8E2E71}"/>
              </a:ext>
            </a:extLst>
          </p:cNvPr>
          <p:cNvSpPr txBox="1"/>
          <p:nvPr/>
        </p:nvSpPr>
        <p:spPr>
          <a:xfrm>
            <a:off x="8460976" y="1005930"/>
            <a:ext cx="1399287" cy="85002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一、三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50954F-41A3-358D-9952-9CC08EDC3DDF}"/>
              </a:ext>
            </a:extLst>
          </p:cNvPr>
          <p:cNvSpPr txBox="1"/>
          <p:nvPr/>
        </p:nvSpPr>
        <p:spPr>
          <a:xfrm>
            <a:off x="2074817" y="172706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增大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2ECC58-0F30-4523-1A4C-204ED1E4AC6A}"/>
              </a:ext>
            </a:extLst>
          </p:cNvPr>
          <p:cNvSpPr txBox="1"/>
          <p:nvPr/>
        </p:nvSpPr>
        <p:spPr>
          <a:xfrm>
            <a:off x="1070973" y="272452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EAB000-36A2-581C-F8E1-1C5FFB298F98}"/>
              </a:ext>
            </a:extLst>
          </p:cNvPr>
          <p:cNvSpPr txBox="1"/>
          <p:nvPr/>
        </p:nvSpPr>
        <p:spPr>
          <a:xfrm>
            <a:off x="7794425" y="3208467"/>
            <a:ext cx="637285" cy="56764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4" name="yt_shape_14254"/>
          <p:cNvSpPr txBox="1"/>
          <p:nvPr/>
        </p:nvSpPr>
        <p:spPr>
          <a:xfrm>
            <a:off x="540000" y="126841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设甲、乙两车在同一直线公路上匀速行驶，开始甲车在乙车的前面，当乙车追上甲车后，两车停下来，把乙车的货物转给甲车，然后甲车继续前行，乙车向原地返回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秒后两车间的距离为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的函数关系如图所示，则甲车的速度是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258" name="yt_shape_14258"/>
          <p:cNvSpPr txBox="1"/>
          <p:nvPr/>
        </p:nvSpPr>
        <p:spPr>
          <a:xfrm>
            <a:off x="539881" y="542130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55" name="yt_shape_14255" title="H_159.8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3753" y="3169490"/>
            <a:ext cx="2439144" cy="2312184"/>
            <a:chOff x="0" y="0"/>
            <a:chExt cx="2141982" cy="2030490"/>
          </a:xfrm>
        </p:grpSpPr>
        <p:pic>
          <p:nvPicPr>
            <p:cNvPr id="2" name="yt_image_1425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1982" cy="1634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57" name="yt_shape_14257"/>
            <p:cNvSpPr txBox="1"/>
            <p:nvPr/>
          </p:nvSpPr>
          <p:spPr>
            <a:xfrm>
              <a:off x="461527" y="167049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8EB5DA0-E719-A49D-C809-256F2B6A58D9}"/>
              </a:ext>
            </a:extLst>
          </p:cNvPr>
          <p:cNvSpPr txBox="1"/>
          <p:nvPr/>
        </p:nvSpPr>
        <p:spPr>
          <a:xfrm>
            <a:off x="1059589" y="260610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5" name="yt_shape_14265"/>
          <p:cNvSpPr txBox="1"/>
          <p:nvPr/>
        </p:nvSpPr>
        <p:spPr>
          <a:xfrm>
            <a:off x="479376" y="1242033"/>
            <a:ext cx="7728078" cy="98026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已知：一次函数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随自变量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的增大而减小，求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的取值范围；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5CBFE0-BBFE-C32A-2191-DF2DBB5A0D29}"/>
              </a:ext>
            </a:extLst>
          </p:cNvPr>
          <p:cNvSpPr txBox="1"/>
          <p:nvPr/>
        </p:nvSpPr>
        <p:spPr>
          <a:xfrm>
            <a:off x="389365" y="2243529"/>
            <a:ext cx="639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函数值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随自变量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的增大而减小，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E559A8-F826-2E85-3B85-D064C6DC1B5D}"/>
              </a:ext>
            </a:extLst>
          </p:cNvPr>
          <p:cNvSpPr txBox="1"/>
          <p:nvPr/>
        </p:nvSpPr>
        <p:spPr>
          <a:xfrm>
            <a:off x="389365" y="2719017"/>
            <a:ext cx="3593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AA18F5-E14B-1941-E3E5-5D8BC42D9233}"/>
              </a:ext>
            </a:extLst>
          </p:cNvPr>
          <p:cNvSpPr txBox="1"/>
          <p:nvPr/>
        </p:nvSpPr>
        <p:spPr>
          <a:xfrm>
            <a:off x="383167" y="3853766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函数图象经过二、三、四象，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62DA57E-687A-8857-F91F-E22FF85DFF4B}"/>
                  </a:ext>
                </a:extLst>
              </p:cNvPr>
              <p:cNvSpPr txBox="1"/>
              <p:nvPr/>
            </p:nvSpPr>
            <p:spPr>
              <a:xfrm>
                <a:off x="383167" y="4329254"/>
                <a:ext cx="442493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3&lt;0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62DA57E-687A-8857-F91F-E22FF85DFF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167" y="4329254"/>
                <a:ext cx="4424934" cy="1154189"/>
              </a:xfrm>
              <a:prstGeom prst="rect">
                <a:avLst/>
              </a:prstGeom>
              <a:blipFill>
                <a:blip r:embed="rId2"/>
                <a:stretch>
                  <a:fillRect l="-2204" r="-2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383167" y="3284666"/>
            <a:ext cx="808856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函数图象经过二、三、四象限，求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的取值范围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0" name="yt_shape_14270"/>
          <p:cNvSpPr txBox="1"/>
          <p:nvPr/>
        </p:nvSpPr>
        <p:spPr>
          <a:xfrm>
            <a:off x="540000" y="1124744"/>
            <a:ext cx="1111199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铜仁市中考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在平面直角坐标系内有三点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求过其中两点的直线的函数表达式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选一种情形作答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D837F07-AE72-A7AC-300C-69711793884E}"/>
              </a:ext>
            </a:extLst>
          </p:cNvPr>
          <p:cNvSpPr txBox="1"/>
          <p:nvPr/>
        </p:nvSpPr>
        <p:spPr>
          <a:xfrm>
            <a:off x="475735" y="2488296"/>
            <a:ext cx="10100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两点所在直线表达式为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7E32641-CEAA-A192-37BC-1E61D744B4C4}"/>
                  </a:ext>
                </a:extLst>
              </p:cNvPr>
              <p:cNvSpPr txBox="1"/>
              <p:nvPr/>
            </p:nvSpPr>
            <p:spPr>
              <a:xfrm>
                <a:off x="475735" y="2963784"/>
                <a:ext cx="435425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7E32641-CEAA-A192-37BC-1E61D744B4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735" y="2963784"/>
                <a:ext cx="4354258" cy="1154189"/>
              </a:xfrm>
              <a:prstGeom prst="rect">
                <a:avLst/>
              </a:prstGeom>
              <a:blipFill>
                <a:blip r:embed="rId2"/>
                <a:stretch>
                  <a:fillRect l="-2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665CE1E-691D-131F-5E04-DFCE33212A4B}"/>
              </a:ext>
            </a:extLst>
          </p:cNvPr>
          <p:cNvSpPr txBox="1"/>
          <p:nvPr/>
        </p:nvSpPr>
        <p:spPr>
          <a:xfrm>
            <a:off x="475735" y="4024362"/>
            <a:ext cx="379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的表达式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9E32D5-762A-A592-F415-BC3DAB829E29}"/>
              </a:ext>
            </a:extLst>
          </p:cNvPr>
          <p:cNvSpPr txBox="1"/>
          <p:nvPr/>
        </p:nvSpPr>
        <p:spPr>
          <a:xfrm>
            <a:off x="450393" y="5084248"/>
            <a:ext cx="425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3EB27A-4A94-EA8D-B22F-F35EBAC82D93}"/>
              </a:ext>
            </a:extLst>
          </p:cNvPr>
          <p:cNvSpPr txBox="1"/>
          <p:nvPr/>
        </p:nvSpPr>
        <p:spPr>
          <a:xfrm>
            <a:off x="450393" y="5559736"/>
            <a:ext cx="441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不在直线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879128-9604-0C58-3ECD-3C4CFAC143E7}"/>
              </a:ext>
            </a:extLst>
          </p:cNvPr>
          <p:cNvSpPr txBox="1"/>
          <p:nvPr/>
        </p:nvSpPr>
        <p:spPr>
          <a:xfrm>
            <a:off x="450393" y="6035224"/>
            <a:ext cx="5098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三点不在同一条直线上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155" y="4511784"/>
            <a:ext cx="844860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判断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三点是否在同一直线上，并说明理由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3" name="yt_shape_14273"/>
          <p:cNvSpPr txBox="1"/>
          <p:nvPr/>
        </p:nvSpPr>
        <p:spPr>
          <a:xfrm>
            <a:off x="582447" y="1168565"/>
            <a:ext cx="36580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4277" name="yt_shape_14277"/>
          <p:cNvSpPr txBox="1"/>
          <p:nvPr/>
        </p:nvSpPr>
        <p:spPr>
          <a:xfrm>
            <a:off x="540000" y="407521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74" name="yt_shape_14274" title="H_196.1582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283762" y="1825787"/>
            <a:ext cx="2153412" cy="2491210"/>
            <a:chOff x="0" y="0"/>
            <a:chExt cx="2153412" cy="2491210"/>
          </a:xfrm>
        </p:grpSpPr>
        <p:pic>
          <p:nvPicPr>
            <p:cNvPr id="2" name="yt_image_1427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53412" cy="2095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76" name="yt_shape_14276"/>
            <p:cNvSpPr txBox="1"/>
            <p:nvPr/>
          </p:nvSpPr>
          <p:spPr>
            <a:xfrm>
              <a:off x="467242" y="213121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278" name="yt_shape_14278"/>
          <p:cNvSpPr txBox="1"/>
          <p:nvPr/>
        </p:nvSpPr>
        <p:spPr>
          <a:xfrm>
            <a:off x="540000" y="4448651"/>
            <a:ext cx="97943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若该函数图象与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轴分别交于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两点的坐标；</a:t>
            </a:r>
          </a:p>
        </p:txBody>
      </p:sp>
      <p:sp>
        <p:nvSpPr>
          <p:cNvPr id="14279" name="yt_shape_14279"/>
          <p:cNvSpPr txBox="1"/>
          <p:nvPr/>
        </p:nvSpPr>
        <p:spPr>
          <a:xfrm>
            <a:off x="539596" y="5482586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画出该函数的图象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280" name="yt_shape_14280"/>
          <p:cNvSpPr txBox="1"/>
          <p:nvPr/>
        </p:nvSpPr>
        <p:spPr>
          <a:xfrm>
            <a:off x="540000" y="5407257"/>
            <a:ext cx="600805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284B3B-4470-2566-D88E-0CA96A3F6579}"/>
              </a:ext>
            </a:extLst>
          </p:cNvPr>
          <p:cNvSpPr txBox="1"/>
          <p:nvPr/>
        </p:nvSpPr>
        <p:spPr>
          <a:xfrm>
            <a:off x="539596" y="4939532"/>
            <a:ext cx="106865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；当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 ∴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2" name="yt_image_14282" title="H_177.0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0176" y="1866004"/>
            <a:ext cx="2305431" cy="2248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D3B6B06-2913-122F-A073-CDEA53AAAC2B}"/>
              </a:ext>
            </a:extLst>
          </p:cNvPr>
          <p:cNvSpPr txBox="1"/>
          <p:nvPr/>
        </p:nvSpPr>
        <p:spPr>
          <a:xfrm>
            <a:off x="539596" y="5929575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5" name="yt_shape_14285"/>
          <p:cNvSpPr txBox="1"/>
          <p:nvPr/>
        </p:nvSpPr>
        <p:spPr>
          <a:xfrm>
            <a:off x="540000" y="12447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如图表示一辆汽车的速度随时间变化而变化的情况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根据图中提供的信息，回答下列问题：</a:t>
            </a:r>
          </a:p>
        </p:txBody>
      </p:sp>
      <p:sp>
        <p:nvSpPr>
          <p:cNvPr id="14289" name="yt_shape_14289"/>
          <p:cNvSpPr txBox="1"/>
          <p:nvPr/>
        </p:nvSpPr>
        <p:spPr>
          <a:xfrm>
            <a:off x="539881" y="461331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86" name="yt_shape_14286" title="H_173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326324" y="2130896"/>
            <a:ext cx="3923919" cy="2206512"/>
            <a:chOff x="0" y="0"/>
            <a:chExt cx="3923919" cy="2206512"/>
          </a:xfrm>
        </p:grpSpPr>
        <p:pic>
          <p:nvPicPr>
            <p:cNvPr id="2" name="yt_image_1428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923919" cy="1810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88" name="yt_shape_14288"/>
            <p:cNvSpPr txBox="1"/>
            <p:nvPr/>
          </p:nvSpPr>
          <p:spPr>
            <a:xfrm>
              <a:off x="1352495" y="184651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290" name="yt_shape_14290"/>
          <p:cNvSpPr txBox="1"/>
          <p:nvPr/>
        </p:nvSpPr>
        <p:spPr>
          <a:xfrm>
            <a:off x="537358" y="4433530"/>
            <a:ext cx="96949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汽车从出发到最后停止共经过了多长时间？它的最高速度是多少？</a:t>
            </a:r>
          </a:p>
        </p:txBody>
      </p:sp>
      <p:sp>
        <p:nvSpPr>
          <p:cNvPr id="14291" name="yt_shape_14291"/>
          <p:cNvSpPr txBox="1"/>
          <p:nvPr/>
        </p:nvSpPr>
        <p:spPr>
          <a:xfrm>
            <a:off x="537358" y="5418077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汽车在哪段时间保持匀速行驶？速度是多少？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4D7BFC5-9471-C8FC-EFB5-30187439046E}"/>
              </a:ext>
            </a:extLst>
          </p:cNvPr>
          <p:cNvSpPr txBox="1"/>
          <p:nvPr/>
        </p:nvSpPr>
        <p:spPr>
          <a:xfrm>
            <a:off x="537358" y="4871564"/>
            <a:ext cx="1004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汽车从出发到最后停止共经过了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24min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，它的最高速度是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90km/h.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9791B9E-0824-5B8D-5E3B-EFF2F66312A4}"/>
              </a:ext>
            </a:extLst>
          </p:cNvPr>
          <p:cNvSpPr txBox="1"/>
          <p:nvPr/>
        </p:nvSpPr>
        <p:spPr>
          <a:xfrm>
            <a:off x="537358" y="5802296"/>
            <a:ext cx="104543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汽车在出发后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2min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6min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18min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22min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，保持匀速行驶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D395FF3-B7CE-753C-2F3D-4CF75972B48E}"/>
              </a:ext>
            </a:extLst>
          </p:cNvPr>
          <p:cNvSpPr txBox="1"/>
          <p:nvPr/>
        </p:nvSpPr>
        <p:spPr>
          <a:xfrm>
            <a:off x="537358" y="6277784"/>
            <a:ext cx="584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速度分别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30km/h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90km/h.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1473</Words>
  <Application>Microsoft Office PowerPoint</Application>
  <PresentationFormat>宽屏</PresentationFormat>
  <Paragraphs>121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2023-11-02T02:41:50Z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