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87" r:id="rId8"/>
    <p:sldId id="375" r:id="rId9"/>
    <p:sldId id="382" r:id="rId10"/>
    <p:sldId id="384" r:id="rId11"/>
    <p:sldId id="389" r:id="rId12"/>
    <p:sldId id="390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0" name="yt_shape_14890"/>
          <p:cNvSpPr txBox="1"/>
          <p:nvPr/>
        </p:nvSpPr>
        <p:spPr>
          <a:xfrm>
            <a:off x="539881" y="125082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89" name="yt_image_1488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082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93" name="yt_shape_14893"/>
              <p:cNvSpPr txBox="1"/>
              <p:nvPr/>
            </p:nvSpPr>
            <p:spPr>
              <a:xfrm>
                <a:off x="540000" y="1948410"/>
                <a:ext cx="11111999" cy="20312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各组数据的频数之和等于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数据总数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，各组频率之和等于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一般地，如果重复进行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次试验，某个试验结果出现的次数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称为这个试验结果在这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次试验中出现的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频数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，而频数与总试验次数的比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称为这个试验结果在这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次试验中出现的频率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893" name="yt_shape_14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8410"/>
                <a:ext cx="11111999" cy="2031262"/>
              </a:xfrm>
              <a:prstGeom prst="rect">
                <a:avLst/>
              </a:prstGeom>
              <a:blipFill>
                <a:blip r:embed="rId3"/>
                <a:stretch>
                  <a:fillRect l="-1701" t="-2703" r="-988" b="-8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DABB5F-4AC5-07E4-48FD-C861EE2C547F}"/>
              </a:ext>
            </a:extLst>
          </p:cNvPr>
          <p:cNvSpPr txBox="1"/>
          <p:nvPr/>
        </p:nvSpPr>
        <p:spPr>
          <a:xfrm>
            <a:off x="4336189" y="190160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数据总数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8E208E-9649-9D7D-FEB6-29B611D44DD8}"/>
              </a:ext>
            </a:extLst>
          </p:cNvPr>
          <p:cNvSpPr txBox="1"/>
          <p:nvPr/>
        </p:nvSpPr>
        <p:spPr>
          <a:xfrm>
            <a:off x="8908188" y="19016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095D75-5A5D-E218-E501-8FBFD48F7788}"/>
              </a:ext>
            </a:extLst>
          </p:cNvPr>
          <p:cNvSpPr txBox="1"/>
          <p:nvPr/>
        </p:nvSpPr>
        <p:spPr>
          <a:xfrm>
            <a:off x="3345589" y="2852580"/>
            <a:ext cx="1094487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频数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47A82-F4C3-95D2-76D8-B80C55E826EC}"/>
                  </a:ext>
                </a:extLst>
              </p:cNvPr>
              <p:cNvSpPr txBox="1"/>
              <p:nvPr/>
            </p:nvSpPr>
            <p:spPr>
              <a:xfrm>
                <a:off x="8222388" y="2699118"/>
                <a:ext cx="69665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47A82-F4C3-95D2-76D8-B80C55E82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2388" y="2699118"/>
                <a:ext cx="696658" cy="729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7" name="yt_shape_14947"/>
          <p:cNvSpPr txBox="1"/>
          <p:nvPr/>
        </p:nvSpPr>
        <p:spPr>
          <a:xfrm>
            <a:off x="540000" y="836712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请你根据统计图和统计表提供的信息解答下列问题：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这次随机调查了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把统计表和条形统计图补充完整；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754911-6C66-73B1-55D3-BA2B19960912}"/>
              </a:ext>
            </a:extLst>
          </p:cNvPr>
          <p:cNvSpPr txBox="1"/>
          <p:nvPr/>
        </p:nvSpPr>
        <p:spPr>
          <a:xfrm>
            <a:off x="5869243" y="126876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yt_table_14943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566806"/>
              </p:ext>
            </p:extLst>
          </p:nvPr>
        </p:nvGraphicFramePr>
        <p:xfrm>
          <a:off x="788776" y="3122951"/>
          <a:ext cx="4536504" cy="3310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8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4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864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图书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18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科普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9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艺术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59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59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4940A21-EB25-60E6-DB47-125ECCB96368}"/>
              </a:ext>
            </a:extLst>
          </p:cNvPr>
          <p:cNvSpPr txBox="1"/>
          <p:nvPr/>
        </p:nvSpPr>
        <p:spPr>
          <a:xfrm>
            <a:off x="2464130" y="42059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7A43BE-AC04-7105-7C2E-E22475292EFE}"/>
              </a:ext>
            </a:extLst>
          </p:cNvPr>
          <p:cNvSpPr txBox="1"/>
          <p:nvPr/>
        </p:nvSpPr>
        <p:spPr>
          <a:xfrm>
            <a:off x="4029136" y="479697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175639-8C76-7571-6BB6-3720CD0FBDDC}"/>
              </a:ext>
            </a:extLst>
          </p:cNvPr>
          <p:cNvSpPr txBox="1"/>
          <p:nvPr/>
        </p:nvSpPr>
        <p:spPr>
          <a:xfrm>
            <a:off x="2464130" y="54877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4954" title="H_164.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4714" y="3550909"/>
            <a:ext cx="2833497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0ABE56D-C9E1-D5D3-190E-BF84156C2292}"/>
              </a:ext>
            </a:extLst>
          </p:cNvPr>
          <p:cNvSpPr txBox="1"/>
          <p:nvPr/>
        </p:nvSpPr>
        <p:spPr>
          <a:xfrm>
            <a:off x="459159" y="2120827"/>
            <a:ext cx="10009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喜欢文学类的人数为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，统计表补充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482BA9-2EEB-1405-26EB-FB115AE3C427}"/>
              </a:ext>
            </a:extLst>
          </p:cNvPr>
          <p:cNvSpPr txBox="1"/>
          <p:nvPr/>
        </p:nvSpPr>
        <p:spPr>
          <a:xfrm>
            <a:off x="464352" y="2553851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条形统计图补充如下：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2" name="yt_shape_14952"/>
          <p:cNvSpPr txBox="1"/>
          <p:nvPr/>
        </p:nvSpPr>
        <p:spPr>
          <a:xfrm>
            <a:off x="540000" y="1294642"/>
            <a:ext cx="9925794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喜欢文学类的人数为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，统计表补充如上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条形统计图补充如下：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955" name="yt_shape_14955"/>
          <p:cNvSpPr txBox="1"/>
          <p:nvPr/>
        </p:nvSpPr>
        <p:spPr>
          <a:xfrm>
            <a:off x="4470793" y="2389133"/>
            <a:ext cx="2861809" cy="18910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00" b="0" i="0" u="none" spc="-10500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en-US" altLang="zh-CN" sz="10500" b="0" i="0" u="none" spc="19691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957" name="yt_shape_14957"/>
          <p:cNvSpPr txBox="1"/>
          <p:nvPr/>
        </p:nvSpPr>
        <p:spPr>
          <a:xfrm>
            <a:off x="638160" y="2186809"/>
            <a:ext cx="700191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建议购进科普类书籍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购进艺术类书籍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购进文学和其他类书籍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A7989A-226B-6906-5E2E-C5447D4C1004}"/>
              </a:ext>
            </a:extLst>
          </p:cNvPr>
          <p:cNvSpPr txBox="1"/>
          <p:nvPr/>
        </p:nvSpPr>
        <p:spPr>
          <a:xfrm>
            <a:off x="548149" y="2140003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建议购进科普类书籍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17A150-8925-7C1E-CB93-79880747A430}"/>
              </a:ext>
            </a:extLst>
          </p:cNvPr>
          <p:cNvSpPr txBox="1"/>
          <p:nvPr/>
        </p:nvSpPr>
        <p:spPr>
          <a:xfrm>
            <a:off x="548149" y="2615491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购进艺术类书籍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E2F437-A4A1-F098-DA17-1EEC47F24700}"/>
              </a:ext>
            </a:extLst>
          </p:cNvPr>
          <p:cNvSpPr txBox="1"/>
          <p:nvPr/>
        </p:nvSpPr>
        <p:spPr>
          <a:xfrm>
            <a:off x="548149" y="3090979"/>
            <a:ext cx="6569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购进文学和其他类书籍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044" y="1214427"/>
            <a:ext cx="1138660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为满足同学们的阅读需要，学校图书馆准备购进新书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根据调查的数据，你对购进各类书籍的数量有何建议？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9" name="yt_shape_14959"/>
          <p:cNvSpPr txBox="1"/>
          <p:nvPr/>
        </p:nvSpPr>
        <p:spPr>
          <a:xfrm>
            <a:off x="5406686" y="3171314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958" name="yt_image_149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9456" y="1348075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1" name="yt_shape_14961"/>
          <p:cNvSpPr txBox="1"/>
          <p:nvPr/>
        </p:nvSpPr>
        <p:spPr>
          <a:xfrm>
            <a:off x="1594768" y="1844824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对于图表信息题要认真观察图表，根据图表中的信息正确解题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5740C1B4-DE62-6A5A-6492-817CA6513283}"/>
              </a:ext>
            </a:extLst>
          </p:cNvPr>
          <p:cNvSpPr/>
          <p:nvPr/>
        </p:nvSpPr>
        <p:spPr>
          <a:xfrm>
            <a:off x="1638269" y="1908324"/>
            <a:ext cx="8915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6" name="yt_shape_14896"/>
          <p:cNvSpPr txBox="1"/>
          <p:nvPr/>
        </p:nvSpPr>
        <p:spPr>
          <a:xfrm>
            <a:off x="479256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95" name="yt_image_14895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6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8" name="yt_shape_14898"/>
          <p:cNvSpPr txBox="1"/>
          <p:nvPr/>
        </p:nvSpPr>
        <p:spPr>
          <a:xfrm>
            <a:off x="479256" y="177730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频数与频率的应用</a:t>
            </a:r>
          </a:p>
        </p:txBody>
      </p:sp>
      <p:sp>
        <p:nvSpPr>
          <p:cNvPr id="14899" name="yt_shape_14899"/>
          <p:cNvSpPr txBox="1"/>
          <p:nvPr/>
        </p:nvSpPr>
        <p:spPr>
          <a:xfrm>
            <a:off x="479376" y="2276872"/>
            <a:ext cx="1138852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名女生的身高进行测量，身高在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这一小组的频率为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，则该组的人数为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0" name="yt_table_149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001422"/>
              </p:ext>
            </p:extLst>
          </p:nvPr>
        </p:nvGraphicFramePr>
        <p:xfrm>
          <a:off x="479256" y="3236307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</a:tbl>
          </a:graphicData>
        </a:graphic>
      </p:graphicFrame>
      <p:sp>
        <p:nvSpPr>
          <p:cNvPr id="14902" name="yt_shape_14902"/>
          <p:cNvSpPr txBox="1"/>
          <p:nvPr/>
        </p:nvSpPr>
        <p:spPr>
          <a:xfrm>
            <a:off x="479376" y="3762478"/>
            <a:ext cx="11388528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长沙市雅礼中学月考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在一个不透明的盒子中装有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个除颜色外完全相同的球，这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个球中只有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个红球，若每次将球充分搅匀后，任意摸出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个球记下颜色再放回盒子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通过大量重复试验后，发现摸到红球的频率稳定在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左右，则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3" name="yt_table_149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539512"/>
              </p:ext>
            </p:extLst>
          </p:nvPr>
        </p:nvGraphicFramePr>
        <p:xfrm>
          <a:off x="479256" y="5304343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3" name="yt_shape_1698822958756" title="H_28.801733">
            <a:extLst>
              <a:ext uri="{FF2B5EF4-FFF2-40B4-BE49-F238E27FC236}">
                <a16:creationId xmlns:a16="http://schemas.microsoft.com/office/drawing/2014/main" id="{24F606ED-E04F-0373-05E1-2AAE04F21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6" y="181663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3BEDD9-E29F-C3EE-9B09-3427F39ED4C2}"/>
              </a:ext>
            </a:extLst>
          </p:cNvPr>
          <p:cNvSpPr txBox="1"/>
          <p:nvPr/>
        </p:nvSpPr>
        <p:spPr>
          <a:xfrm>
            <a:off x="2650880" y="27053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5A6312-43DB-EB78-696F-9FC85F506365}"/>
              </a:ext>
            </a:extLst>
          </p:cNvPr>
          <p:cNvSpPr txBox="1"/>
          <p:nvPr/>
        </p:nvSpPr>
        <p:spPr>
          <a:xfrm>
            <a:off x="10764538" y="4645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5" name="yt_shape_14905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一个口袋中装有大小完全一样的红、黄、绿三种颜色的玻璃球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个，小明通过多次摸球试验后发现：摸到红球的频率为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，摸到黄球的频率为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，摸到绿球的频率为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，试估计口袋中有红球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个，有黄球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个，有绿球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3916C4-10D8-5C3C-F069-B834E23700F4}"/>
              </a:ext>
            </a:extLst>
          </p:cNvPr>
          <p:cNvSpPr txBox="1"/>
          <p:nvPr/>
        </p:nvSpPr>
        <p:spPr>
          <a:xfrm>
            <a:off x="5326789" y="21009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35030B-11D3-BB7B-E2AA-0E4EED870F00}"/>
              </a:ext>
            </a:extLst>
          </p:cNvPr>
          <p:cNvSpPr txBox="1"/>
          <p:nvPr/>
        </p:nvSpPr>
        <p:spPr>
          <a:xfrm>
            <a:off x="7765188" y="21009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0332E5-62DA-308C-C90B-572810A66C6A}"/>
              </a:ext>
            </a:extLst>
          </p:cNvPr>
          <p:cNvSpPr txBox="1"/>
          <p:nvPr/>
        </p:nvSpPr>
        <p:spPr>
          <a:xfrm>
            <a:off x="10203588" y="21009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07" name="yt_table_14907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600534"/>
              </p:ext>
            </p:extLst>
          </p:nvPr>
        </p:nvGraphicFramePr>
        <p:xfrm>
          <a:off x="471849" y="1507178"/>
          <a:ext cx="11111998" cy="2286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9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3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34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845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抛掷结果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67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出现正面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67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出现正面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0.4996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909" name="yt_shape_14909"/>
          <p:cNvSpPr txBox="1"/>
          <p:nvPr/>
        </p:nvSpPr>
        <p:spPr>
          <a:xfrm>
            <a:off x="540119" y="3821175"/>
            <a:ext cx="10812465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从表中可知，当抛完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次时正面出现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次，正面出现的频率为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，那么，小明抛完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次时，得到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次反面，反面出现的频率为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当他抛完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次时，反面出现的次数是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2502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，反面出现的频率是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0.5004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通过上面我们可以知道，正面出现的频数和反面出现的频数之和等于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抛掷总数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，正面出现的频率和反面出现的频率之和等于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3545D6-D916-F68C-9B8E-0981C703A4FC}"/>
              </a:ext>
            </a:extLst>
          </p:cNvPr>
          <p:cNvSpPr txBox="1"/>
          <p:nvPr/>
        </p:nvSpPr>
        <p:spPr>
          <a:xfrm>
            <a:off x="7390354" y="424985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D543FC-8B96-2BF2-E74C-27991B8E7D61}"/>
              </a:ext>
            </a:extLst>
          </p:cNvPr>
          <p:cNvSpPr txBox="1"/>
          <p:nvPr/>
        </p:nvSpPr>
        <p:spPr>
          <a:xfrm>
            <a:off x="7449785" y="47253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2502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773C90-C6CF-B0AE-A265-A7CB08F3E2D1}"/>
              </a:ext>
            </a:extLst>
          </p:cNvPr>
          <p:cNvSpPr txBox="1"/>
          <p:nvPr/>
        </p:nvSpPr>
        <p:spPr>
          <a:xfrm>
            <a:off x="1059708" y="5200833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0.5004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DA8E41-E642-731C-CFB0-5A2D4B5E27EE}"/>
              </a:ext>
            </a:extLst>
          </p:cNvPr>
          <p:cNvSpPr txBox="1"/>
          <p:nvPr/>
        </p:nvSpPr>
        <p:spPr>
          <a:xfrm>
            <a:off x="10660907" y="56763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抛掷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EA89B1-A480-70DF-CE50-810FB65C3D04}"/>
              </a:ext>
            </a:extLst>
          </p:cNvPr>
          <p:cNvSpPr txBox="1"/>
          <p:nvPr/>
        </p:nvSpPr>
        <p:spPr>
          <a:xfrm>
            <a:off x="450108" y="61518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0EFB37-4E7B-728F-3431-4BF17B0E9A0E}"/>
              </a:ext>
            </a:extLst>
          </p:cNvPr>
          <p:cNvSpPr txBox="1"/>
          <p:nvPr/>
        </p:nvSpPr>
        <p:spPr>
          <a:xfrm>
            <a:off x="8040216" y="615180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234" y="915269"/>
            <a:ext cx="78725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小明抛硬币的过程见下表，阅读并回答问题：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2" name="yt_shape_14912"/>
          <p:cNvSpPr txBox="1"/>
          <p:nvPr/>
        </p:nvSpPr>
        <p:spPr>
          <a:xfrm>
            <a:off x="540000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某市通过网络投票选出了一批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最有孝心的美少年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，根据各县、市区的入选结果制作如下统计表，后来发现，统计表前三行的所有数据都是正确的，后三行中有一个数据是错误的，请回答下列问题：</a:t>
            </a:r>
          </a:p>
        </p:txBody>
      </p:sp>
      <p:graphicFrame>
        <p:nvGraphicFramePr>
          <p:cNvPr id="14913" name="yt_table_14913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98169"/>
              </p:ext>
            </p:extLst>
          </p:nvPr>
        </p:nvGraphicFramePr>
        <p:xfrm>
          <a:off x="539880" y="2572658"/>
          <a:ext cx="11111999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2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区域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炎陵县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茶陵县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攸县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醴陵市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株洲县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株洲市城区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5" name="yt_shape_14915"/>
          <p:cNvSpPr txBox="1"/>
          <p:nvPr/>
        </p:nvSpPr>
        <p:spPr>
          <a:xfrm>
            <a:off x="623392" y="1268413"/>
            <a:ext cx="1023357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统计表中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统计表后三行中哪一个数据是错误的？该数据的正确值是多少？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各频数正确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株洲市城区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对应的频率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这个数据是错误的，该数据的正确值是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D3C792-8463-B120-0F4C-BCE22AB5A10A}"/>
              </a:ext>
            </a:extLst>
          </p:cNvPr>
          <p:cNvSpPr txBox="1"/>
          <p:nvPr/>
        </p:nvSpPr>
        <p:spPr>
          <a:xfrm>
            <a:off x="3276581" y="122160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B930AB-C35B-27AB-F100-28124CC636DA}"/>
              </a:ext>
            </a:extLst>
          </p:cNvPr>
          <p:cNvSpPr txBox="1"/>
          <p:nvPr/>
        </p:nvSpPr>
        <p:spPr>
          <a:xfrm>
            <a:off x="5029181" y="12216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992BDD-E91D-6F03-0D2B-56050734C2D9}"/>
              </a:ext>
            </a:extLst>
          </p:cNvPr>
          <p:cNvSpPr txBox="1"/>
          <p:nvPr/>
        </p:nvSpPr>
        <p:spPr>
          <a:xfrm>
            <a:off x="533381" y="2172583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613DE6-0DF9-5FD8-633B-6FFDD3549B11}"/>
              </a:ext>
            </a:extLst>
          </p:cNvPr>
          <p:cNvSpPr txBox="1"/>
          <p:nvPr/>
        </p:nvSpPr>
        <p:spPr>
          <a:xfrm>
            <a:off x="533381" y="2648071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各频数正确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BCE17C-6812-B58F-C1B7-81763AF5996A}"/>
              </a:ext>
            </a:extLst>
          </p:cNvPr>
          <p:cNvSpPr txBox="1"/>
          <p:nvPr/>
        </p:nvSpPr>
        <p:spPr>
          <a:xfrm>
            <a:off x="533381" y="312355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7F168C-BC91-0EDC-1D07-1C24523F2952}"/>
              </a:ext>
            </a:extLst>
          </p:cNvPr>
          <p:cNvSpPr txBox="1"/>
          <p:nvPr/>
        </p:nvSpPr>
        <p:spPr>
          <a:xfrm>
            <a:off x="533381" y="3599047"/>
            <a:ext cx="1031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株洲市城区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对应的频率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数据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错误的，该数据的正确值是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yt_table_14913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467639"/>
              </p:ext>
            </p:extLst>
          </p:nvPr>
        </p:nvGraphicFramePr>
        <p:xfrm>
          <a:off x="6888088" y="2682999"/>
          <a:ext cx="5132825" cy="32695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73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区域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炎陵县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茶陵县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攸县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醴陵市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6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株洲县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631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株洲市城区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9" name="yt_shape_14919"/>
          <p:cNvSpPr txBox="1"/>
          <p:nvPr/>
        </p:nvSpPr>
        <p:spPr>
          <a:xfrm>
            <a:off x="540000" y="900000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18" name="yt_image_1491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1" name="yt_shape_14921"/>
          <p:cNvSpPr txBox="1"/>
          <p:nvPr/>
        </p:nvSpPr>
        <p:spPr>
          <a:xfrm>
            <a:off x="540119" y="15861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一次数学测试后，某班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名学生的成绩被分为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2" name="yt_table_149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066494"/>
              </p:ext>
            </p:extLst>
          </p:nvPr>
        </p:nvGraphicFramePr>
        <p:xfrm>
          <a:off x="540000" y="2545590"/>
          <a:ext cx="8343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sp>
        <p:nvSpPr>
          <p:cNvPr id="14924" name="yt_shape_14924"/>
          <p:cNvSpPr txBox="1"/>
          <p:nvPr/>
        </p:nvSpPr>
        <p:spPr>
          <a:xfrm>
            <a:off x="540119" y="30717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谢老师对班上某次数学模拟考试成绩进行统计，绘制成如图所示的统计图，根据图中给出的信息，这次考试成绩达到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等级的人数占总人数的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8" name="yt_table_149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912205"/>
              </p:ext>
            </p:extLst>
          </p:nvPr>
        </p:nvGraphicFramePr>
        <p:xfrm>
          <a:off x="598380" y="4319623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grpSp>
        <p:nvGrpSpPr>
          <p:cNvPr id="14925" name="yt_shape_14925_skip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3609" y="4018814"/>
            <a:ext cx="2508509" cy="1802218"/>
            <a:chOff x="-3702" y="149385"/>
            <a:chExt cx="2818407" cy="2281778"/>
          </a:xfrm>
        </p:grpSpPr>
        <p:pic>
          <p:nvPicPr>
            <p:cNvPr id="2" name="yt_image_149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702" y="149385"/>
              <a:ext cx="2818407" cy="1673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7" name="yt_shape_14927"/>
            <p:cNvSpPr txBox="1"/>
            <p:nvPr/>
          </p:nvSpPr>
          <p:spPr>
            <a:xfrm>
              <a:off x="893754" y="1823272"/>
              <a:ext cx="1461971" cy="60789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8FD279-4DE2-8B20-2863-67B1A96773E0}"/>
              </a:ext>
            </a:extLst>
          </p:cNvPr>
          <p:cNvSpPr txBox="1"/>
          <p:nvPr/>
        </p:nvSpPr>
        <p:spPr>
          <a:xfrm>
            <a:off x="4717308" y="20148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E6CF8B-18E6-13BA-33F4-AB94D4AD9840}"/>
              </a:ext>
            </a:extLst>
          </p:cNvPr>
          <p:cNvSpPr txBox="1"/>
          <p:nvPr/>
        </p:nvSpPr>
        <p:spPr>
          <a:xfrm>
            <a:off x="9170246" y="350044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4930"/>
          <p:cNvSpPr txBox="1"/>
          <p:nvPr/>
        </p:nvSpPr>
        <p:spPr>
          <a:xfrm>
            <a:off x="540119" y="5808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条线段长度分别为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，从中任取三条为一组，它们一定能构成三角形的频率为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50BF3C-490F-5AB7-507B-1087FE2CAFD7}"/>
              </a:ext>
            </a:extLst>
          </p:cNvPr>
          <p:cNvSpPr txBox="1"/>
          <p:nvPr/>
        </p:nvSpPr>
        <p:spPr>
          <a:xfrm>
            <a:off x="4107708" y="6237105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4" name="yt_shape_14934"/>
          <p:cNvSpPr txBox="1"/>
          <p:nvPr/>
        </p:nvSpPr>
        <p:spPr>
          <a:xfrm>
            <a:off x="470070" y="2417904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若对这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个数进行分组，请补全频数分布表；</a:t>
            </a:r>
          </a:p>
        </p:txBody>
      </p:sp>
      <p:graphicFrame>
        <p:nvGraphicFramePr>
          <p:cNvPr id="14935" name="yt_table_14935" title="H_321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558873"/>
              </p:ext>
            </p:extLst>
          </p:nvPr>
        </p:nvGraphicFramePr>
        <p:xfrm>
          <a:off x="540001" y="2980858"/>
          <a:ext cx="11111997" cy="19170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6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344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个数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8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8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E1C6FD1-DB5C-3EA7-EFDB-2728EA4FE270}"/>
              </a:ext>
            </a:extLst>
          </p:cNvPr>
          <p:cNvSpPr txBox="1"/>
          <p:nvPr/>
        </p:nvSpPr>
        <p:spPr>
          <a:xfrm>
            <a:off x="4100230" y="394762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9D0A2D-9253-FE31-3847-968E24F6F119}"/>
              </a:ext>
            </a:extLst>
          </p:cNvPr>
          <p:cNvSpPr txBox="1"/>
          <p:nvPr/>
        </p:nvSpPr>
        <p:spPr>
          <a:xfrm>
            <a:off x="6192524" y="394762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DC7849-27D3-2F7C-5735-1E71AB259BC7}"/>
              </a:ext>
            </a:extLst>
          </p:cNvPr>
          <p:cNvSpPr txBox="1"/>
          <p:nvPr/>
        </p:nvSpPr>
        <p:spPr>
          <a:xfrm>
            <a:off x="8256241" y="394762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B1E4A9-8DAF-7BA4-BBB2-F75E37C194B2}"/>
              </a:ext>
            </a:extLst>
          </p:cNvPr>
          <p:cNvSpPr txBox="1"/>
          <p:nvPr/>
        </p:nvSpPr>
        <p:spPr>
          <a:xfrm>
            <a:off x="4013232" y="4488677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610E87-76D2-15E2-ACF2-1E13A8237DB0}"/>
              </a:ext>
            </a:extLst>
          </p:cNvPr>
          <p:cNvSpPr txBox="1"/>
          <p:nvPr/>
        </p:nvSpPr>
        <p:spPr>
          <a:xfrm>
            <a:off x="6096001" y="4488677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937"/>
          <p:cNvSpPr txBox="1"/>
          <p:nvPr/>
        </p:nvSpPr>
        <p:spPr>
          <a:xfrm>
            <a:off x="530690" y="489054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根据上表试分析此大棚中西红柿的长势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spc="150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E19EE4-DE74-9C38-ABC4-ACE49FBDE103}"/>
              </a:ext>
            </a:extLst>
          </p:cNvPr>
          <p:cNvSpPr txBox="1"/>
          <p:nvPr/>
        </p:nvSpPr>
        <p:spPr>
          <a:xfrm>
            <a:off x="222281" y="5337385"/>
            <a:ext cx="829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解：此大棚的西红柿秧长势普遍较好，最少的都有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03C3D-6CD5-E67D-DE4E-ED589774A0C5}"/>
              </a:ext>
            </a:extLst>
          </p:cNvPr>
          <p:cNvSpPr txBox="1"/>
          <p:nvPr/>
        </p:nvSpPr>
        <p:spPr>
          <a:xfrm>
            <a:off x="182734" y="5857307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西红柿个数最集中的株数在第三组，共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4BCE60-1883-0ECC-99B5-91203308A7F4}"/>
              </a:ext>
            </a:extLst>
          </p:cNvPr>
          <p:cNvSpPr txBox="1"/>
          <p:nvPr/>
        </p:nvSpPr>
        <p:spPr>
          <a:xfrm>
            <a:off x="182734" y="6270200"/>
            <a:ext cx="1235206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西红柿的个数分布合理，中间多，频率为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，两端少，频率为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0.2.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言之有理</a:t>
            </a:r>
            <a:r>
              <a:rPr lang="zh-CN" altLang="zh-CN" sz="2400" spc="15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即可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26" y="745901"/>
            <a:ext cx="1114976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阳泉同学参加周末社会实践活动，到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富乐花乡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蔬菜大棚收集到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株西红柿秧上小西红柿的个数：</a:t>
            </a:r>
          </a:p>
          <a:p>
            <a:pPr lvl="0" algn="just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41</a:t>
            </a:r>
          </a:p>
          <a:p>
            <a:pPr lvl="0" algn="just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37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46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0" name="yt_shape_14940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39" name="yt_image_14939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2" name="yt_shape_14942"/>
          <p:cNvSpPr txBox="1"/>
          <p:nvPr/>
        </p:nvSpPr>
        <p:spPr>
          <a:xfrm>
            <a:off x="540120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希望中学为了了解学生课外阅读的情况，就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你最喜欢的图书类型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只选一项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随机调查了部分学生，并将调查结果统计后绘制成如下的统计表和条形统计图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943" name="yt_table_14943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001841"/>
              </p:ext>
            </p:extLst>
          </p:nvPr>
        </p:nvGraphicFramePr>
        <p:xfrm>
          <a:off x="540000" y="3189513"/>
          <a:ext cx="6348089" cy="3310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6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图书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科普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艺术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2" name="yt_image_14945" title="H_164.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797017"/>
            <a:ext cx="2833497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1220</Words>
  <Application>Microsoft Office PowerPoint</Application>
  <PresentationFormat>宽屏</PresentationFormat>
  <Paragraphs>220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48</cp:revision>
  <dcterms:created xsi:type="dcterms:W3CDTF">2023-05-05T05:33:04Z</dcterms:created>
  <dcterms:modified xsi:type="dcterms:W3CDTF">2023-11-02T03:13:20Z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