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8"/>
  </p:notesMasterIdLst>
  <p:sldIdLst>
    <p:sldId id="363" r:id="rId3"/>
    <p:sldId id="367" r:id="rId4"/>
    <p:sldId id="371" r:id="rId5"/>
    <p:sldId id="373" r:id="rId6"/>
    <p:sldId id="375" r:id="rId7"/>
    <p:sldId id="376" r:id="rId8"/>
    <p:sldId id="380" r:id="rId9"/>
    <p:sldId id="382" r:id="rId10"/>
    <p:sldId id="384" r:id="rId11"/>
    <p:sldId id="385" r:id="rId12"/>
    <p:sldId id="386" r:id="rId13"/>
    <p:sldId id="390" r:id="rId14"/>
    <p:sldId id="387" r:id="rId15"/>
    <p:sldId id="392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94380C-E55E-4B4F-8418-7B4AE530538D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23BFB1-1B97-429E-92D5-FB9B9864D5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186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3BFB1-1B97-429E-92D5-FB9B9864D52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89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22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29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9" name="yt_shape_14569"/>
          <p:cNvSpPr txBox="1"/>
          <p:nvPr/>
        </p:nvSpPr>
        <p:spPr>
          <a:xfrm>
            <a:off x="539881" y="1363265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568" name="yt_image_14568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363265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71" name="yt_shape_14571"/>
          <p:cNvSpPr txBox="1"/>
          <p:nvPr/>
        </p:nvSpPr>
        <p:spPr>
          <a:xfrm>
            <a:off x="540000" y="206084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图象上任意一点的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坐标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都是二元一次方程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轴的交点的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横坐标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是一元一次方程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2E0A8D-F5ED-31EA-2EFC-C8E5452E04D0}"/>
              </a:ext>
            </a:extLst>
          </p:cNvPr>
          <p:cNvSpPr txBox="1"/>
          <p:nvPr/>
        </p:nvSpPr>
        <p:spPr>
          <a:xfrm>
            <a:off x="8313881" y="201404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坐标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EA7E94-69FA-3C86-A503-3B6450D9ECB6}"/>
              </a:ext>
            </a:extLst>
          </p:cNvPr>
          <p:cNvSpPr txBox="1"/>
          <p:nvPr/>
        </p:nvSpPr>
        <p:spPr>
          <a:xfrm>
            <a:off x="8668477" y="2965018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横坐标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2" name="yt_shape_14632"/>
          <p:cNvSpPr txBox="1"/>
          <p:nvPr/>
        </p:nvSpPr>
        <p:spPr>
          <a:xfrm>
            <a:off x="540000" y="1196752"/>
            <a:ext cx="1111199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已知二元一次方程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化为一次函数后，经过画图发现，它与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轴的交点为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请将二元一次方程化为一次函数的形式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22B1BD9-981E-F29A-1090-8E8132CD9240}"/>
              </a:ext>
            </a:extLst>
          </p:cNvPr>
          <p:cNvSpPr txBox="1"/>
          <p:nvPr/>
        </p:nvSpPr>
        <p:spPr>
          <a:xfrm>
            <a:off x="449805" y="2559972"/>
            <a:ext cx="10848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由已知可知，一次函数过点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，代入二元一次方程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0B29AE-B382-D80C-C005-77B4EF706BCA}"/>
              </a:ext>
            </a:extLst>
          </p:cNvPr>
          <p:cNvSpPr txBox="1"/>
          <p:nvPr/>
        </p:nvSpPr>
        <p:spPr>
          <a:xfrm>
            <a:off x="449804" y="3035460"/>
            <a:ext cx="708635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＝－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D6272B-82B0-3D46-EF70-5520D05579B3}"/>
              </a:ext>
            </a:extLst>
          </p:cNvPr>
          <p:cNvSpPr txBox="1"/>
          <p:nvPr/>
        </p:nvSpPr>
        <p:spPr>
          <a:xfrm>
            <a:off x="449805" y="3510948"/>
            <a:ext cx="4488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故一次函数的形式为：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645A5B-E8C6-486B-6445-4A8AB23A01C7}"/>
              </a:ext>
            </a:extLst>
          </p:cNvPr>
          <p:cNvSpPr txBox="1"/>
          <p:nvPr/>
        </p:nvSpPr>
        <p:spPr>
          <a:xfrm>
            <a:off x="449805" y="4461924"/>
            <a:ext cx="5139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E87559C-B454-B12C-3685-4044537FD8BD}"/>
              </a:ext>
            </a:extLst>
          </p:cNvPr>
          <p:cNvSpPr txBox="1"/>
          <p:nvPr/>
        </p:nvSpPr>
        <p:spPr>
          <a:xfrm>
            <a:off x="449805" y="4937413"/>
            <a:ext cx="482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这个函数的图象不经过第四象限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66DA762-97D9-853B-11E8-755FABD5EA68}"/>
              </a:ext>
            </a:extLst>
          </p:cNvPr>
          <p:cNvSpPr txBox="1"/>
          <p:nvPr/>
        </p:nvSpPr>
        <p:spPr>
          <a:xfrm>
            <a:off x="444771" y="5908268"/>
            <a:ext cx="6944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一次函数的图象与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轴的交点坐标为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701" y="3952064"/>
            <a:ext cx="8088560" cy="520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这个函数的图象不经过第几象限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？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4771" y="5398550"/>
            <a:ext cx="794454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求这个一次函数的图象与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轴的交点坐标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0" name="yt_shape_14640"/>
          <p:cNvSpPr txBox="1"/>
          <p:nvPr/>
        </p:nvSpPr>
        <p:spPr>
          <a:xfrm>
            <a:off x="540000" y="112474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所示，在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两地之间有汽车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站，客车由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地驶往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站，货车由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地驶往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两车同时出发，匀速行驶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是客车、货车离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站的路程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与行驶时间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之间的函数关系图象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641" name="yt_image_14641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32093" y="2513522"/>
            <a:ext cx="3819906" cy="18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43" name="yt_shape_14643"/>
          <p:cNvSpPr txBox="1"/>
          <p:nvPr/>
        </p:nvSpPr>
        <p:spPr>
          <a:xfrm>
            <a:off x="335241" y="2740352"/>
            <a:ext cx="56073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两地相距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420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千米；</a:t>
            </a:r>
          </a:p>
        </p:txBody>
      </p:sp>
      <p:sp>
        <p:nvSpPr>
          <p:cNvPr id="14644" name="yt_shape_14644"/>
          <p:cNvSpPr txBox="1"/>
          <p:nvPr/>
        </p:nvSpPr>
        <p:spPr>
          <a:xfrm>
            <a:off x="335241" y="3219655"/>
            <a:ext cx="5607304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求两小时后，货车离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站的路程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与行驶时间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086C26E-C571-3F87-A971-B67FD868D461}"/>
              </a:ext>
            </a:extLst>
          </p:cNvPr>
          <p:cNvSpPr txBox="1"/>
          <p:nvPr/>
        </p:nvSpPr>
        <p:spPr>
          <a:xfrm>
            <a:off x="4121905" y="269354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C047B62-0EC6-AD27-49BE-9986434EECA4}"/>
              </a:ext>
            </a:extLst>
          </p:cNvPr>
          <p:cNvSpPr txBox="1"/>
          <p:nvPr/>
        </p:nvSpPr>
        <p:spPr>
          <a:xfrm>
            <a:off x="356088" y="4199643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由图可知货车的速度为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B928F77-692C-53F9-0652-D58EF3597144}"/>
              </a:ext>
            </a:extLst>
          </p:cNvPr>
          <p:cNvSpPr txBox="1"/>
          <p:nvPr/>
        </p:nvSpPr>
        <p:spPr>
          <a:xfrm>
            <a:off x="356088" y="4675131"/>
            <a:ext cx="619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54B130E-87B1-3E03-D4D2-DE0494870A80}"/>
              </a:ext>
            </a:extLst>
          </p:cNvPr>
          <p:cNvSpPr txBox="1"/>
          <p:nvPr/>
        </p:nvSpPr>
        <p:spPr>
          <a:xfrm>
            <a:off x="356088" y="5150620"/>
            <a:ext cx="2685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5" name="yt_shape_14645"/>
          <p:cNvSpPr txBox="1"/>
          <p:nvPr/>
        </p:nvSpPr>
        <p:spPr>
          <a:xfrm>
            <a:off x="506979" y="1196752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客、货两车何时相遇？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4647"/>
              <p:cNvSpPr txBox="1"/>
              <p:nvPr/>
            </p:nvSpPr>
            <p:spPr>
              <a:xfrm>
                <a:off x="425371" y="1315219"/>
                <a:ext cx="11111999" cy="30505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，代入点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=360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=360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46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71" y="1315219"/>
                <a:ext cx="11111999" cy="3050515"/>
              </a:xfrm>
              <a:prstGeom prst="rect">
                <a:avLst/>
              </a:prstGeom>
              <a:blipFill>
                <a:blip r:embed="rId2"/>
                <a:stretch>
                  <a:fillRect l="-1700" b="-5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4649"/>
              <p:cNvSpPr txBox="1"/>
              <p:nvPr/>
            </p:nvSpPr>
            <p:spPr>
              <a:xfrm>
                <a:off x="425252" y="4214060"/>
                <a:ext cx="1627048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8" name="yt_shape_146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252" y="4214060"/>
                <a:ext cx="1627048" cy="641201"/>
              </a:xfrm>
              <a:prstGeom prst="rect">
                <a:avLst/>
              </a:prstGeom>
              <a:blipFill>
                <a:blip r:embed="rId3"/>
                <a:stretch>
                  <a:fillRect l="-11610" r="-1011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4651"/>
              <p:cNvSpPr txBox="1"/>
              <p:nvPr/>
            </p:nvSpPr>
            <p:spPr>
              <a:xfrm>
                <a:off x="425252" y="4906049"/>
                <a:ext cx="4645502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答：客、货两车经过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小时后相遇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9" name="yt_shape_146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252" y="4906049"/>
                <a:ext cx="4645502" cy="641201"/>
              </a:xfrm>
              <a:prstGeom prst="rect">
                <a:avLst/>
              </a:prstGeom>
              <a:blipFill>
                <a:blip r:embed="rId4"/>
                <a:stretch>
                  <a:fillRect l="-4068" r="-301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D23834FE-DDEF-4A8B-13A3-D11A6E8F6685}"/>
              </a:ext>
            </a:extLst>
          </p:cNvPr>
          <p:cNvSpPr txBox="1"/>
          <p:nvPr/>
        </p:nvSpPr>
        <p:spPr>
          <a:xfrm>
            <a:off x="335360" y="1268413"/>
            <a:ext cx="9712261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mx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，代入点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、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360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D37A7B9-5DBB-A72E-C2D8-D31EE286EFFA}"/>
                  </a:ext>
                </a:extLst>
              </p:cNvPr>
              <p:cNvSpPr txBox="1"/>
              <p:nvPr/>
            </p:nvSpPr>
            <p:spPr>
              <a:xfrm>
                <a:off x="337346" y="2029853"/>
                <a:ext cx="511256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=360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=360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D37A7B9-5DBB-A72E-C2D8-D31EE286EF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346" y="2029853"/>
                <a:ext cx="5112568" cy="1154189"/>
              </a:xfrm>
              <a:prstGeom prst="rect">
                <a:avLst/>
              </a:prstGeom>
              <a:blipFill>
                <a:blip r:embed="rId5"/>
                <a:stretch>
                  <a:fillRect l="-1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D877382F-4DD5-2698-589B-99C1CB98783E}"/>
              </a:ext>
            </a:extLst>
          </p:cNvPr>
          <p:cNvSpPr txBox="1"/>
          <p:nvPr/>
        </p:nvSpPr>
        <p:spPr>
          <a:xfrm>
            <a:off x="335360" y="3187105"/>
            <a:ext cx="314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82ADF03-BA25-8B40-6941-4B8C7EC882AE}"/>
              </a:ext>
            </a:extLst>
          </p:cNvPr>
          <p:cNvSpPr txBox="1"/>
          <p:nvPr/>
        </p:nvSpPr>
        <p:spPr>
          <a:xfrm>
            <a:off x="335360" y="3662593"/>
            <a:ext cx="4733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10DC600-14B5-1B01-B0BE-85F274C37FFA}"/>
                  </a:ext>
                </a:extLst>
              </p:cNvPr>
              <p:cNvSpPr txBox="1"/>
              <p:nvPr/>
            </p:nvSpPr>
            <p:spPr>
              <a:xfrm>
                <a:off x="335241" y="4167254"/>
                <a:ext cx="1791398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10DC600-14B5-1B01-B0BE-85F274C37F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241" y="4167254"/>
                <a:ext cx="1791398" cy="728612"/>
              </a:xfrm>
              <a:prstGeom prst="rect">
                <a:avLst/>
              </a:prstGeom>
              <a:blipFill>
                <a:blip r:embed="rId6"/>
                <a:stretch>
                  <a:fillRect l="-5442" r="-510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C136A20D-FA80-2A5D-C59B-54567D827DD7}"/>
                  </a:ext>
                </a:extLst>
              </p:cNvPr>
              <p:cNvSpPr txBox="1"/>
              <p:nvPr/>
            </p:nvSpPr>
            <p:spPr>
              <a:xfrm>
                <a:off x="335241" y="4859243"/>
                <a:ext cx="4780661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答：客、货两车经过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小时后相遇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C136A20D-FA80-2A5D-C59B-54567D827D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241" y="4859243"/>
                <a:ext cx="4780661" cy="728612"/>
              </a:xfrm>
              <a:prstGeom prst="rect">
                <a:avLst/>
              </a:prstGeom>
              <a:blipFill>
                <a:blip r:embed="rId7"/>
                <a:stretch>
                  <a:fillRect l="-2041" r="-2041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yt_image_14641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68208" y="2377259"/>
            <a:ext cx="3819906" cy="18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4" name="yt_shape_14654"/>
          <p:cNvSpPr txBox="1"/>
          <p:nvPr/>
        </p:nvSpPr>
        <p:spPr>
          <a:xfrm>
            <a:off x="539881" y="1054013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653" name="yt_image_14653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5401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56" name="yt_shape_14656"/>
          <p:cNvSpPr txBox="1"/>
          <p:nvPr/>
        </p:nvSpPr>
        <p:spPr>
          <a:xfrm>
            <a:off x="540000" y="17008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，根据以上信息解答下列问题：</a:t>
            </a:r>
          </a:p>
        </p:txBody>
      </p:sp>
      <p:sp>
        <p:nvSpPr>
          <p:cNvPr id="14660" name="yt_shape_14660"/>
          <p:cNvSpPr txBox="1"/>
          <p:nvPr/>
        </p:nvSpPr>
        <p:spPr>
          <a:xfrm>
            <a:off x="539881" y="501342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57" name="yt_shape_14657" title="H_169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7888" y="2896449"/>
            <a:ext cx="2164259" cy="2416593"/>
            <a:chOff x="0" y="0"/>
            <a:chExt cx="1925955" cy="2150505"/>
          </a:xfrm>
        </p:grpSpPr>
        <p:pic>
          <p:nvPicPr>
            <p:cNvPr id="2" name="yt_image_14657">
              <a:extLst>
                <a:ext uri="">
  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25955" cy="1754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59" name="yt_shape_14659"/>
            <p:cNvSpPr txBox="1"/>
            <p:nvPr/>
          </p:nvSpPr>
          <p:spPr>
            <a:xfrm>
              <a:off x="353513" y="179050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661" name="yt_shape_14661"/>
          <p:cNvSpPr txBox="1"/>
          <p:nvPr/>
        </p:nvSpPr>
        <p:spPr>
          <a:xfrm>
            <a:off x="539881" y="5386866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1A286F-371C-47D9-DD2E-8273A9827310}"/>
              </a:ext>
            </a:extLst>
          </p:cNvPr>
          <p:cNvSpPr txBox="1"/>
          <p:nvPr/>
        </p:nvSpPr>
        <p:spPr>
          <a:xfrm>
            <a:off x="2888270" y="534006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4" name="yt_shape_14664"/>
          <p:cNvSpPr txBox="1"/>
          <p:nvPr/>
        </p:nvSpPr>
        <p:spPr>
          <a:xfrm>
            <a:off x="515699" y="2837115"/>
            <a:ext cx="8604637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表示的两个一次函数的值都大于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时恰好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对应的函数表达式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665" name="yt_shape_14665"/>
              <p:cNvSpPr txBox="1"/>
              <p:nvPr/>
            </p:nvSpPr>
            <p:spPr>
              <a:xfrm>
                <a:off x="540000" y="2057934"/>
                <a:ext cx="4084451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它的解为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665" name="yt_shape_14665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57934"/>
                <a:ext cx="4084451" cy="1070934"/>
              </a:xfrm>
              <a:prstGeom prst="rect">
                <a:avLst/>
              </a:prstGeom>
              <a:blipFill>
                <a:blip r:embed="rId2"/>
                <a:stretch>
                  <a:fillRect l="-4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667" name="yt_shape_14667"/>
              <p:cNvSpPr txBox="1"/>
              <p:nvPr/>
            </p:nvSpPr>
            <p:spPr>
              <a:xfrm>
                <a:off x="465125" y="3763838"/>
                <a:ext cx="8975214" cy="293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表示的两个一次函数的值都大于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时恰好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过点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又因为直线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对应的函数表达式为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667" name="yt_shape_146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125" y="3763838"/>
                <a:ext cx="8975214" cy="2939844"/>
              </a:xfrm>
              <a:prstGeom prst="rect">
                <a:avLst/>
              </a:prstGeom>
              <a:blipFill>
                <a:blip r:embed="rId3"/>
                <a:stretch>
                  <a:fillRect l="-2037" t="-1656" r="-1154" b="-5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BB1B939-4F97-0A9C-54E6-BF2D906FE4A0}"/>
                  </a:ext>
                </a:extLst>
              </p:cNvPr>
              <p:cNvSpPr txBox="1"/>
              <p:nvPr/>
            </p:nvSpPr>
            <p:spPr>
              <a:xfrm>
                <a:off x="540000" y="1764320"/>
                <a:ext cx="422503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它的解为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BB1B939-4F97-0A9C-54E6-BF2D906FE4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64320"/>
                <a:ext cx="4225036" cy="1154189"/>
              </a:xfrm>
              <a:prstGeom prst="rect">
                <a:avLst/>
              </a:prstGeom>
              <a:blipFill>
                <a:blip r:embed="rId4"/>
                <a:stretch>
                  <a:fillRect l="-23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4A2A5F4-6337-D9A6-46F7-F965CEF1DB38}"/>
              </a:ext>
            </a:extLst>
          </p:cNvPr>
          <p:cNvSpPr txBox="1"/>
          <p:nvPr/>
        </p:nvSpPr>
        <p:spPr>
          <a:xfrm>
            <a:off x="375114" y="3717032"/>
            <a:ext cx="9068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表示的两个一次函数的值都大于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时恰好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8E757A-5D30-54A9-84E3-5D483861C110}"/>
              </a:ext>
            </a:extLst>
          </p:cNvPr>
          <p:cNvSpPr txBox="1"/>
          <p:nvPr/>
        </p:nvSpPr>
        <p:spPr>
          <a:xfrm>
            <a:off x="375114" y="4192520"/>
            <a:ext cx="3490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23F687-86D2-7385-60D1-83D0EED2B49E}"/>
              </a:ext>
            </a:extLst>
          </p:cNvPr>
          <p:cNvSpPr txBox="1"/>
          <p:nvPr/>
        </p:nvSpPr>
        <p:spPr>
          <a:xfrm>
            <a:off x="375114" y="4668008"/>
            <a:ext cx="481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A741383-379D-069F-EBCD-C9C0C42FE0A0}"/>
                  </a:ext>
                </a:extLst>
              </p:cNvPr>
              <p:cNvSpPr txBox="1"/>
              <p:nvPr/>
            </p:nvSpPr>
            <p:spPr>
              <a:xfrm>
                <a:off x="375114" y="5085184"/>
                <a:ext cx="510381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A741383-379D-069F-EBCD-C9C0C42FE0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114" y="5085184"/>
                <a:ext cx="5103813" cy="1154189"/>
              </a:xfrm>
              <a:prstGeom prst="rect">
                <a:avLst/>
              </a:prstGeom>
              <a:blipFill>
                <a:blip r:embed="rId5"/>
                <a:stretch>
                  <a:fillRect l="-1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588940A-6055-5398-AB2A-14F10BE6584F}"/>
              </a:ext>
            </a:extLst>
          </p:cNvPr>
          <p:cNvSpPr txBox="1"/>
          <p:nvPr/>
        </p:nvSpPr>
        <p:spPr>
          <a:xfrm>
            <a:off x="375114" y="6204073"/>
            <a:ext cx="543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对应的函数表达式为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yt_shape_14662"/>
              <p:cNvSpPr txBox="1"/>
              <p:nvPr/>
            </p:nvSpPr>
            <p:spPr>
              <a:xfrm>
                <a:off x="465125" y="906956"/>
                <a:ext cx="8498673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不解关于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请你直接写出它的解；</a:t>
                </a:r>
              </a:p>
            </p:txBody>
          </p:sp>
        </mc:Choice>
        <mc:Fallback xmlns="">
          <p:sp>
            <p:nvSpPr>
              <p:cNvPr id="11" name="yt_shape_146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125" y="906956"/>
                <a:ext cx="8498673" cy="1070934"/>
              </a:xfrm>
              <a:prstGeom prst="rect">
                <a:avLst/>
              </a:prstGeom>
              <a:blipFill>
                <a:blip r:embed="rId6"/>
                <a:stretch>
                  <a:fillRect l="-2152" r="-12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yt_shape_14657" title="H_169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16799" y="1920571"/>
            <a:ext cx="2164259" cy="2416593"/>
            <a:chOff x="0" y="0"/>
            <a:chExt cx="1925955" cy="2150505"/>
          </a:xfrm>
        </p:grpSpPr>
        <p:pic>
          <p:nvPicPr>
            <p:cNvPr id="13" name="yt_image_14657">
              <a:extLst>
                <a:ext uri="">
  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1925955" cy="1754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4659"/>
            <p:cNvSpPr txBox="1"/>
            <p:nvPr/>
          </p:nvSpPr>
          <p:spPr>
            <a:xfrm>
              <a:off x="353513" y="179050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4" name="yt_shape_14574"/>
          <p:cNvSpPr txBox="1"/>
          <p:nvPr/>
        </p:nvSpPr>
        <p:spPr>
          <a:xfrm>
            <a:off x="540000" y="1012392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573" name="yt_image_14573" title="H_51.39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12392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76" name="yt_shape_14576"/>
          <p:cNvSpPr txBox="1"/>
          <p:nvPr/>
        </p:nvSpPr>
        <p:spPr>
          <a:xfrm>
            <a:off x="540000" y="1715689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一次函数与二元一次方程的关系</a:t>
            </a:r>
          </a:p>
        </p:txBody>
      </p:sp>
      <p:sp>
        <p:nvSpPr>
          <p:cNvPr id="14577" name="yt_shape_14577"/>
          <p:cNvSpPr txBox="1"/>
          <p:nvPr/>
        </p:nvSpPr>
        <p:spPr>
          <a:xfrm>
            <a:off x="540000" y="2215254"/>
            <a:ext cx="97879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下列图象中，以方程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的解为坐标的点组成的图象是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578" name="yt_image_14578" title="H_135.45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1092" y="2846921"/>
            <a:ext cx="5369814" cy="1720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580" name="yt_shape_14580"/>
              <p:cNvSpPr txBox="1"/>
              <p:nvPr/>
            </p:nvSpPr>
            <p:spPr>
              <a:xfrm>
                <a:off x="540119" y="4617544"/>
                <a:ext cx="9787817" cy="11595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以二元一次方程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的解为坐标的所有点组成的图象也是一次函数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 xmlns="">
          <p:sp>
            <p:nvSpPr>
              <p:cNvPr id="14580" name="yt_shape_145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617544"/>
                <a:ext cx="9787817" cy="1159548"/>
              </a:xfrm>
              <a:prstGeom prst="rect">
                <a:avLst/>
              </a:prstGeom>
              <a:blipFill>
                <a:blip r:embed="rId4"/>
                <a:stretch>
                  <a:fillRect l="-1931" t="-4188" r="-1869" b="-4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2883624" title="H_28.801733">
            <a:extLst>
              <a:ext uri="{FF2B5EF4-FFF2-40B4-BE49-F238E27FC236}">
                <a16:creationId xmlns:a16="http://schemas.microsoft.com/office/drawing/2014/main" id="{136382A8-4BE3-0378-F8A4-F170FDD35E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5501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CC4DFF-1CD3-DD90-47D6-8D00DE926C27}"/>
              </a:ext>
            </a:extLst>
          </p:cNvPr>
          <p:cNvSpPr txBox="1"/>
          <p:nvPr/>
        </p:nvSpPr>
        <p:spPr>
          <a:xfrm>
            <a:off x="9482864" y="21684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4D82A57-ADFE-830F-6E72-5B162901E05F}"/>
                  </a:ext>
                </a:extLst>
              </p:cNvPr>
              <p:cNvSpPr txBox="1"/>
              <p:nvPr/>
            </p:nvSpPr>
            <p:spPr>
              <a:xfrm>
                <a:off x="1055440" y="5061042"/>
                <a:ext cx="1188149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29999"/>
                  </a:lnSpc>
                </a:pP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4D82A57-ADFE-830F-6E72-5B162901E0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440" y="5061042"/>
                <a:ext cx="1188149" cy="766458"/>
              </a:xfrm>
              <a:prstGeom prst="rect">
                <a:avLst/>
              </a:prstGeom>
              <a:blipFill>
                <a:blip r:embed="rId6"/>
                <a:stretch>
                  <a:fillRect l="-7692" t="-7937" r="-210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83" name="yt_shape_14583"/>
              <p:cNvSpPr txBox="1"/>
              <p:nvPr/>
            </p:nvSpPr>
            <p:spPr>
              <a:xfrm>
                <a:off x="551384" y="1769216"/>
                <a:ext cx="5854167" cy="16030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　　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583" name="yt_shape_145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769216"/>
                <a:ext cx="5854167" cy="1603003"/>
              </a:xfrm>
              <a:prstGeom prst="rect">
                <a:avLst/>
              </a:prstGeom>
              <a:blipFill>
                <a:blip r:embed="rId2"/>
                <a:stretch>
                  <a:fillRect l="-3122" t="-3042" r="-2185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2D9BF0D-C6EA-DA6E-69CE-908B6DC62F5C}"/>
              </a:ext>
            </a:extLst>
          </p:cNvPr>
          <p:cNvSpPr txBox="1"/>
          <p:nvPr/>
        </p:nvSpPr>
        <p:spPr>
          <a:xfrm>
            <a:off x="461373" y="2197898"/>
            <a:ext cx="334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5BEDFA4-AA30-66DC-FA1D-C5A7B076A35B}"/>
                  </a:ext>
                </a:extLst>
              </p:cNvPr>
              <p:cNvSpPr txBox="1"/>
              <p:nvPr/>
            </p:nvSpPr>
            <p:spPr>
              <a:xfrm>
                <a:off x="461373" y="2673386"/>
                <a:ext cx="217874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5BEDFA4-AA30-66DC-FA1D-C5A7B076A3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673386"/>
                <a:ext cx="2178749" cy="730136"/>
              </a:xfrm>
              <a:prstGeom prst="rect">
                <a:avLst/>
              </a:prstGeom>
              <a:blipFill>
                <a:blip r:embed="rId3"/>
                <a:stretch>
                  <a:fillRect l="-4482" r="-448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551384" y="1196752"/>
            <a:ext cx="837659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把下列二元一次方程改写成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的形式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7" name="yt_shape_14587"/>
          <p:cNvSpPr txBox="1"/>
          <p:nvPr/>
        </p:nvSpPr>
        <p:spPr>
          <a:xfrm>
            <a:off x="479376" y="1252163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一次函数与一元一次方程的关系</a:t>
            </a:r>
          </a:p>
        </p:txBody>
      </p:sp>
      <p:sp>
        <p:nvSpPr>
          <p:cNvPr id="14588" name="yt_shape_14588"/>
          <p:cNvSpPr txBox="1"/>
          <p:nvPr/>
        </p:nvSpPr>
        <p:spPr>
          <a:xfrm>
            <a:off x="479376" y="1751728"/>
            <a:ext cx="92733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的图象如图所示，则方程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92" name="yt_table_1459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071019"/>
              </p:ext>
            </p:extLst>
          </p:nvPr>
        </p:nvGraphicFramePr>
        <p:xfrm>
          <a:off x="479376" y="2231031"/>
          <a:ext cx="1778000" cy="1901952"/>
        </p:xfrm>
        <a:graphic>
          <a:graphicData uri="http://schemas.openxmlformats.org/drawingml/2006/table">
            <a:tbl>
              <a:tblPr/>
              <a:tblGrid>
                <a:gridCol w="1778000">
                  <a:extLst>
                    <a:ext uri="{9D8B030D-6E8A-4147-A177-3AD203B41FA5}">
                      <a16:colId xmlns:a16="http://schemas.microsoft.com/office/drawing/2014/main" val="105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3"/>
                  </a:ext>
                </a:extLst>
              </a:tr>
            </a:tbl>
          </a:graphicData>
        </a:graphic>
      </p:graphicFrame>
      <p:grpSp>
        <p:nvGrpSpPr>
          <p:cNvPr id="14589" name="yt_shape_14589_skip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0716" y="2231031"/>
            <a:ext cx="1498473" cy="1903617"/>
            <a:chOff x="0" y="0"/>
            <a:chExt cx="1498473" cy="1903617"/>
          </a:xfrm>
        </p:grpSpPr>
        <p:pic>
          <p:nvPicPr>
            <p:cNvPr id="2" name="yt_image_14589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8473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91" name="yt_shape_14591"/>
            <p:cNvSpPr txBox="1"/>
            <p:nvPr/>
          </p:nvSpPr>
          <p:spPr>
            <a:xfrm>
              <a:off x="215955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883809">
            <a:extLst>
              <a:ext uri="{FF2B5EF4-FFF2-40B4-BE49-F238E27FC236}">
                <a16:creationId xmlns:a16="http://schemas.microsoft.com/office/drawing/2014/main" id="{D9B53CD2-90F3-E8DF-9792-076D5842EB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91490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C0B205D-2783-A8A4-8B6D-ED40BFD9BFB8}"/>
              </a:ext>
            </a:extLst>
          </p:cNvPr>
          <p:cNvSpPr txBox="1"/>
          <p:nvPr/>
        </p:nvSpPr>
        <p:spPr>
          <a:xfrm>
            <a:off x="8912652" y="170492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4" name="yt_shape_14594"/>
          <p:cNvSpPr txBox="1"/>
          <p:nvPr/>
        </p:nvSpPr>
        <p:spPr>
          <a:xfrm>
            <a:off x="479376" y="1268413"/>
            <a:ext cx="103169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是常数且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的部分对应值如下表：</a:t>
            </a:r>
          </a:p>
        </p:txBody>
      </p:sp>
      <p:graphicFrame>
        <p:nvGraphicFramePr>
          <p:cNvPr id="14595" name="yt_table_1459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759645"/>
              </p:ext>
            </p:extLst>
          </p:nvPr>
        </p:nvGraphicFramePr>
        <p:xfrm>
          <a:off x="479376" y="1900080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877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597" name="yt_shape_14597"/>
          <p:cNvSpPr txBox="1"/>
          <p:nvPr/>
        </p:nvSpPr>
        <p:spPr>
          <a:xfrm>
            <a:off x="479376" y="3303686"/>
            <a:ext cx="44964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98" name="yt_table_1459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4186157"/>
              </p:ext>
            </p:extLst>
          </p:nvPr>
        </p:nvGraphicFramePr>
        <p:xfrm>
          <a:off x="479376" y="3782989"/>
          <a:ext cx="4183380" cy="950976"/>
        </p:xfrm>
        <a:graphic>
          <a:graphicData uri="http://schemas.openxmlformats.org/drawingml/2006/table">
            <a:tbl>
              <a:tblPr/>
              <a:tblGrid>
                <a:gridCol w="2710180">
                  <a:extLst>
                    <a:ext uri="{9D8B030D-6E8A-4147-A177-3AD203B41FA5}">
                      <a16:colId xmlns:a16="http://schemas.microsoft.com/office/drawing/2014/main" val="10557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5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05464EE-490E-B90A-39BE-35906A34418D}"/>
              </a:ext>
            </a:extLst>
          </p:cNvPr>
          <p:cNvSpPr txBox="1"/>
          <p:nvPr/>
        </p:nvSpPr>
        <p:spPr>
          <a:xfrm>
            <a:off x="4181903" y="325688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00" name="yt_shape_14600"/>
              <p:cNvSpPr txBox="1"/>
              <p:nvPr/>
            </p:nvSpPr>
            <p:spPr>
              <a:xfrm>
                <a:off x="540000" y="1196752"/>
                <a:ext cx="11111999" cy="16001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轴的交点的横坐标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湘西州中考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，与正比例函数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图象交于点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求：</a:t>
                </a:r>
              </a:p>
            </p:txBody>
          </p:sp>
        </mc:Choice>
        <mc:Fallback xmlns="">
          <p:sp>
            <p:nvSpPr>
              <p:cNvPr id="14600" name="yt_shape_146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752"/>
                <a:ext cx="11111999" cy="1600118"/>
              </a:xfrm>
              <a:prstGeom prst="rect">
                <a:avLst/>
              </a:prstGeom>
              <a:blipFill>
                <a:blip r:embed="rId2"/>
                <a:stretch>
                  <a:fillRect l="-1701" t="-3042" r="-55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A5B0F2A-97B7-F667-0F9E-B6146D45A462}"/>
              </a:ext>
            </a:extLst>
          </p:cNvPr>
          <p:cNvSpPr txBox="1"/>
          <p:nvPr/>
        </p:nvSpPr>
        <p:spPr>
          <a:xfrm>
            <a:off x="10802077" y="1149946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4" name="yt_shape_14603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75848" y="2420888"/>
            <a:ext cx="1663514" cy="1944216"/>
            <a:chOff x="0" y="0"/>
            <a:chExt cx="1445895" cy="1689876"/>
          </a:xfrm>
        </p:grpSpPr>
        <p:pic>
          <p:nvPicPr>
            <p:cNvPr id="5" name="yt_image_14603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45895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4605"/>
            <p:cNvSpPr txBox="1"/>
            <p:nvPr/>
          </p:nvSpPr>
          <p:spPr>
            <a:xfrm>
              <a:off x="189666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7" name="yt_shape_14607"/>
          <p:cNvSpPr txBox="1"/>
          <p:nvPr/>
        </p:nvSpPr>
        <p:spPr>
          <a:xfrm>
            <a:off x="574832" y="2796870"/>
            <a:ext cx="23772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2063FAB-4E9E-2E52-D654-E44216438715}"/>
                  </a:ext>
                </a:extLst>
              </p:cNvPr>
              <p:cNvSpPr txBox="1"/>
              <p:nvPr/>
            </p:nvSpPr>
            <p:spPr>
              <a:xfrm>
                <a:off x="540000" y="3061519"/>
                <a:ext cx="933202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，所以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2063FAB-4E9E-2E52-D654-E442164387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61519"/>
                <a:ext cx="9332023" cy="766077"/>
              </a:xfrm>
              <a:prstGeom prst="rect">
                <a:avLst/>
              </a:prstGeom>
              <a:blipFill>
                <a:blip r:embed="rId4"/>
                <a:stretch>
                  <a:fillRect l="-1046" r="-98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707CA30D-9DE5-A092-24A4-A36675AEAF4C}"/>
              </a:ext>
            </a:extLst>
          </p:cNvPr>
          <p:cNvSpPr txBox="1"/>
          <p:nvPr/>
        </p:nvSpPr>
        <p:spPr>
          <a:xfrm>
            <a:off x="540000" y="3733984"/>
            <a:ext cx="7317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905BE2-A971-CAD5-C592-A7DB607CFA8F}"/>
              </a:ext>
            </a:extLst>
          </p:cNvPr>
          <p:cNvSpPr txBox="1"/>
          <p:nvPr/>
        </p:nvSpPr>
        <p:spPr>
          <a:xfrm>
            <a:off x="540000" y="4209472"/>
            <a:ext cx="3601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4608"/>
          <p:cNvSpPr txBox="1"/>
          <p:nvPr/>
        </p:nvSpPr>
        <p:spPr>
          <a:xfrm>
            <a:off x="574832" y="4723831"/>
            <a:ext cx="26754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yt_shape_14611"/>
              <p:cNvSpPr txBox="1"/>
              <p:nvPr/>
            </p:nvSpPr>
            <p:spPr>
              <a:xfrm>
                <a:off x="630011" y="5156137"/>
                <a:ext cx="4853893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" name="yt_shape_146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5156137"/>
                <a:ext cx="4853893" cy="1599156"/>
              </a:xfrm>
              <a:prstGeom prst="rect">
                <a:avLst/>
              </a:prstGeom>
              <a:blipFill>
                <a:blip r:embed="rId5"/>
                <a:stretch>
                  <a:fillRect l="-3764" t="-3435" r="-2760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9AF49C1E-5B81-6D24-6D05-9B945E8C19F5}"/>
              </a:ext>
            </a:extLst>
          </p:cNvPr>
          <p:cNvSpPr txBox="1"/>
          <p:nvPr/>
        </p:nvSpPr>
        <p:spPr>
          <a:xfrm>
            <a:off x="540000" y="5109331"/>
            <a:ext cx="498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EEA9B91-9FCA-86AD-C81F-E0DB2EA2DBC7}"/>
              </a:ext>
            </a:extLst>
          </p:cNvPr>
          <p:cNvSpPr txBox="1"/>
          <p:nvPr/>
        </p:nvSpPr>
        <p:spPr>
          <a:xfrm>
            <a:off x="540000" y="5584819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03B7000-F838-95DB-9CB5-AFF689331A4A}"/>
                  </a:ext>
                </a:extLst>
              </p:cNvPr>
              <p:cNvSpPr txBox="1"/>
              <p:nvPr/>
            </p:nvSpPr>
            <p:spPr>
              <a:xfrm>
                <a:off x="540000" y="6060307"/>
                <a:ext cx="34201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03B7000-F838-95DB-9CB5-AFF689331A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060307"/>
                <a:ext cx="3420173" cy="726326"/>
              </a:xfrm>
              <a:prstGeom prst="rect">
                <a:avLst/>
              </a:prstGeom>
              <a:blipFill>
                <a:blip r:embed="rId6"/>
                <a:stretch>
                  <a:fillRect l="-2852" r="-249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  <p:bldP spid="10" grpId="0" build="allAtOnce"/>
      <p:bldP spid="13" grpId="0" build="allAtOnce"/>
      <p:bldP spid="14" grpId="0" build="allAtOnce"/>
      <p:bldP spid="1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13" name="yt_shape_14613"/>
              <p:cNvSpPr txBox="1"/>
              <p:nvPr/>
            </p:nvSpPr>
            <p:spPr>
              <a:xfrm>
                <a:off x="540000" y="1268413"/>
                <a:ext cx="11460656" cy="15510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</a:rPr>
                  <a:t>对一次函数与一次方程的联系理解不透而出错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已知二元一次方程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的一个解是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一定不在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4613" name="yt_shape_146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8413"/>
                <a:ext cx="11460656" cy="1551066"/>
              </a:xfrm>
              <a:prstGeom prst="rect">
                <a:avLst/>
              </a:prstGeom>
              <a:blipFill>
                <a:blip r:embed="rId3"/>
                <a:stretch>
                  <a:fillRect l="-1649" t="-3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616" name="yt_table_1461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985871"/>
              </p:ext>
            </p:extLst>
          </p:nvPr>
        </p:nvGraphicFramePr>
        <p:xfrm>
          <a:off x="540000" y="2924944"/>
          <a:ext cx="6334443" cy="950976"/>
        </p:xfrm>
        <a:graphic>
          <a:graphicData uri="http://schemas.openxmlformats.org/drawingml/2006/table">
            <a:tbl>
              <a:tblPr/>
              <a:tblGrid>
                <a:gridCol w="3642043">
                  <a:extLst>
                    <a:ext uri="{9D8B030D-6E8A-4147-A177-3AD203B41FA5}">
                      <a16:colId xmlns:a16="http://schemas.microsoft.com/office/drawing/2014/main" val="10559"/>
                    </a:ext>
                  </a:extLst>
                </a:gridCol>
                <a:gridCol w="2692400">
                  <a:extLst>
                    <a:ext uri="{9D8B030D-6E8A-4147-A177-3AD203B41FA5}">
                      <a16:colId xmlns:a16="http://schemas.microsoft.com/office/drawing/2014/main" val="1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第一、三象限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坐标轴上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FAF0BE9-A928-FEB7-CE8C-CE52CF589956}"/>
              </a:ext>
            </a:extLst>
          </p:cNvPr>
          <p:cNvSpPr txBox="1"/>
          <p:nvPr/>
        </p:nvSpPr>
        <p:spPr>
          <a:xfrm>
            <a:off x="11064552" y="210865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9" name="yt_shape_14619"/>
          <p:cNvSpPr txBox="1"/>
          <p:nvPr/>
        </p:nvSpPr>
        <p:spPr>
          <a:xfrm>
            <a:off x="539881" y="1158669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618" name="yt_image_14618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21" name="yt_shape_14621"/>
          <p:cNvSpPr txBox="1"/>
          <p:nvPr/>
        </p:nvSpPr>
        <p:spPr>
          <a:xfrm>
            <a:off x="540000" y="18448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济宁市中考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数形结合是解决数学问题常用的思想方法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，根据图象可知，方程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25" name="yt_table_1462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2893621"/>
              </p:ext>
            </p:extLst>
          </p:nvPr>
        </p:nvGraphicFramePr>
        <p:xfrm>
          <a:off x="539881" y="2804259"/>
          <a:ext cx="4183380" cy="950976"/>
        </p:xfrm>
        <a:graphic>
          <a:graphicData uri="http://schemas.openxmlformats.org/drawingml/2006/table">
            <a:tbl>
              <a:tblPr/>
              <a:tblGrid>
                <a:gridCol w="2557780">
                  <a:extLst>
                    <a:ext uri="{9D8B030D-6E8A-4147-A177-3AD203B41FA5}">
                      <a16:colId xmlns:a16="http://schemas.microsoft.com/office/drawing/2014/main" val="1056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05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9"/>
                  </a:ext>
                </a:extLst>
              </a:tr>
            </a:tbl>
          </a:graphicData>
        </a:graphic>
      </p:graphicFrame>
      <p:grpSp>
        <p:nvGrpSpPr>
          <p:cNvPr id="14622" name="yt_shape_14622_skip" title="H_178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65573" y="2804259"/>
            <a:ext cx="2184273" cy="2261376"/>
            <a:chOff x="0" y="0"/>
            <a:chExt cx="2184273" cy="2261376"/>
          </a:xfrm>
        </p:grpSpPr>
        <p:pic>
          <p:nvPicPr>
            <p:cNvPr id="2" name="yt_image_14622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84273" cy="1865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24" name="yt_shape_14624"/>
            <p:cNvSpPr txBox="1"/>
            <p:nvPr/>
          </p:nvSpPr>
          <p:spPr>
            <a:xfrm>
              <a:off x="558855" y="19013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1C954F7-AB0C-9865-B95D-884577BBAEF0}"/>
              </a:ext>
            </a:extLst>
          </p:cNvPr>
          <p:cNvSpPr txBox="1"/>
          <p:nvPr/>
        </p:nvSpPr>
        <p:spPr>
          <a:xfrm>
            <a:off x="9557477" y="22735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7" name="yt_shape_14627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为常数，且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的图象如图所示，根据图象信息可求得关于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631" name="yt_shape_14631"/>
          <p:cNvSpPr txBox="1"/>
          <p:nvPr/>
        </p:nvSpPr>
        <p:spPr>
          <a:xfrm>
            <a:off x="539881" y="410450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28" name="yt_shape_14628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0433" y="2604741"/>
            <a:ext cx="1862080" cy="2200916"/>
            <a:chOff x="0" y="0"/>
            <a:chExt cx="1416177" cy="1673874"/>
          </a:xfrm>
        </p:grpSpPr>
        <p:pic>
          <p:nvPicPr>
            <p:cNvPr id="2" name="yt_image_14628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16177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30" name="yt_shape_14630"/>
            <p:cNvSpPr txBox="1"/>
            <p:nvPr/>
          </p:nvSpPr>
          <p:spPr>
            <a:xfrm>
              <a:off x="98624" y="131387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82E6E4A-1AAB-53EB-20AD-428F78BAC802}"/>
              </a:ext>
            </a:extLst>
          </p:cNvPr>
          <p:cNvSpPr txBox="1"/>
          <p:nvPr/>
        </p:nvSpPr>
        <p:spPr>
          <a:xfrm>
            <a:off x="5274402" y="1697095"/>
            <a:ext cx="1077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1327</Words>
  <Application>Microsoft Office PowerPoint</Application>
  <PresentationFormat>宽屏</PresentationFormat>
  <Paragraphs>134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45</cp:revision>
  <dcterms:created xsi:type="dcterms:W3CDTF">2023-05-05T05:33:04Z</dcterms:created>
  <dcterms:modified xsi:type="dcterms:W3CDTF">2023-11-02T04:49:03Z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