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8" r:id="rId6"/>
    <p:sldId id="373" r:id="rId7"/>
    <p:sldId id="374" r:id="rId8"/>
    <p:sldId id="376" r:id="rId9"/>
    <p:sldId id="377" r:id="rId10"/>
    <p:sldId id="379" r:id="rId11"/>
    <p:sldId id="380" r:id="rId12"/>
    <p:sldId id="381" r:id="rId13"/>
    <p:sldId id="382" r:id="rId14"/>
    <p:sldId id="387" r:id="rId15"/>
    <p:sldId id="384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292" y="3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2" name="yt_shape_10592"/>
          <p:cNvSpPr txBox="1"/>
          <p:nvPr/>
        </p:nvSpPr>
        <p:spPr>
          <a:xfrm>
            <a:off x="539881" y="1219249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591" name="yt_image_1059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1924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94" name="yt_shape_10594"/>
          <p:cNvSpPr txBox="1"/>
          <p:nvPr/>
        </p:nvSpPr>
        <p:spPr>
          <a:xfrm>
            <a:off x="551051" y="2001324"/>
            <a:ext cx="11017557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直角三角形全等的判定除了可以运用以前学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过的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ASA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SSS</a:t>
            </a:r>
            <a:r>
              <a:rPr lang="zh-CN" altLang="zh-CN" sz="2400" b="0" i="0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 smtClean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外，还有自己特殊的方法，即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斜边、直角边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定理，其内容是斜边和一条直角边对应相等的两个直角三角形全等，也可简写成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HL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39789E-883F-7356-0F47-5680DA2601B4}"/>
              </a:ext>
            </a:extLst>
          </p:cNvPr>
          <p:cNvSpPr txBox="1"/>
          <p:nvPr/>
        </p:nvSpPr>
        <p:spPr>
          <a:xfrm>
            <a:off x="8688288" y="1916832"/>
            <a:ext cx="1096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759594-C7ED-C71C-F017-A5F27E99E740}"/>
              </a:ext>
            </a:extLst>
          </p:cNvPr>
          <p:cNvSpPr txBox="1"/>
          <p:nvPr/>
        </p:nvSpPr>
        <p:spPr>
          <a:xfrm>
            <a:off x="10128448" y="1924260"/>
            <a:ext cx="1096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148733-559D-4E7C-8F66-C2AC79D75C3C}"/>
              </a:ext>
            </a:extLst>
          </p:cNvPr>
          <p:cNvSpPr txBox="1"/>
          <p:nvPr/>
        </p:nvSpPr>
        <p:spPr>
          <a:xfrm>
            <a:off x="800955" y="2400594"/>
            <a:ext cx="994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SSS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CB6507-A240-F0EF-F043-85B206543D19}"/>
              </a:ext>
            </a:extLst>
          </p:cNvPr>
          <p:cNvSpPr txBox="1"/>
          <p:nvPr/>
        </p:nvSpPr>
        <p:spPr>
          <a:xfrm>
            <a:off x="6456040" y="240059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斜边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直角边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AEE095B-2EF8-FB6E-B6B7-47C9FD14F31E}"/>
              </a:ext>
            </a:extLst>
          </p:cNvPr>
          <p:cNvSpPr txBox="1"/>
          <p:nvPr/>
        </p:nvSpPr>
        <p:spPr>
          <a:xfrm>
            <a:off x="8688288" y="2852936"/>
            <a:ext cx="89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HL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7" name="yt_shape_10657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延长线上的一点，点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661" name="yt_shape_10661"/>
          <p:cNvSpPr txBox="1"/>
          <p:nvPr/>
        </p:nvSpPr>
        <p:spPr>
          <a:xfrm>
            <a:off x="539881" y="44556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58" name="yt_shape_10658" title="H_165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273" y="2105399"/>
            <a:ext cx="1869948" cy="2096784"/>
            <a:chOff x="0" y="0"/>
            <a:chExt cx="1869948" cy="2096784"/>
          </a:xfrm>
        </p:grpSpPr>
        <p:pic>
          <p:nvPicPr>
            <p:cNvPr id="2" name="yt_image_10658">
              <a:extLst>
                <a:ext uri="">
  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9948" cy="1700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60" name="yt_shape_10660"/>
            <p:cNvSpPr txBox="1"/>
            <p:nvPr/>
          </p:nvSpPr>
          <p:spPr>
            <a:xfrm>
              <a:off x="401693" y="17367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662" name="yt_shape_10662"/>
          <p:cNvSpPr txBox="1"/>
          <p:nvPr/>
        </p:nvSpPr>
        <p:spPr>
          <a:xfrm>
            <a:off x="435031" y="2126516"/>
            <a:ext cx="4647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BA4E4EC-B62D-9423-8C5A-E606D49D2F44}"/>
              </a:ext>
            </a:extLst>
          </p:cNvPr>
          <p:cNvSpPr txBox="1"/>
          <p:nvPr/>
        </p:nvSpPr>
        <p:spPr>
          <a:xfrm>
            <a:off x="435031" y="2598517"/>
            <a:ext cx="4077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D53C8E6-5CEA-E987-67B8-E985ED1675D3}"/>
              </a:ext>
            </a:extLst>
          </p:cNvPr>
          <p:cNvSpPr txBox="1"/>
          <p:nvPr/>
        </p:nvSpPr>
        <p:spPr>
          <a:xfrm>
            <a:off x="435031" y="3074005"/>
            <a:ext cx="3339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8156C62-553F-7B08-AC4F-0542FC0F3D0D}"/>
              </a:ext>
            </a:extLst>
          </p:cNvPr>
          <p:cNvSpPr txBox="1"/>
          <p:nvPr/>
        </p:nvSpPr>
        <p:spPr>
          <a:xfrm>
            <a:off x="435031" y="3549493"/>
            <a:ext cx="3715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485FF46-E016-488B-D66E-3B36C6CAE070}"/>
                  </a:ext>
                </a:extLst>
              </p:cNvPr>
              <p:cNvSpPr txBox="1"/>
              <p:nvPr/>
            </p:nvSpPr>
            <p:spPr>
              <a:xfrm>
                <a:off x="435031" y="4024981"/>
                <a:ext cx="171780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485FF46-E016-488B-D66E-3B36C6CAE0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031" y="4024981"/>
                <a:ext cx="1717803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F1520AD0-6532-33C8-D284-9F741C20FE79}"/>
              </a:ext>
            </a:extLst>
          </p:cNvPr>
          <p:cNvSpPr txBox="1"/>
          <p:nvPr/>
        </p:nvSpPr>
        <p:spPr>
          <a:xfrm>
            <a:off x="435031" y="5085558"/>
            <a:ext cx="4198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0664"/>
          <p:cNvSpPr txBox="1"/>
          <p:nvPr/>
        </p:nvSpPr>
        <p:spPr>
          <a:xfrm>
            <a:off x="431283" y="5670721"/>
            <a:ext cx="6947415" cy="48013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A62D5DB-4240-6D7A-0050-D75512349149}"/>
              </a:ext>
            </a:extLst>
          </p:cNvPr>
          <p:cNvSpPr txBox="1"/>
          <p:nvPr/>
        </p:nvSpPr>
        <p:spPr>
          <a:xfrm>
            <a:off x="6032460" y="5623915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6" name="yt_shape_10666"/>
          <p:cNvSpPr txBox="1"/>
          <p:nvPr/>
        </p:nvSpPr>
        <p:spPr>
          <a:xfrm>
            <a:off x="407368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内部的一点，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，垂足分别为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670" name="yt_shape_10670"/>
          <p:cNvSpPr txBox="1"/>
          <p:nvPr/>
        </p:nvSpPr>
        <p:spPr>
          <a:xfrm>
            <a:off x="407249" y="424652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67" name="yt_shape_10667" title="H_154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33712" y="2248985"/>
            <a:ext cx="1476600" cy="2182385"/>
            <a:chOff x="0" y="0"/>
            <a:chExt cx="1325880" cy="1959624"/>
          </a:xfrm>
        </p:grpSpPr>
        <p:pic>
          <p:nvPicPr>
            <p:cNvPr id="2" name="yt_image_10667">
              <a:extLst>
                <a:ext uri="">
  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25880" cy="1563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69" name="yt_shape_10669"/>
            <p:cNvSpPr txBox="1"/>
            <p:nvPr/>
          </p:nvSpPr>
          <p:spPr>
            <a:xfrm>
              <a:off x="53476" y="15996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671"/>
              <p:cNvSpPr txBox="1"/>
              <p:nvPr/>
            </p:nvSpPr>
            <p:spPr>
              <a:xfrm>
                <a:off x="496293" y="2080197"/>
                <a:ext cx="5214569" cy="58206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06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293" y="2080197"/>
                <a:ext cx="5214569" cy="5820632"/>
              </a:xfrm>
              <a:prstGeom prst="rect">
                <a:avLst/>
              </a:prstGeom>
              <a:blipFill>
                <a:blip r:embed="rId3"/>
                <a:stretch>
                  <a:fillRect l="-3505" t="-838" r="-2570" b="-2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1B784875-52D5-0F24-EC3A-2B34B0AAB663}"/>
              </a:ext>
            </a:extLst>
          </p:cNvPr>
          <p:cNvSpPr txBox="1"/>
          <p:nvPr/>
        </p:nvSpPr>
        <p:spPr>
          <a:xfrm>
            <a:off x="375931" y="1931785"/>
            <a:ext cx="4191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230C6E9-D14C-080E-7732-4914EF5D13AB}"/>
              </a:ext>
            </a:extLst>
          </p:cNvPr>
          <p:cNvSpPr txBox="1"/>
          <p:nvPr/>
        </p:nvSpPr>
        <p:spPr>
          <a:xfrm>
            <a:off x="406282" y="2275446"/>
            <a:ext cx="3409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07902EB-1E68-043F-A44D-86F14ED6EFE0}"/>
              </a:ext>
            </a:extLst>
          </p:cNvPr>
          <p:cNvSpPr txBox="1"/>
          <p:nvPr/>
        </p:nvSpPr>
        <p:spPr>
          <a:xfrm>
            <a:off x="408016" y="2659698"/>
            <a:ext cx="3785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550417F-2620-FC66-69DE-9B570226DF9C}"/>
                  </a:ext>
                </a:extLst>
              </p:cNvPr>
              <p:cNvSpPr txBox="1"/>
              <p:nvPr/>
            </p:nvSpPr>
            <p:spPr>
              <a:xfrm>
                <a:off x="456650" y="2863979"/>
                <a:ext cx="174637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550417F-2620-FC66-69DE-9B570226DF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650" y="2863979"/>
                <a:ext cx="1746378" cy="1154189"/>
              </a:xfrm>
              <a:prstGeom prst="rect">
                <a:avLst/>
              </a:prstGeom>
              <a:blipFill>
                <a:blip r:embed="rId4"/>
                <a:stretch>
                  <a:fillRect l="-3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40686DF4-81CE-381D-0337-20E62E00095F}"/>
              </a:ext>
            </a:extLst>
          </p:cNvPr>
          <p:cNvSpPr txBox="1"/>
          <p:nvPr/>
        </p:nvSpPr>
        <p:spPr>
          <a:xfrm>
            <a:off x="375931" y="3862271"/>
            <a:ext cx="4496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HL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310E5FB-55F7-7120-FE5F-C050EADF1FC3}"/>
              </a:ext>
            </a:extLst>
          </p:cNvPr>
          <p:cNvSpPr txBox="1"/>
          <p:nvPr/>
        </p:nvSpPr>
        <p:spPr>
          <a:xfrm>
            <a:off x="406282" y="4277513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E0590E0-B4A4-5098-3828-B09004B11D49}"/>
              </a:ext>
            </a:extLst>
          </p:cNvPr>
          <p:cNvSpPr txBox="1"/>
          <p:nvPr/>
        </p:nvSpPr>
        <p:spPr>
          <a:xfrm>
            <a:off x="406282" y="4692755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7DB998A-E188-12E5-54E4-F53747C36777}"/>
              </a:ext>
            </a:extLst>
          </p:cNvPr>
          <p:cNvSpPr txBox="1"/>
          <p:nvPr/>
        </p:nvSpPr>
        <p:spPr>
          <a:xfrm>
            <a:off x="406282" y="5044663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8E907C1-734C-9E07-A143-4F12B08E702B}"/>
              </a:ext>
            </a:extLst>
          </p:cNvPr>
          <p:cNvSpPr txBox="1"/>
          <p:nvPr/>
        </p:nvSpPr>
        <p:spPr>
          <a:xfrm>
            <a:off x="406282" y="5428158"/>
            <a:ext cx="534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9FBCED1-7138-4ED3-A127-6D73A43556FE}"/>
              </a:ext>
            </a:extLst>
          </p:cNvPr>
          <p:cNvSpPr txBox="1"/>
          <p:nvPr/>
        </p:nvSpPr>
        <p:spPr>
          <a:xfrm>
            <a:off x="441207" y="5800242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C3427D6-E388-66F7-1B4B-79143A75BB46}"/>
              </a:ext>
            </a:extLst>
          </p:cNvPr>
          <p:cNvSpPr txBox="1"/>
          <p:nvPr/>
        </p:nvSpPr>
        <p:spPr>
          <a:xfrm>
            <a:off x="441207" y="6172069"/>
            <a:ext cx="162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4" name="yt_shape_10674"/>
          <p:cNvSpPr txBox="1"/>
          <p:nvPr/>
        </p:nvSpPr>
        <p:spPr>
          <a:xfrm>
            <a:off x="539881" y="859209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673" name="yt_image_1067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85920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76" name="yt_shape_10676"/>
          <p:cNvSpPr txBox="1"/>
          <p:nvPr/>
        </p:nvSpPr>
        <p:spPr>
          <a:xfrm>
            <a:off x="540000" y="15567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上的两个点，且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680" name="yt_shape_10680"/>
          <p:cNvSpPr txBox="1"/>
          <p:nvPr/>
        </p:nvSpPr>
        <p:spPr>
          <a:xfrm>
            <a:off x="539881" y="483741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77" name="yt_shape_10677" title="H_166.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95784" y="2460543"/>
            <a:ext cx="2056215" cy="2179385"/>
            <a:chOff x="2171742" y="-131632"/>
            <a:chExt cx="2056215" cy="2179385"/>
          </a:xfrm>
        </p:grpSpPr>
        <p:pic>
          <p:nvPicPr>
            <p:cNvPr id="2" name="yt_image_1067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t="-5744" r="51366"/>
            <a:stretch/>
          </p:blipFill>
          <p:spPr bwMode="auto">
            <a:xfrm>
              <a:off x="2171742" y="-131632"/>
              <a:ext cx="2056215" cy="18214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79" name="yt_shape_10679"/>
            <p:cNvSpPr txBox="1"/>
            <p:nvPr/>
          </p:nvSpPr>
          <p:spPr>
            <a:xfrm>
              <a:off x="2484137" y="168775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681" name="yt_shape_10681"/>
          <p:cNvSpPr txBox="1"/>
          <p:nvPr/>
        </p:nvSpPr>
        <p:spPr>
          <a:xfrm>
            <a:off x="539881" y="2577669"/>
            <a:ext cx="47352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0EF41DF-D459-494E-9068-49128FE9513C}"/>
              </a:ext>
            </a:extLst>
          </p:cNvPr>
          <p:cNvSpPr txBox="1"/>
          <p:nvPr/>
        </p:nvSpPr>
        <p:spPr>
          <a:xfrm>
            <a:off x="388651" y="2967861"/>
            <a:ext cx="3531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399B54E-7303-D951-E9DB-A092E4097CE9}"/>
              </a:ext>
            </a:extLst>
          </p:cNvPr>
          <p:cNvSpPr txBox="1"/>
          <p:nvPr/>
        </p:nvSpPr>
        <p:spPr>
          <a:xfrm>
            <a:off x="388651" y="3443349"/>
            <a:ext cx="320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0BE5F31-9E62-D759-BF8F-D017BD44A08F}"/>
              </a:ext>
            </a:extLst>
          </p:cNvPr>
          <p:cNvSpPr txBox="1"/>
          <p:nvPr/>
        </p:nvSpPr>
        <p:spPr>
          <a:xfrm>
            <a:off x="388651" y="3918837"/>
            <a:ext cx="162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3748278-96CC-EC32-7F0E-23C5ACCF0809}"/>
              </a:ext>
            </a:extLst>
          </p:cNvPr>
          <p:cNvSpPr txBox="1"/>
          <p:nvPr/>
        </p:nvSpPr>
        <p:spPr>
          <a:xfrm>
            <a:off x="388651" y="4394325"/>
            <a:ext cx="4969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93C7EF2-C502-36F6-031D-0AF54EC48119}"/>
              </a:ext>
            </a:extLst>
          </p:cNvPr>
          <p:cNvSpPr txBox="1"/>
          <p:nvPr/>
        </p:nvSpPr>
        <p:spPr>
          <a:xfrm>
            <a:off x="388651" y="4869813"/>
            <a:ext cx="4461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F64AB1E-F17B-CB67-D382-A8581F3C0A7B}"/>
              </a:ext>
            </a:extLst>
          </p:cNvPr>
          <p:cNvSpPr txBox="1"/>
          <p:nvPr/>
        </p:nvSpPr>
        <p:spPr>
          <a:xfrm>
            <a:off x="388651" y="5345301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F6C6A25-5225-084A-7E4F-65DEAD58532F}"/>
              </a:ext>
            </a:extLst>
          </p:cNvPr>
          <p:cNvSpPr txBox="1"/>
          <p:nvPr/>
        </p:nvSpPr>
        <p:spPr>
          <a:xfrm>
            <a:off x="388651" y="5820789"/>
            <a:ext cx="10562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EMD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45064B7-53CB-444B-7403-02375FA4EE83}"/>
              </a:ext>
            </a:extLst>
          </p:cNvPr>
          <p:cNvSpPr txBox="1"/>
          <p:nvPr/>
        </p:nvSpPr>
        <p:spPr>
          <a:xfrm>
            <a:off x="388651" y="6296278"/>
            <a:ext cx="3269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2" name="yt_shape_10682"/>
          <p:cNvSpPr txBox="1"/>
          <p:nvPr/>
        </p:nvSpPr>
        <p:spPr>
          <a:xfrm>
            <a:off x="540000" y="1268413"/>
            <a:ext cx="1111199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两点移动到如图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的位置时，其余条件不变，上述结论能否成立？若成立，请给予证明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 smtClean="0">
                <a:noFill/>
                <a:effectLst/>
                <a:latin typeface="Times New Roman"/>
                <a:ea typeface="宋体"/>
              </a:rPr>
              <a:t>⁠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结论成立，同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3F12735-AA3A-48CC-870F-83C6FC15BB1D}"/>
              </a:ext>
            </a:extLst>
          </p:cNvPr>
          <p:cNvSpPr txBox="1"/>
          <p:nvPr/>
        </p:nvSpPr>
        <p:spPr>
          <a:xfrm>
            <a:off x="540000" y="2711379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结论成立，同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12" name="yt_shape_10677" title="H_166.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490144" y="2361271"/>
            <a:ext cx="1923701" cy="2106088"/>
            <a:chOff x="1170127" y="12413"/>
            <a:chExt cx="1923701" cy="2106088"/>
          </a:xfrm>
        </p:grpSpPr>
        <p:pic>
          <p:nvPicPr>
            <p:cNvPr id="13" name="yt_image_1067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l="54500" t="-794"/>
            <a:stretch/>
          </p:blipFill>
          <p:spPr bwMode="auto">
            <a:xfrm>
              <a:off x="1170127" y="12413"/>
              <a:ext cx="1923701" cy="17361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0679"/>
            <p:cNvSpPr txBox="1"/>
            <p:nvPr/>
          </p:nvSpPr>
          <p:spPr>
            <a:xfrm>
              <a:off x="1504514" y="175850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6" name="yt_shape_10686"/>
          <p:cNvSpPr txBox="1"/>
          <p:nvPr/>
        </p:nvSpPr>
        <p:spPr>
          <a:xfrm>
            <a:off x="5406686" y="2892825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 dirty="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685" name="yt_image_106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408" y="1274874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88" name="yt_shape_10688"/>
          <p:cNvSpPr txBox="1"/>
          <p:nvPr/>
        </p:nvSpPr>
        <p:spPr>
          <a:xfrm>
            <a:off x="1756052" y="2003937"/>
            <a:ext cx="8580336" cy="103296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证明两个直角三角形全等不一定用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HL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，还可以根据实际情况灵活采用其他几种判定方法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6" name="yt_shape_10596"/>
          <p:cNvSpPr txBox="1"/>
          <p:nvPr/>
        </p:nvSpPr>
        <p:spPr>
          <a:xfrm>
            <a:off x="551265" y="1074010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595" name="yt_image_1059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265" y="1074010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98" name="yt_shape_10598"/>
          <p:cNvSpPr txBox="1"/>
          <p:nvPr/>
        </p:nvSpPr>
        <p:spPr>
          <a:xfrm>
            <a:off x="551265" y="1777307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直角三角形全等的判定</a:t>
            </a:r>
          </a:p>
        </p:txBody>
      </p:sp>
      <p:sp>
        <p:nvSpPr>
          <p:cNvPr id="10599" name="yt_shape_10599"/>
          <p:cNvSpPr txBox="1"/>
          <p:nvPr/>
        </p:nvSpPr>
        <p:spPr>
          <a:xfrm>
            <a:off x="551384" y="2276872"/>
            <a:ext cx="10524433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的理由是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03" name="yt_table_1060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930400"/>
              </p:ext>
            </p:extLst>
          </p:nvPr>
        </p:nvGraphicFramePr>
        <p:xfrm>
          <a:off x="551265" y="3236307"/>
          <a:ext cx="8475028" cy="475488"/>
        </p:xfrm>
        <a:graphic>
          <a:graphicData uri="http://schemas.openxmlformats.org/drawingml/2006/table">
            <a:tbl>
              <a:tblPr/>
              <a:tblGrid>
                <a:gridCol w="2373630">
                  <a:extLst>
                    <a:ext uri="{9D8B030D-6E8A-4147-A177-3AD203B41FA5}">
                      <a16:colId xmlns:a16="http://schemas.microsoft.com/office/drawing/2014/main" val="10085"/>
                    </a:ext>
                  </a:extLst>
                </a:gridCol>
                <a:gridCol w="2406968">
                  <a:extLst>
                    <a:ext uri="{9D8B030D-6E8A-4147-A177-3AD203B41FA5}">
                      <a16:colId xmlns:a16="http://schemas.microsoft.com/office/drawing/2014/main" val="10086"/>
                    </a:ext>
                  </a:extLst>
                </a:gridCol>
                <a:gridCol w="2202180">
                  <a:extLst>
                    <a:ext uri="{9D8B030D-6E8A-4147-A177-3AD203B41FA5}">
                      <a16:colId xmlns:a16="http://schemas.microsoft.com/office/drawing/2014/main" val="10087"/>
                    </a:ext>
                  </a:extLst>
                </a:gridCol>
                <a:gridCol w="1492250">
                  <a:extLst>
                    <a:ext uri="{9D8B030D-6E8A-4147-A177-3AD203B41FA5}">
                      <a16:colId xmlns:a16="http://schemas.microsoft.com/office/drawing/2014/main" val="1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A.SAS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B.ASA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C.HL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D.AAS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</a:tbl>
          </a:graphicData>
        </a:graphic>
      </p:graphicFrame>
      <p:grpSp>
        <p:nvGrpSpPr>
          <p:cNvPr id="10600" name="yt_shape_10600_skip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00456" y="3068960"/>
            <a:ext cx="1403604" cy="1574433"/>
            <a:chOff x="0" y="0"/>
            <a:chExt cx="1403604" cy="1574433"/>
          </a:xfrm>
        </p:grpSpPr>
        <p:pic>
          <p:nvPicPr>
            <p:cNvPr id="2" name="yt_image_1060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03604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02" name="yt_shape_10602"/>
            <p:cNvSpPr txBox="1"/>
            <p:nvPr/>
          </p:nvSpPr>
          <p:spPr>
            <a:xfrm>
              <a:off x="168521" y="12144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113980">
            <a:extLst>
              <a:ext uri="{FF2B5EF4-FFF2-40B4-BE49-F238E27FC236}">
                <a16:creationId xmlns:a16="http://schemas.microsoft.com/office/drawing/2014/main" id="{71B3ADF3-5B03-F11D-9044-23D6E4E794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65" y="181663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ED7BEBE-C91F-02E8-F7C6-74476BE83F3B}"/>
              </a:ext>
            </a:extLst>
          </p:cNvPr>
          <p:cNvSpPr txBox="1"/>
          <p:nvPr/>
        </p:nvSpPr>
        <p:spPr>
          <a:xfrm>
            <a:off x="1343472" y="26929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5" name="yt_shape_10605"/>
          <p:cNvSpPr txBox="1"/>
          <p:nvPr/>
        </p:nvSpPr>
        <p:spPr>
          <a:xfrm>
            <a:off x="551384" y="980728"/>
            <a:ext cx="95555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如图，要用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HL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全等的条件是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09" name="yt_table_1060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668600"/>
              </p:ext>
            </p:extLst>
          </p:nvPr>
        </p:nvGraphicFramePr>
        <p:xfrm>
          <a:off x="551384" y="1460031"/>
          <a:ext cx="3749675" cy="1901952"/>
        </p:xfrm>
        <a:graphic>
          <a:graphicData uri="http://schemas.openxmlformats.org/drawingml/2006/table">
            <a:tbl>
              <a:tblPr/>
              <a:tblGrid>
                <a:gridCol w="3749675">
                  <a:extLst>
                    <a:ext uri="{9D8B030D-6E8A-4147-A177-3AD203B41FA5}">
                      <a16:colId xmlns:a16="http://schemas.microsoft.com/office/drawing/2014/main" val="100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A'C'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B'C'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A'B'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A'C'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A'B'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B'C'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  <p:grpSp>
        <p:nvGrpSpPr>
          <p:cNvPr id="10606" name="yt_shape_10606_skip" title="H_108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184232" y="1650554"/>
            <a:ext cx="3513582" cy="1383552"/>
            <a:chOff x="0" y="0"/>
            <a:chExt cx="3513582" cy="1383552"/>
          </a:xfrm>
        </p:grpSpPr>
        <p:pic>
          <p:nvPicPr>
            <p:cNvPr id="3" name="yt_image_1060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513582" cy="987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08" name="yt_shape_10608"/>
            <p:cNvSpPr txBox="1"/>
            <p:nvPr/>
          </p:nvSpPr>
          <p:spPr>
            <a:xfrm>
              <a:off x="1223510" y="10235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611" name="yt_shape_10611"/>
          <p:cNvSpPr txBox="1"/>
          <p:nvPr/>
        </p:nvSpPr>
        <p:spPr>
          <a:xfrm>
            <a:off x="551504" y="3412351"/>
            <a:ext cx="9555382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钦州一中单元卷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，下列结论中不成立的是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15" name="yt_table_1061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373997"/>
              </p:ext>
            </p:extLst>
          </p:nvPr>
        </p:nvGraphicFramePr>
        <p:xfrm>
          <a:off x="551384" y="4371786"/>
          <a:ext cx="4468813" cy="1901952"/>
        </p:xfrm>
        <a:graphic>
          <a:graphicData uri="http://schemas.openxmlformats.org/drawingml/2006/table">
            <a:tbl>
              <a:tblPr/>
              <a:tblGrid>
                <a:gridCol w="4468813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DAE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CBE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DAE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CBE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不一定全等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1"/>
                  </a:ext>
                </a:extLst>
              </a:tr>
            </a:tbl>
          </a:graphicData>
        </a:graphic>
      </p:graphicFrame>
      <p:grpSp>
        <p:nvGrpSpPr>
          <p:cNvPr id="10612" name="yt_shape_10612_skip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03302" y="4371786"/>
            <a:ext cx="1968246" cy="1656729"/>
            <a:chOff x="0" y="0"/>
            <a:chExt cx="1968246" cy="1656729"/>
          </a:xfrm>
        </p:grpSpPr>
        <p:pic>
          <p:nvPicPr>
            <p:cNvPr id="2" name="yt_image_1061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68246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14" name="yt_shape_10614"/>
            <p:cNvSpPr txBox="1"/>
            <p:nvPr/>
          </p:nvSpPr>
          <p:spPr>
            <a:xfrm>
              <a:off x="450842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E8143161-154D-0929-DCAB-777B9058630B}"/>
              </a:ext>
            </a:extLst>
          </p:cNvPr>
          <p:cNvSpPr txBox="1"/>
          <p:nvPr/>
        </p:nvSpPr>
        <p:spPr>
          <a:xfrm>
            <a:off x="9111660" y="93392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BA022D-4330-EB6B-6B6F-5D8193C12A8E}"/>
              </a:ext>
            </a:extLst>
          </p:cNvPr>
          <p:cNvSpPr txBox="1"/>
          <p:nvPr/>
        </p:nvSpPr>
        <p:spPr>
          <a:xfrm>
            <a:off x="2234578" y="382861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7" name="yt_shape_10617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思源学校月考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，则在下列条件中选择一个就可以判定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①②③④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621" name="yt_shape_10621"/>
          <p:cNvSpPr txBox="1"/>
          <p:nvPr/>
        </p:nvSpPr>
        <p:spPr>
          <a:xfrm>
            <a:off x="539881" y="419814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18" name="yt_shape_10618" title="H_162.4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03727" y="2437922"/>
            <a:ext cx="2448272" cy="2369069"/>
            <a:chOff x="0" y="0"/>
            <a:chExt cx="1995678" cy="2063637"/>
          </a:xfrm>
        </p:grpSpPr>
        <p:pic>
          <p:nvPicPr>
            <p:cNvPr id="2" name="yt_image_1061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95678" cy="1667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20" name="yt_shape_10620"/>
            <p:cNvSpPr txBox="1"/>
            <p:nvPr/>
          </p:nvSpPr>
          <p:spPr>
            <a:xfrm>
              <a:off x="464558" y="170363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F58EE91-D3FD-56D7-1DDC-B6F4ABCD9514}"/>
              </a:ext>
            </a:extLst>
          </p:cNvPr>
          <p:cNvSpPr txBox="1"/>
          <p:nvPr/>
        </p:nvSpPr>
        <p:spPr>
          <a:xfrm>
            <a:off x="7982677" y="1553426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622"/>
          <p:cNvSpPr txBox="1"/>
          <p:nvPr/>
        </p:nvSpPr>
        <p:spPr>
          <a:xfrm>
            <a:off x="539881" y="2780928"/>
            <a:ext cx="365805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4" name="yt_shape_10624"/>
          <p:cNvSpPr txBox="1"/>
          <p:nvPr/>
        </p:nvSpPr>
        <p:spPr>
          <a:xfrm>
            <a:off x="551384" y="1196752"/>
            <a:ext cx="81640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628" name="yt_shape_10628"/>
          <p:cNvSpPr txBox="1"/>
          <p:nvPr/>
        </p:nvSpPr>
        <p:spPr>
          <a:xfrm>
            <a:off x="551384" y="346472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25" name="yt_shape_10625" title="H_124.8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472264" y="2485243"/>
            <a:ext cx="2429883" cy="1958953"/>
            <a:chOff x="0" y="0"/>
            <a:chExt cx="1967103" cy="1585863"/>
          </a:xfrm>
        </p:grpSpPr>
        <p:pic>
          <p:nvPicPr>
            <p:cNvPr id="2" name="yt_image_10625">
              <a:extLst>
                <a:ext uri="">
  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67103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27" name="yt_shape_10627"/>
            <p:cNvSpPr txBox="1"/>
            <p:nvPr/>
          </p:nvSpPr>
          <p:spPr>
            <a:xfrm>
              <a:off x="450270" y="122586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629"/>
              <p:cNvSpPr txBox="1"/>
              <p:nvPr/>
            </p:nvSpPr>
            <p:spPr>
              <a:xfrm>
                <a:off x="551384" y="1824062"/>
                <a:ext cx="4323299" cy="39001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06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824062"/>
                <a:ext cx="4323299" cy="3900107"/>
              </a:xfrm>
              <a:prstGeom prst="rect">
                <a:avLst/>
              </a:prstGeom>
              <a:blipFill>
                <a:blip r:embed="rId3"/>
                <a:stretch>
                  <a:fillRect l="-4225" t="-1250" r="-3521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1C7BBB6A-98D1-FAE3-1442-CD47B8860693}"/>
              </a:ext>
            </a:extLst>
          </p:cNvPr>
          <p:cNvSpPr txBox="1"/>
          <p:nvPr/>
        </p:nvSpPr>
        <p:spPr>
          <a:xfrm>
            <a:off x="461373" y="1777256"/>
            <a:ext cx="2769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AC59622-D9A1-21FB-A74F-2E1FD7687A7A}"/>
              </a:ext>
            </a:extLst>
          </p:cNvPr>
          <p:cNvSpPr txBox="1"/>
          <p:nvPr/>
        </p:nvSpPr>
        <p:spPr>
          <a:xfrm>
            <a:off x="461373" y="2252744"/>
            <a:ext cx="3242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333905C-6851-5838-879B-41A37F93728A}"/>
              </a:ext>
            </a:extLst>
          </p:cNvPr>
          <p:cNvSpPr txBox="1"/>
          <p:nvPr/>
        </p:nvSpPr>
        <p:spPr>
          <a:xfrm>
            <a:off x="461373" y="2728232"/>
            <a:ext cx="162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7391CF7-CEA4-12BC-9CF5-CA497A1EA71D}"/>
              </a:ext>
            </a:extLst>
          </p:cNvPr>
          <p:cNvSpPr txBox="1"/>
          <p:nvPr/>
        </p:nvSpPr>
        <p:spPr>
          <a:xfrm>
            <a:off x="461373" y="3203720"/>
            <a:ext cx="3750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62EDDC7-9CC5-E80B-063E-ED9A7815486E}"/>
                  </a:ext>
                </a:extLst>
              </p:cNvPr>
              <p:cNvSpPr txBox="1"/>
              <p:nvPr/>
            </p:nvSpPr>
            <p:spPr>
              <a:xfrm>
                <a:off x="461373" y="3679208"/>
                <a:ext cx="171462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62EDDC7-9CC5-E80B-063E-ED9A781548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679208"/>
                <a:ext cx="1714628" cy="1154189"/>
              </a:xfrm>
              <a:prstGeom prst="rect">
                <a:avLst/>
              </a:prstGeom>
              <a:blipFill>
                <a:blip r:embed="rId4"/>
                <a:stretch>
                  <a:fillRect l="-3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CE0318D1-2B2F-FD18-DB6D-185DFB1B4765}"/>
              </a:ext>
            </a:extLst>
          </p:cNvPr>
          <p:cNvSpPr txBox="1"/>
          <p:nvPr/>
        </p:nvSpPr>
        <p:spPr>
          <a:xfrm>
            <a:off x="461373" y="4739785"/>
            <a:ext cx="4461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851E689-D141-5B6E-686E-C8478A082180}"/>
              </a:ext>
            </a:extLst>
          </p:cNvPr>
          <p:cNvSpPr txBox="1"/>
          <p:nvPr/>
        </p:nvSpPr>
        <p:spPr>
          <a:xfrm>
            <a:off x="461373" y="5215273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1" name="yt_shape_10631"/>
          <p:cNvSpPr txBox="1"/>
          <p:nvPr/>
        </p:nvSpPr>
        <p:spPr>
          <a:xfrm>
            <a:off x="551384" y="1254722"/>
            <a:ext cx="35234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作直角三角形</a:t>
            </a:r>
          </a:p>
        </p:txBody>
      </p:sp>
      <p:sp>
        <p:nvSpPr>
          <p:cNvPr id="10632" name="yt_shape_10632"/>
          <p:cNvSpPr txBox="1"/>
          <p:nvPr/>
        </p:nvSpPr>
        <p:spPr>
          <a:xfrm>
            <a:off x="551384" y="1754287"/>
            <a:ext cx="96869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用尺规作图，下列条件中可能作出两个不同的直角三角形的是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33" name="yt_table_1063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4606406"/>
              </p:ext>
            </p:extLst>
          </p:nvPr>
        </p:nvGraphicFramePr>
        <p:xfrm>
          <a:off x="551384" y="2233590"/>
          <a:ext cx="4521200" cy="1901952"/>
        </p:xfrm>
        <a:graphic>
          <a:graphicData uri="http://schemas.openxmlformats.org/drawingml/2006/table">
            <a:tbl>
              <a:tblPr/>
              <a:tblGrid>
                <a:gridCol w="4521200">
                  <a:extLst>
                    <a:ext uri="{9D8B030D-6E8A-4147-A177-3AD203B41FA5}">
                      <a16:colId xmlns:a16="http://schemas.microsoft.com/office/drawing/2014/main" val="100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已知两直角边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已知一条直角边和一个锐角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已知一条直角边和斜边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已知两个锐角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5"/>
                  </a:ext>
                </a:extLst>
              </a:tr>
            </a:tbl>
          </a:graphicData>
        </a:graphic>
      </p:graphicFrame>
      <p:pic>
        <p:nvPicPr>
          <p:cNvPr id="3" name="yt_shape_1698822114227" title="H_28.801733">
            <a:extLst>
              <a:ext uri="{FF2B5EF4-FFF2-40B4-BE49-F238E27FC236}">
                <a16:creationId xmlns:a16="http://schemas.microsoft.com/office/drawing/2014/main" id="{DC4F3068-5926-4E54-2599-C8B250A046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9404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CFD040E-BE8F-F24A-D5B2-EF4A56D8DE3A}"/>
              </a:ext>
            </a:extLst>
          </p:cNvPr>
          <p:cNvSpPr txBox="1"/>
          <p:nvPr/>
        </p:nvSpPr>
        <p:spPr>
          <a:xfrm>
            <a:off x="9376773" y="17074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5" name="yt_shape_10635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，求作直角三角形，使一直角边为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，斜边为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639" name="yt_shape_10639"/>
          <p:cNvSpPr txBox="1"/>
          <p:nvPr/>
        </p:nvSpPr>
        <p:spPr>
          <a:xfrm>
            <a:off x="539881" y="288551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36" name="yt_shape_10636" title="H_47.11110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9504" y="2236543"/>
            <a:ext cx="1452753" cy="598311"/>
            <a:chOff x="0" y="0"/>
            <a:chExt cx="1452753" cy="598311"/>
          </a:xfrm>
        </p:grpSpPr>
        <p:pic>
          <p:nvPicPr>
            <p:cNvPr id="2" name="yt_image_1063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52753" cy="202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38" name="yt_shape_10638"/>
            <p:cNvSpPr txBox="1"/>
            <p:nvPr/>
          </p:nvSpPr>
          <p:spPr>
            <a:xfrm>
              <a:off x="193095" y="23831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640" name="yt_shape_10640"/>
          <p:cNvSpPr txBox="1"/>
          <p:nvPr/>
        </p:nvSpPr>
        <p:spPr>
          <a:xfrm>
            <a:off x="539881" y="3258950"/>
            <a:ext cx="28469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解：图略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作法如下：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0641" name="yt_shape_10641"/>
          <p:cNvSpPr txBox="1"/>
          <p:nvPr/>
        </p:nvSpPr>
        <p:spPr>
          <a:xfrm>
            <a:off x="539881" y="3738253"/>
            <a:ext cx="26369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MCN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0642" name="yt_shape_10642"/>
          <p:cNvSpPr txBox="1"/>
          <p:nvPr/>
        </p:nvSpPr>
        <p:spPr>
          <a:xfrm>
            <a:off x="539881" y="4217556"/>
            <a:ext cx="41197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上截取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0643" name="yt_shape_10643"/>
          <p:cNvSpPr txBox="1"/>
          <p:nvPr/>
        </p:nvSpPr>
        <p:spPr>
          <a:xfrm>
            <a:off x="540000" y="46968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为圆心，以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为半径画弧，交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就是所求作的直角三角形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41C7DD-1EE9-6CDD-BB5C-529FE9A3EBD7}"/>
              </a:ext>
            </a:extLst>
          </p:cNvPr>
          <p:cNvSpPr txBox="1"/>
          <p:nvPr/>
        </p:nvSpPr>
        <p:spPr>
          <a:xfrm>
            <a:off x="449870" y="3212145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解：图略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作法如下：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07E45D-BD0B-B063-B3A6-56BCE92792AD}"/>
              </a:ext>
            </a:extLst>
          </p:cNvPr>
          <p:cNvSpPr txBox="1"/>
          <p:nvPr/>
        </p:nvSpPr>
        <p:spPr>
          <a:xfrm>
            <a:off x="449870" y="3691447"/>
            <a:ext cx="2791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06C7D2-060E-DAB0-15E9-DEACF1B8C831}"/>
              </a:ext>
            </a:extLst>
          </p:cNvPr>
          <p:cNvSpPr txBox="1"/>
          <p:nvPr/>
        </p:nvSpPr>
        <p:spPr>
          <a:xfrm>
            <a:off x="449870" y="4170750"/>
            <a:ext cx="4259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上截取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2187F7-18E1-0D1F-B9BD-341AFDAEF00D}"/>
              </a:ext>
            </a:extLst>
          </p:cNvPr>
          <p:cNvSpPr txBox="1"/>
          <p:nvPr/>
        </p:nvSpPr>
        <p:spPr>
          <a:xfrm>
            <a:off x="449989" y="4650053"/>
            <a:ext cx="110988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为圆心，以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为半径画弧，交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C01B36-BB84-356E-61B9-E4E616CC0E79}"/>
              </a:ext>
            </a:extLst>
          </p:cNvPr>
          <p:cNvSpPr txBox="1"/>
          <p:nvPr/>
        </p:nvSpPr>
        <p:spPr>
          <a:xfrm>
            <a:off x="449988" y="5125541"/>
            <a:ext cx="528597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就是所求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作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的直角三角形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5" name="yt_shape_10645"/>
          <p:cNvSpPr txBox="1"/>
          <p:nvPr/>
        </p:nvSpPr>
        <p:spPr>
          <a:xfrm>
            <a:off x="623273" y="1158669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644" name="yt_image_10644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273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47" name="yt_shape_10647"/>
          <p:cNvSpPr txBox="1"/>
          <p:nvPr/>
        </p:nvSpPr>
        <p:spPr>
          <a:xfrm>
            <a:off x="623393" y="1844824"/>
            <a:ext cx="10513168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边的对应边为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，则以下结论：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51" name="yt_table_1065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260418"/>
              </p:ext>
            </p:extLst>
          </p:nvPr>
        </p:nvGraphicFramePr>
        <p:xfrm>
          <a:off x="623273" y="3055250"/>
          <a:ext cx="4962843" cy="950976"/>
        </p:xfrm>
        <a:graphic>
          <a:graphicData uri="http://schemas.openxmlformats.org/drawingml/2006/table">
            <a:tbl>
              <a:tblPr/>
              <a:tblGrid>
                <a:gridCol w="2786380">
                  <a:extLst>
                    <a:ext uri="{9D8B030D-6E8A-4147-A177-3AD203B41FA5}">
                      <a16:colId xmlns:a16="http://schemas.microsoft.com/office/drawing/2014/main" val="10092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0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7"/>
                  </a:ext>
                </a:extLst>
              </a:tr>
            </a:tbl>
          </a:graphicData>
        </a:graphic>
      </p:graphicFrame>
      <p:grpSp>
        <p:nvGrpSpPr>
          <p:cNvPr id="10648" name="yt_shape_10648_skip" title="H_158.1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74664" y="2791489"/>
            <a:ext cx="1991106" cy="2008773"/>
            <a:chOff x="0" y="0"/>
            <a:chExt cx="1991106" cy="2008773"/>
          </a:xfrm>
        </p:grpSpPr>
        <p:pic>
          <p:nvPicPr>
            <p:cNvPr id="2" name="yt_image_1064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91106" cy="1612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50" name="yt_shape_10650"/>
            <p:cNvSpPr txBox="1"/>
            <p:nvPr/>
          </p:nvSpPr>
          <p:spPr>
            <a:xfrm>
              <a:off x="462272" y="164877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C51CD6F-6E7F-51B1-7C9F-823642A0DD84}"/>
              </a:ext>
            </a:extLst>
          </p:cNvPr>
          <p:cNvSpPr txBox="1"/>
          <p:nvPr/>
        </p:nvSpPr>
        <p:spPr>
          <a:xfrm>
            <a:off x="9869469" y="22735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3" name="yt_shape_10653"/>
          <p:cNvSpPr txBox="1"/>
          <p:nvPr/>
        </p:nvSpPr>
        <p:spPr>
          <a:xfrm>
            <a:off x="407368" y="12331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【变式题】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654" name="yt_image_10654" title="H_104.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2747" y="2673289"/>
            <a:ext cx="1742490" cy="1574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56" name="yt_shape_10656"/>
          <p:cNvSpPr txBox="1"/>
          <p:nvPr/>
        </p:nvSpPr>
        <p:spPr>
          <a:xfrm>
            <a:off x="5491318" y="4329473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变式题图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5C772F-B37C-20F7-5C58-7BDCC1DDB8CA}"/>
              </a:ext>
            </a:extLst>
          </p:cNvPr>
          <p:cNvSpPr txBox="1"/>
          <p:nvPr/>
        </p:nvSpPr>
        <p:spPr>
          <a:xfrm>
            <a:off x="7543656" y="166181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1498</Words>
  <Application>Microsoft Office PowerPoint</Application>
  <PresentationFormat>宽屏</PresentationFormat>
  <Paragraphs>138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47</cp:revision>
  <dcterms:created xsi:type="dcterms:W3CDTF">2023-05-05T05:33:04Z</dcterms:created>
  <dcterms:modified xsi:type="dcterms:W3CDTF">2023-11-01T11:17:20Z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