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3" r:id="rId6"/>
    <p:sldId id="374" r:id="rId7"/>
    <p:sldId id="377" r:id="rId8"/>
    <p:sldId id="378" r:id="rId9"/>
    <p:sldId id="380" r:id="rId10"/>
    <p:sldId id="391" r:id="rId11"/>
    <p:sldId id="384" r:id="rId12"/>
    <p:sldId id="385" r:id="rId13"/>
    <p:sldId id="387" r:id="rId14"/>
    <p:sldId id="38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56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8" name="yt_shape_12658"/>
          <p:cNvSpPr txBox="1"/>
          <p:nvPr/>
        </p:nvSpPr>
        <p:spPr>
          <a:xfrm>
            <a:off x="559668" y="1238028"/>
            <a:ext cx="4128631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57" name="yt_image_1265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668" y="123802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0" name="yt_shape_12660"/>
          <p:cNvSpPr txBox="1"/>
          <p:nvPr/>
        </p:nvSpPr>
        <p:spPr>
          <a:xfrm>
            <a:off x="559787" y="1935611"/>
            <a:ext cx="10648781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有一组邻边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并且有一个角是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正方形的四个角都是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，四条边都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；对角线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，并且互相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垂直平分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中心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对称图形，对角线的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交点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是它的对称中心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轴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对称图形，两条对角线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所在直线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，以及过每一组对边中点的直线都是它的对称轴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88E3FE-94F3-BD62-A985-4CE0810C2757}"/>
              </a:ext>
            </a:extLst>
          </p:cNvPr>
          <p:cNvSpPr txBox="1"/>
          <p:nvPr/>
        </p:nvSpPr>
        <p:spPr>
          <a:xfrm>
            <a:off x="2527176" y="188880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33F818-6CEC-9169-E116-22D22678053B}"/>
              </a:ext>
            </a:extLst>
          </p:cNvPr>
          <p:cNvSpPr txBox="1"/>
          <p:nvPr/>
        </p:nvSpPr>
        <p:spPr>
          <a:xfrm>
            <a:off x="5879976" y="188880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D9157D-A2A1-C508-0046-742928935D27}"/>
              </a:ext>
            </a:extLst>
          </p:cNvPr>
          <p:cNvSpPr txBox="1"/>
          <p:nvPr/>
        </p:nvSpPr>
        <p:spPr>
          <a:xfrm>
            <a:off x="7403975" y="188880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165B6C-0DEC-8A27-412C-85A0D5789452}"/>
              </a:ext>
            </a:extLst>
          </p:cNvPr>
          <p:cNvSpPr txBox="1"/>
          <p:nvPr/>
        </p:nvSpPr>
        <p:spPr>
          <a:xfrm>
            <a:off x="3746376" y="23642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AAA08E-7EE2-FB49-6191-7454D9A5592D}"/>
              </a:ext>
            </a:extLst>
          </p:cNvPr>
          <p:cNvSpPr txBox="1"/>
          <p:nvPr/>
        </p:nvSpPr>
        <p:spPr>
          <a:xfrm>
            <a:off x="6489576" y="23642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A99CC2-835E-4AB6-3C78-A0CD0BD24BA8}"/>
              </a:ext>
            </a:extLst>
          </p:cNvPr>
          <p:cNvSpPr txBox="1"/>
          <p:nvPr/>
        </p:nvSpPr>
        <p:spPr>
          <a:xfrm>
            <a:off x="8927975" y="23642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C2F8C8-5B5F-C705-EB49-2626D484CF28}"/>
              </a:ext>
            </a:extLst>
          </p:cNvPr>
          <p:cNvSpPr txBox="1"/>
          <p:nvPr/>
        </p:nvSpPr>
        <p:spPr>
          <a:xfrm>
            <a:off x="1079376" y="283978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3C5E1D-EC1B-18BD-A7CA-1C29C6412F34}"/>
              </a:ext>
            </a:extLst>
          </p:cNvPr>
          <p:cNvSpPr txBox="1"/>
          <p:nvPr/>
        </p:nvSpPr>
        <p:spPr>
          <a:xfrm>
            <a:off x="2222376" y="331526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6C21E3-38B0-B976-60E3-626BB7E48C66}"/>
              </a:ext>
            </a:extLst>
          </p:cNvPr>
          <p:cNvSpPr txBox="1"/>
          <p:nvPr/>
        </p:nvSpPr>
        <p:spPr>
          <a:xfrm>
            <a:off x="6184776" y="331526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F0F239F-8564-3E5E-9EB9-9FE82436110A}"/>
              </a:ext>
            </a:extLst>
          </p:cNvPr>
          <p:cNvSpPr txBox="1"/>
          <p:nvPr/>
        </p:nvSpPr>
        <p:spPr>
          <a:xfrm>
            <a:off x="2222376" y="37907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759B56-EFAF-FFF3-0949-5BD0BA53B7E1}"/>
              </a:ext>
            </a:extLst>
          </p:cNvPr>
          <p:cNvSpPr txBox="1"/>
          <p:nvPr/>
        </p:nvSpPr>
        <p:spPr>
          <a:xfrm>
            <a:off x="6184776" y="379075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所在直线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4" name="yt_shape_12724"/>
          <p:cNvSpPr txBox="1"/>
          <p:nvPr/>
        </p:nvSpPr>
        <p:spPr>
          <a:xfrm>
            <a:off x="540000" y="8140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27" name="yt_shape_12727"/>
          <p:cNvSpPr txBox="1"/>
          <p:nvPr/>
        </p:nvSpPr>
        <p:spPr>
          <a:xfrm>
            <a:off x="494903" y="1925888"/>
            <a:ext cx="2971904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9891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7800" b="0" i="0" u="none" spc="9221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pic>
        <p:nvPicPr>
          <p:cNvPr id="12725" name="yt_image_12725" title="H_132.654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556792"/>
            <a:ext cx="1522476" cy="168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26" name="yt_image_12726" title="H_122.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1817" y="4221088"/>
            <a:ext cx="141846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9" name="yt_shape_12729"/>
          <p:cNvSpPr txBox="1"/>
          <p:nvPr/>
        </p:nvSpPr>
        <p:spPr>
          <a:xfrm>
            <a:off x="10063815" y="3263824"/>
            <a:ext cx="121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EC79EE-82E6-509E-5387-13000DA73F74}"/>
              </a:ext>
            </a:extLst>
          </p:cNvPr>
          <p:cNvSpPr txBox="1"/>
          <p:nvPr/>
        </p:nvSpPr>
        <p:spPr>
          <a:xfrm>
            <a:off x="494903" y="1620376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3F20C4-1E95-E2CE-7AE5-D331521C5F13}"/>
              </a:ext>
            </a:extLst>
          </p:cNvPr>
          <p:cNvSpPr txBox="1"/>
          <p:nvPr/>
        </p:nvSpPr>
        <p:spPr>
          <a:xfrm>
            <a:off x="494903" y="2011000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DF3393-DB61-C0BF-F3D1-730A719F9FF3}"/>
              </a:ext>
            </a:extLst>
          </p:cNvPr>
          <p:cNvSpPr txBox="1"/>
          <p:nvPr/>
        </p:nvSpPr>
        <p:spPr>
          <a:xfrm>
            <a:off x="494903" y="2420653"/>
            <a:ext cx="448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7B2233-CAF1-8188-44BE-4A6B59B7E32E}"/>
              </a:ext>
            </a:extLst>
          </p:cNvPr>
          <p:cNvSpPr txBox="1"/>
          <p:nvPr/>
        </p:nvSpPr>
        <p:spPr>
          <a:xfrm>
            <a:off x="494903" y="2824814"/>
            <a:ext cx="204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6AA2107-88E8-2E3B-E3F3-1775185BD461}"/>
              </a:ext>
            </a:extLst>
          </p:cNvPr>
          <p:cNvSpPr txBox="1"/>
          <p:nvPr/>
        </p:nvSpPr>
        <p:spPr>
          <a:xfrm>
            <a:off x="494903" y="3185630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1C6EBE6-CFCC-4F13-81AE-012B832E4679}"/>
              </a:ext>
            </a:extLst>
          </p:cNvPr>
          <p:cNvSpPr txBox="1"/>
          <p:nvPr/>
        </p:nvSpPr>
        <p:spPr>
          <a:xfrm>
            <a:off x="494903" y="3567390"/>
            <a:ext cx="176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AEAB03-E82E-12B4-6F83-DC62A06639E2}"/>
              </a:ext>
            </a:extLst>
          </p:cNvPr>
          <p:cNvSpPr txBox="1"/>
          <p:nvPr/>
        </p:nvSpPr>
        <p:spPr>
          <a:xfrm>
            <a:off x="494903" y="3985907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C2F537-E69B-D1AA-6342-31242D38BCC7}"/>
              </a:ext>
            </a:extLst>
          </p:cNvPr>
          <p:cNvSpPr txBox="1"/>
          <p:nvPr/>
        </p:nvSpPr>
        <p:spPr>
          <a:xfrm>
            <a:off x="494903" y="4376279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CEMF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37E8AD7-B245-17F7-7E99-7EC7DD2E5C63}"/>
              </a:ext>
            </a:extLst>
          </p:cNvPr>
          <p:cNvSpPr txBox="1"/>
          <p:nvPr/>
        </p:nvSpPr>
        <p:spPr>
          <a:xfrm>
            <a:off x="494903" y="4848094"/>
            <a:ext cx="2705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66E46F-C579-9FBD-9270-73029E9FD981}"/>
              </a:ext>
            </a:extLst>
          </p:cNvPr>
          <p:cNvSpPr txBox="1"/>
          <p:nvPr/>
        </p:nvSpPr>
        <p:spPr>
          <a:xfrm>
            <a:off x="494903" y="5229200"/>
            <a:ext cx="344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CEMF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4DD53F4-13D4-B2E6-ADA4-322243541FCC}"/>
              </a:ext>
            </a:extLst>
          </p:cNvPr>
          <p:cNvSpPr txBox="1"/>
          <p:nvPr/>
        </p:nvSpPr>
        <p:spPr>
          <a:xfrm>
            <a:off x="494903" y="5589240"/>
            <a:ext cx="192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17CCA48-BEAA-A9BE-7D43-035A25CA12D5}"/>
              </a:ext>
            </a:extLst>
          </p:cNvPr>
          <p:cNvSpPr txBox="1"/>
          <p:nvPr/>
        </p:nvSpPr>
        <p:spPr>
          <a:xfrm>
            <a:off x="494903" y="5949280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62B77C0-29D1-68C8-35C8-07423F4B68DC}"/>
              </a:ext>
            </a:extLst>
          </p:cNvPr>
          <p:cNvSpPr txBox="1"/>
          <p:nvPr/>
        </p:nvSpPr>
        <p:spPr>
          <a:xfrm>
            <a:off x="494903" y="6367401"/>
            <a:ext cx="167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2" name="yt_shape_12732"/>
          <p:cNvSpPr txBox="1"/>
          <p:nvPr/>
        </p:nvSpPr>
        <p:spPr>
          <a:xfrm>
            <a:off x="3399877" y="1268413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731" name="yt_image_127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9877" y="1317812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4" name="yt_shape_12734"/>
          <p:cNvSpPr txBox="1"/>
          <p:nvPr/>
        </p:nvSpPr>
        <p:spPr>
          <a:xfrm>
            <a:off x="4432675" y="1746838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与正方形有关的最值问题</a:t>
            </a:r>
          </a:p>
        </p:txBody>
      </p:sp>
      <p:sp>
        <p:nvSpPr>
          <p:cNvPr id="12735" name="yt_shape_12735"/>
          <p:cNvSpPr txBox="1"/>
          <p:nvPr/>
        </p:nvSpPr>
        <p:spPr>
          <a:xfrm>
            <a:off x="569565" y="2226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39" name="yt_shape_12739"/>
          <p:cNvSpPr txBox="1"/>
          <p:nvPr/>
        </p:nvSpPr>
        <p:spPr>
          <a:xfrm>
            <a:off x="569446" y="53639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36" name="yt_shape_12736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762" y="3284984"/>
            <a:ext cx="1728475" cy="2277130"/>
            <a:chOff x="0" y="0"/>
            <a:chExt cx="1499616" cy="1975626"/>
          </a:xfrm>
        </p:grpSpPr>
        <p:pic>
          <p:nvPicPr>
            <p:cNvPr id="2" name="yt_image_1273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9616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8" name="yt_shape_12738"/>
            <p:cNvSpPr txBox="1"/>
            <p:nvPr/>
          </p:nvSpPr>
          <p:spPr>
            <a:xfrm>
              <a:off x="140344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88E49E-AE32-E7E3-6AB3-1B6D231EED5F}"/>
              </a:ext>
            </a:extLst>
          </p:cNvPr>
          <p:cNvSpPr txBox="1"/>
          <p:nvPr/>
        </p:nvSpPr>
        <p:spPr>
          <a:xfrm>
            <a:off x="3459292" y="265482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40" name="yt_shape_12740"/>
              <p:cNvSpPr txBox="1"/>
              <p:nvPr/>
            </p:nvSpPr>
            <p:spPr>
              <a:xfrm>
                <a:off x="540000" y="1196752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广西自治区中考改编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如图，已知正方形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边上的动点，满足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740" name="yt_shape_127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12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45" name="yt_shape_12745"/>
          <p:cNvSpPr txBox="1"/>
          <p:nvPr/>
        </p:nvSpPr>
        <p:spPr>
          <a:xfrm>
            <a:off x="539881" y="43808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42" name="yt_shape_12742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5920" y="2492896"/>
            <a:ext cx="1732322" cy="2370091"/>
            <a:chOff x="0" y="0"/>
            <a:chExt cx="1448181" cy="1981341"/>
          </a:xfrm>
        </p:grpSpPr>
        <p:pic>
          <p:nvPicPr>
            <p:cNvPr id="2" name="yt_image_1274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8181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4" name="yt_shape_12744"/>
            <p:cNvSpPr txBox="1"/>
            <p:nvPr/>
          </p:nvSpPr>
          <p:spPr>
            <a:xfrm>
              <a:off x="114626" y="162134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862449-C345-C3CA-2515-5E422B5661B0}"/>
                  </a:ext>
                </a:extLst>
              </p:cNvPr>
              <p:cNvSpPr txBox="1"/>
              <p:nvPr/>
            </p:nvSpPr>
            <p:spPr>
              <a:xfrm>
                <a:off x="8328752" y="1574614"/>
                <a:ext cx="100571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862449-C345-C3CA-2515-5E422B566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8752" y="1574614"/>
                <a:ext cx="1005713" cy="558242"/>
              </a:xfrm>
              <a:prstGeom prst="rect">
                <a:avLst/>
              </a:prstGeom>
              <a:blipFill>
                <a:blip r:embed="rId4"/>
                <a:stretch>
                  <a:fillRect l="-9091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46" name="yt_shape_12746"/>
              <p:cNvSpPr txBox="1"/>
              <p:nvPr/>
            </p:nvSpPr>
            <p:spPr>
              <a:xfrm>
                <a:off x="540000" y="1196752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拓展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上的动点，则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746" name="yt_shape_127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1840" r="-1592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51" name="yt_shape_12751"/>
          <p:cNvSpPr txBox="1"/>
          <p:nvPr/>
        </p:nvSpPr>
        <p:spPr>
          <a:xfrm>
            <a:off x="539881" y="38134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48" name="yt_shape_12748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27848" y="2580292"/>
            <a:ext cx="2925104" cy="1745259"/>
            <a:chOff x="0" y="0"/>
            <a:chExt cx="2299716" cy="1372122"/>
          </a:xfrm>
        </p:grpSpPr>
        <p:pic>
          <p:nvPicPr>
            <p:cNvPr id="2" name="yt_image_1274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99716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0" name="yt_shape_12750"/>
            <p:cNvSpPr txBox="1"/>
            <p:nvPr/>
          </p:nvSpPr>
          <p:spPr>
            <a:xfrm>
              <a:off x="540394" y="101212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1CE91A-AD65-9928-4276-DFBD7C7666F5}"/>
                  </a:ext>
                </a:extLst>
              </p:cNvPr>
              <p:cNvSpPr txBox="1"/>
              <p:nvPr/>
            </p:nvSpPr>
            <p:spPr>
              <a:xfrm>
                <a:off x="4868002" y="1589315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1CE91A-AD65-9928-4276-DFBD7C766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002" y="1589315"/>
                <a:ext cx="1005713" cy="554686"/>
              </a:xfrm>
              <a:prstGeom prst="rect">
                <a:avLst/>
              </a:prstGeom>
              <a:blipFill>
                <a:blip r:embed="rId4"/>
                <a:stretch>
                  <a:fillRect l="-969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5" name="yt_shape_12665"/>
          <p:cNvSpPr txBox="1"/>
          <p:nvPr/>
        </p:nvSpPr>
        <p:spPr>
          <a:xfrm>
            <a:off x="551384" y="929994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64" name="yt_image_12664" title="H_51.3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92999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7" name="yt_shape_12667"/>
          <p:cNvSpPr txBox="1"/>
          <p:nvPr/>
        </p:nvSpPr>
        <p:spPr>
          <a:xfrm>
            <a:off x="551384" y="1633291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正方形的性质</a:t>
            </a:r>
          </a:p>
        </p:txBody>
      </p:sp>
      <p:sp>
        <p:nvSpPr>
          <p:cNvPr id="12668" name="yt_shape_12668"/>
          <p:cNvSpPr txBox="1"/>
          <p:nvPr/>
        </p:nvSpPr>
        <p:spPr>
          <a:xfrm>
            <a:off x="551384" y="2132856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正方形是轴对称图形，它的对称轴有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69" name="yt_table_126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10701"/>
              </p:ext>
            </p:extLst>
          </p:nvPr>
        </p:nvGraphicFramePr>
        <p:xfrm>
          <a:off x="551384" y="261215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p:sp>
        <p:nvSpPr>
          <p:cNvPr id="12671" name="yt_shape_12671"/>
          <p:cNvSpPr txBox="1"/>
          <p:nvPr/>
        </p:nvSpPr>
        <p:spPr>
          <a:xfrm>
            <a:off x="551384" y="3138330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正方形具有而菱形不一定具有的性质是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72" name="yt_table_126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082088"/>
              </p:ext>
            </p:extLst>
          </p:nvPr>
        </p:nvGraphicFramePr>
        <p:xfrm>
          <a:off x="551384" y="3617633"/>
          <a:ext cx="3624263" cy="1901952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对角线平分一组对角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pic>
        <p:nvPicPr>
          <p:cNvPr id="3" name="yt_shape_1698822495171" title="H_28.801733">
            <a:extLst>
              <a:ext uri="{FF2B5EF4-FFF2-40B4-BE49-F238E27FC236}">
                <a16:creationId xmlns:a16="http://schemas.microsoft.com/office/drawing/2014/main" id="{E7F30E55-672E-452A-7A86-253EE0738C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7261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47245E-DD34-BF72-67B4-78A445B3C349}"/>
              </a:ext>
            </a:extLst>
          </p:cNvPr>
          <p:cNvSpPr txBox="1"/>
          <p:nvPr/>
        </p:nvSpPr>
        <p:spPr>
          <a:xfrm>
            <a:off x="6023973" y="20860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C58286-2900-0BF0-1E06-6B195F6B0841}"/>
              </a:ext>
            </a:extLst>
          </p:cNvPr>
          <p:cNvSpPr txBox="1"/>
          <p:nvPr/>
        </p:nvSpPr>
        <p:spPr>
          <a:xfrm>
            <a:off x="8462373" y="30915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4" name="yt_shape_12674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长沙市师大附中月考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78" name="yt_shape_12678"/>
          <p:cNvSpPr txBox="1"/>
          <p:nvPr/>
        </p:nvSpPr>
        <p:spPr>
          <a:xfrm>
            <a:off x="539881" y="39436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75" name="yt_shape_12675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5920" y="2535149"/>
            <a:ext cx="1760289" cy="2029803"/>
            <a:chOff x="0" y="0"/>
            <a:chExt cx="1436751" cy="1656729"/>
          </a:xfrm>
        </p:grpSpPr>
        <p:pic>
          <p:nvPicPr>
            <p:cNvPr id="2" name="yt_image_1267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6751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7" name="yt_shape_12677"/>
            <p:cNvSpPr txBox="1"/>
            <p:nvPr/>
          </p:nvSpPr>
          <p:spPr>
            <a:xfrm>
              <a:off x="185094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591B9F-5743-0F6C-F1FF-34168B750898}"/>
              </a:ext>
            </a:extLst>
          </p:cNvPr>
          <p:cNvSpPr txBox="1"/>
          <p:nvPr/>
        </p:nvSpPr>
        <p:spPr>
          <a:xfrm>
            <a:off x="5658577" y="155342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9" name="yt_shape_12679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83" name="yt_shape_12683"/>
          <p:cNvSpPr txBox="1"/>
          <p:nvPr/>
        </p:nvSpPr>
        <p:spPr>
          <a:xfrm>
            <a:off x="539881" y="42747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80" name="yt_shape_12680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8255" y="2482555"/>
            <a:ext cx="1683744" cy="2572583"/>
            <a:chOff x="0" y="0"/>
            <a:chExt cx="1207008" cy="1844181"/>
          </a:xfrm>
        </p:grpSpPr>
        <p:pic>
          <p:nvPicPr>
            <p:cNvPr id="2" name="yt_image_12680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7008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82" name="yt_shape_12682"/>
            <p:cNvSpPr txBox="1"/>
            <p:nvPr/>
          </p:nvSpPr>
          <p:spPr>
            <a:xfrm>
              <a:off x="70223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684" name="yt_shape_12684"/>
          <p:cNvSpPr txBox="1"/>
          <p:nvPr/>
        </p:nvSpPr>
        <p:spPr>
          <a:xfrm>
            <a:off x="407368" y="2268297"/>
            <a:ext cx="38712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A80AA8-E56F-3798-E9A9-62ABA7063B5A}"/>
              </a:ext>
            </a:extLst>
          </p:cNvPr>
          <p:cNvSpPr txBox="1"/>
          <p:nvPr/>
        </p:nvSpPr>
        <p:spPr>
          <a:xfrm>
            <a:off x="399394" y="2717757"/>
            <a:ext cx="10155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证明：由正方形对角线平分每一组对角可知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B49FE8-C9E3-9410-75AD-35407F98A96A}"/>
              </a:ext>
            </a:extLst>
          </p:cNvPr>
          <p:cNvSpPr txBox="1"/>
          <p:nvPr/>
        </p:nvSpPr>
        <p:spPr>
          <a:xfrm>
            <a:off x="399394" y="3193245"/>
            <a:ext cx="648869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BD904C3-E256-48C5-3314-C810FCD373EF}"/>
                  </a:ext>
                </a:extLst>
              </p:cNvPr>
              <p:cNvSpPr txBox="1"/>
              <p:nvPr/>
            </p:nvSpPr>
            <p:spPr>
              <a:xfrm>
                <a:off x="507080" y="3432011"/>
                <a:ext cx="253466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BD904C3-E256-48C5-3314-C810FCD37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080" y="3432011"/>
                <a:ext cx="2534667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ED7973B-2E19-8B6B-68CF-40A3A1D8CE0F}"/>
              </a:ext>
            </a:extLst>
          </p:cNvPr>
          <p:cNvSpPr txBox="1"/>
          <p:nvPr/>
        </p:nvSpPr>
        <p:spPr>
          <a:xfrm>
            <a:off x="372828" y="5043654"/>
            <a:ext cx="3812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685">
                <a:extLst>
                  <a:ext uri="{FF2B5EF4-FFF2-40B4-BE49-F238E27FC236}">
                    <a16:creationId xmlns:a16="http://schemas.microsoft.com/office/drawing/2014/main" id="{403F19DC-2C3A-2DF4-1021-A65C445E717F}"/>
                  </a:ext>
                </a:extLst>
              </p:cNvPr>
              <p:cNvSpPr txBox="1"/>
              <p:nvPr/>
            </p:nvSpPr>
            <p:spPr>
              <a:xfrm>
                <a:off x="399394" y="5644151"/>
                <a:ext cx="820442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BEDF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2" name="yt_shape_12685">
                <a:extLst>
                  <a:ext uri="{FF2B5EF4-FFF2-40B4-BE49-F238E27FC236}">
                    <a16:creationId xmlns:a16="http://schemas.microsoft.com/office/drawing/2014/main" id="{403F19DC-2C3A-2DF4-1021-A65C445E7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94" y="5644151"/>
                <a:ext cx="8204425" cy="469167"/>
              </a:xfrm>
              <a:prstGeom prst="rect">
                <a:avLst/>
              </a:prstGeom>
              <a:blipFill>
                <a:blip r:embed="rId4"/>
                <a:stretch>
                  <a:fillRect l="-2305" t="-3896" r="-126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4008D58-A6BB-DDBF-8B37-1704318914BA}"/>
                  </a:ext>
                </a:extLst>
              </p:cNvPr>
              <p:cNvSpPr txBox="1"/>
              <p:nvPr/>
            </p:nvSpPr>
            <p:spPr>
              <a:xfrm>
                <a:off x="7532634" y="5597345"/>
                <a:ext cx="100571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4008D58-A6BB-DDBF-8B37-1704318914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2634" y="5597345"/>
                <a:ext cx="1005714" cy="618694"/>
              </a:xfrm>
              <a:prstGeom prst="rect">
                <a:avLst/>
              </a:prstGeom>
              <a:blipFill>
                <a:blip r:embed="rId5"/>
                <a:stretch>
                  <a:fillRect l="-9697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8578F6D-A8BD-53A1-863E-BE332E64D8BC}"/>
              </a:ext>
            </a:extLst>
          </p:cNvPr>
          <p:cNvCxnSpPr/>
          <p:nvPr/>
        </p:nvCxnSpPr>
        <p:spPr>
          <a:xfrm>
            <a:off x="7269766" y="6113318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9" name="yt_shape_12689"/>
          <p:cNvSpPr txBox="1"/>
          <p:nvPr/>
        </p:nvSpPr>
        <p:spPr>
          <a:xfrm>
            <a:off x="551384" y="1201243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正方形的判定</a:t>
            </a:r>
          </a:p>
        </p:txBody>
      </p:sp>
      <p:sp>
        <p:nvSpPr>
          <p:cNvPr id="12690" name="yt_shape_12690"/>
          <p:cNvSpPr txBox="1"/>
          <p:nvPr/>
        </p:nvSpPr>
        <p:spPr>
          <a:xfrm>
            <a:off x="551384" y="1700808"/>
            <a:ext cx="8215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添上下列哪个条件，可使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1" name="yt_table_126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809186"/>
              </p:ext>
            </p:extLst>
          </p:nvPr>
        </p:nvGraphicFramePr>
        <p:xfrm>
          <a:off x="551384" y="2180111"/>
          <a:ext cx="5170806" cy="950976"/>
        </p:xfrm>
        <a:graphic>
          <a:graphicData uri="http://schemas.openxmlformats.org/drawingml/2006/table">
            <a:tbl>
              <a:tblPr/>
              <a:tblGrid>
                <a:gridCol w="307054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sp>
        <p:nvSpPr>
          <p:cNvPr id="12693" name="yt_shape_12693"/>
          <p:cNvSpPr txBox="1"/>
          <p:nvPr/>
        </p:nvSpPr>
        <p:spPr>
          <a:xfrm>
            <a:off x="551503" y="31816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，如果再添加一个条件，即可推出该四边形是正方形，那么这个条件可以是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4" name="yt_table_126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709809"/>
              </p:ext>
            </p:extLst>
          </p:nvPr>
        </p:nvGraphicFramePr>
        <p:xfrm>
          <a:off x="551384" y="4141100"/>
          <a:ext cx="5069206" cy="950976"/>
        </p:xfrm>
        <a:graphic>
          <a:graphicData uri="http://schemas.openxmlformats.org/drawingml/2006/table">
            <a:tbl>
              <a:tblPr/>
              <a:tblGrid>
                <a:gridCol w="3070543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199866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pic>
        <p:nvPicPr>
          <p:cNvPr id="3" name="yt_shape_1698822495393" title="H_28.801733">
            <a:extLst>
              <a:ext uri="{FF2B5EF4-FFF2-40B4-BE49-F238E27FC236}">
                <a16:creationId xmlns:a16="http://schemas.microsoft.com/office/drawing/2014/main" id="{BDA70765-656F-7CEE-31FC-D98996E03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4057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5B84C7-FE95-D3AD-C677-F9BA96E382E4}"/>
              </a:ext>
            </a:extLst>
          </p:cNvPr>
          <p:cNvSpPr txBox="1"/>
          <p:nvPr/>
        </p:nvSpPr>
        <p:spPr>
          <a:xfrm>
            <a:off x="7919448" y="16540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E83516-5972-EB43-40EE-7D562D12063A}"/>
              </a:ext>
            </a:extLst>
          </p:cNvPr>
          <p:cNvSpPr txBox="1"/>
          <p:nvPr/>
        </p:nvSpPr>
        <p:spPr>
          <a:xfrm>
            <a:off x="6100292" y="36103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如图所示，已知平行四边形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00" name="yt_shape_12700"/>
          <p:cNvSpPr txBox="1"/>
          <p:nvPr/>
        </p:nvSpPr>
        <p:spPr>
          <a:xfrm>
            <a:off x="539881" y="39322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97" name="yt_shape_12697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233" y="2089028"/>
            <a:ext cx="1881584" cy="2030890"/>
            <a:chOff x="0" y="0"/>
            <a:chExt cx="1591056" cy="1717308"/>
          </a:xfrm>
        </p:grpSpPr>
        <p:pic>
          <p:nvPicPr>
            <p:cNvPr id="2" name="yt_image_1269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105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9" name="yt_shape_12699"/>
            <p:cNvSpPr txBox="1"/>
            <p:nvPr/>
          </p:nvSpPr>
          <p:spPr>
            <a:xfrm>
              <a:off x="262247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701" name="yt_shape_12701"/>
          <p:cNvSpPr txBox="1"/>
          <p:nvPr/>
        </p:nvSpPr>
        <p:spPr>
          <a:xfrm>
            <a:off x="539881" y="1961383"/>
            <a:ext cx="52658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是矩形；</a:t>
            </a:r>
          </a:p>
        </p:txBody>
      </p:sp>
      <p:sp>
        <p:nvSpPr>
          <p:cNvPr id="12702" name="yt_shape_12702"/>
          <p:cNvSpPr txBox="1"/>
          <p:nvPr/>
        </p:nvSpPr>
        <p:spPr>
          <a:xfrm>
            <a:off x="539881" y="4784995"/>
            <a:ext cx="59583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请添加一个条件使矩形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7CEA78-D967-9946-72AC-C1BFF031CCF2}"/>
              </a:ext>
            </a:extLst>
          </p:cNvPr>
          <p:cNvSpPr txBox="1"/>
          <p:nvPr/>
        </p:nvSpPr>
        <p:spPr>
          <a:xfrm>
            <a:off x="493620" y="2314460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4066EB-2561-6BF9-526E-4BEE797A147A}"/>
              </a:ext>
            </a:extLst>
          </p:cNvPr>
          <p:cNvSpPr txBox="1"/>
          <p:nvPr/>
        </p:nvSpPr>
        <p:spPr>
          <a:xfrm>
            <a:off x="493620" y="2789948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083CFB1-FACF-B75E-9075-87F94102F047}"/>
              </a:ext>
            </a:extLst>
          </p:cNvPr>
          <p:cNvSpPr txBox="1"/>
          <p:nvPr/>
        </p:nvSpPr>
        <p:spPr>
          <a:xfrm>
            <a:off x="493620" y="326543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9B8B4C-FA4A-4041-E8E8-675CB7106C35}"/>
              </a:ext>
            </a:extLst>
          </p:cNvPr>
          <p:cNvSpPr txBox="1"/>
          <p:nvPr/>
        </p:nvSpPr>
        <p:spPr>
          <a:xfrm>
            <a:off x="493620" y="3740924"/>
            <a:ext cx="363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6FEA08-41D7-FF6D-0E37-679C3076F86B}"/>
              </a:ext>
            </a:extLst>
          </p:cNvPr>
          <p:cNvSpPr txBox="1"/>
          <p:nvPr/>
        </p:nvSpPr>
        <p:spPr>
          <a:xfrm>
            <a:off x="493620" y="4216412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CB65FC-A161-9E60-9580-5CE3FBFE9574}"/>
              </a:ext>
            </a:extLst>
          </p:cNvPr>
          <p:cNvSpPr txBox="1"/>
          <p:nvPr/>
        </p:nvSpPr>
        <p:spPr>
          <a:xfrm>
            <a:off x="460378" y="5243227"/>
            <a:ext cx="484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000" y="125082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考虑问题不全而出错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作等边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CDA446-E6A2-C170-33A6-7AA027B7F0A6}"/>
              </a:ext>
            </a:extLst>
          </p:cNvPr>
          <p:cNvSpPr txBox="1"/>
          <p:nvPr/>
        </p:nvSpPr>
        <p:spPr>
          <a:xfrm>
            <a:off x="1669189" y="2154997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8" name="yt_shape_12708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07" name="yt_image_127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0" name="yt_shape_12710"/>
          <p:cNvSpPr txBox="1"/>
          <p:nvPr/>
        </p:nvSpPr>
        <p:spPr>
          <a:xfrm>
            <a:off x="540000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矩形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14" name="yt_shape_12714"/>
          <p:cNvSpPr txBox="1"/>
          <p:nvPr/>
        </p:nvSpPr>
        <p:spPr>
          <a:xfrm>
            <a:off x="539881" y="445577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11" name="yt_shape_12711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0906" y="2884615"/>
            <a:ext cx="2328736" cy="1893816"/>
            <a:chOff x="0" y="0"/>
            <a:chExt cx="1869948" cy="1520712"/>
          </a:xfrm>
        </p:grpSpPr>
        <p:pic>
          <p:nvPicPr>
            <p:cNvPr id="2" name="yt_image_1271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9948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3" name="yt_shape_12713"/>
            <p:cNvSpPr txBox="1"/>
            <p:nvPr/>
          </p:nvSpPr>
          <p:spPr>
            <a:xfrm>
              <a:off x="401693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4FB8BD7-CE8B-F01D-49C4-57995751FD94}"/>
              </a:ext>
            </a:extLst>
          </p:cNvPr>
          <p:cNvSpPr txBox="1"/>
          <p:nvPr/>
        </p:nvSpPr>
        <p:spPr>
          <a:xfrm>
            <a:off x="5582377" y="220149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715"/>
          <p:cNvSpPr txBox="1"/>
          <p:nvPr/>
        </p:nvSpPr>
        <p:spPr>
          <a:xfrm>
            <a:off x="407368" y="4973788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图不变，条件改变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yt_shape_12716"/>
          <p:cNvSpPr txBox="1"/>
          <p:nvPr/>
        </p:nvSpPr>
        <p:spPr>
          <a:xfrm>
            <a:off x="407368" y="5453091"/>
            <a:ext cx="9008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的角平分线，那么四边形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2" name="yt_shape_12717"/>
          <p:cNvSpPr txBox="1"/>
          <p:nvPr/>
        </p:nvSpPr>
        <p:spPr>
          <a:xfrm>
            <a:off x="407487" y="5932394"/>
            <a:ext cx="11449153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的角平分线，那么四边形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正方形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yt_shape_12722"/>
          <p:cNvSpPr txBox="1"/>
          <p:nvPr/>
        </p:nvSpPr>
        <p:spPr>
          <a:xfrm>
            <a:off x="407368" y="98753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ACB563-13FC-EAA8-2297-75FBEA3FF1E5}"/>
              </a:ext>
            </a:extLst>
          </p:cNvPr>
          <p:cNvSpPr txBox="1"/>
          <p:nvPr/>
        </p:nvSpPr>
        <p:spPr>
          <a:xfrm>
            <a:off x="8019907" y="54062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A7F9DB-735B-4E49-A6B4-42A2F374BC5E}"/>
              </a:ext>
            </a:extLst>
          </p:cNvPr>
          <p:cNvSpPr txBox="1"/>
          <p:nvPr/>
        </p:nvSpPr>
        <p:spPr>
          <a:xfrm>
            <a:off x="10240939" y="588558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形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3" name="yt_shape_12723"/>
          <p:cNvSpPr txBox="1"/>
          <p:nvPr/>
        </p:nvSpPr>
        <p:spPr>
          <a:xfrm>
            <a:off x="627745" y="2378613"/>
            <a:ext cx="488915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62FE0D-CEB3-E8B5-A41E-C9FF7A5D2360}"/>
              </a:ext>
            </a:extLst>
          </p:cNvPr>
          <p:cNvSpPr txBox="1"/>
          <p:nvPr/>
        </p:nvSpPr>
        <p:spPr>
          <a:xfrm>
            <a:off x="537734" y="2331807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F64B29-B569-1AEF-4B18-C6AAB2891372}"/>
              </a:ext>
            </a:extLst>
          </p:cNvPr>
          <p:cNvSpPr txBox="1"/>
          <p:nvPr/>
        </p:nvSpPr>
        <p:spPr>
          <a:xfrm>
            <a:off x="537734" y="2807295"/>
            <a:ext cx="478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32041D-A49C-4FFA-9A4F-7C5C04F473B5}"/>
              </a:ext>
            </a:extLst>
          </p:cNvPr>
          <p:cNvSpPr txBox="1"/>
          <p:nvPr/>
        </p:nvSpPr>
        <p:spPr>
          <a:xfrm>
            <a:off x="537734" y="3282783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6B12E4-8953-425A-A69C-59C363C17755}"/>
              </a:ext>
            </a:extLst>
          </p:cNvPr>
          <p:cNvSpPr txBox="1"/>
          <p:nvPr/>
        </p:nvSpPr>
        <p:spPr>
          <a:xfrm>
            <a:off x="537734" y="3758271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D1EA73-331B-84BD-DD78-618BB4001906}"/>
              </a:ext>
            </a:extLst>
          </p:cNvPr>
          <p:cNvSpPr txBox="1"/>
          <p:nvPr/>
        </p:nvSpPr>
        <p:spPr>
          <a:xfrm>
            <a:off x="537734" y="4233759"/>
            <a:ext cx="3150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944F5D-0495-05E6-0234-5C7C86DFF225}"/>
              </a:ext>
            </a:extLst>
          </p:cNvPr>
          <p:cNvSpPr txBox="1"/>
          <p:nvPr/>
        </p:nvSpPr>
        <p:spPr>
          <a:xfrm>
            <a:off x="537734" y="470924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B741EB-B672-BED3-55BE-DBED7BC112A8}"/>
              </a:ext>
            </a:extLst>
          </p:cNvPr>
          <p:cNvSpPr txBox="1"/>
          <p:nvPr/>
        </p:nvSpPr>
        <p:spPr>
          <a:xfrm>
            <a:off x="537734" y="5184735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30B8FBC-3A01-E658-E436-CE6BF43C9090}"/>
              </a:ext>
            </a:extLst>
          </p:cNvPr>
          <p:cNvSpPr txBox="1"/>
          <p:nvPr/>
        </p:nvSpPr>
        <p:spPr>
          <a:xfrm>
            <a:off x="537734" y="5660223"/>
            <a:ext cx="3455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718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邵阳市中考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2" name="yt_shape_12719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90123" y="2760489"/>
            <a:ext cx="2177835" cy="1995564"/>
            <a:chOff x="0" y="0"/>
            <a:chExt cx="1987677" cy="1821321"/>
          </a:xfrm>
        </p:grpSpPr>
        <p:pic>
          <p:nvPicPr>
            <p:cNvPr id="13" name="yt_image_1271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7677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721"/>
            <p:cNvSpPr txBox="1"/>
            <p:nvPr/>
          </p:nvSpPr>
          <p:spPr>
            <a:xfrm>
              <a:off x="384374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1119</Words>
  <Application>Microsoft Office PowerPoint</Application>
  <PresentationFormat>宽屏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2023-11-01T13:38:33Z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