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6" r:id="rId5"/>
    <p:sldId id="367" r:id="rId6"/>
    <p:sldId id="376" r:id="rId7"/>
    <p:sldId id="368" r:id="rId8"/>
    <p:sldId id="370" r:id="rId9"/>
    <p:sldId id="382" r:id="rId10"/>
    <p:sldId id="371" r:id="rId11"/>
    <p:sldId id="373"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32"/>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1.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2.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9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bin"/><Relationship Id="rId2" Type="http://schemas.openxmlformats.org/officeDocument/2006/relationships/image" Target="../media/image20.bin"/><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4.bin"/><Relationship Id="rId1" Type="http://schemas.openxmlformats.org/officeDocument/2006/relationships/slideLayout" Target="../slideLayouts/slideLayout1.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0899" name="yt_shape_10899"/>
          <p:cNvSpPr txBox="1"/>
          <p:nvPr/>
        </p:nvSpPr>
        <p:spPr>
          <a:xfrm>
            <a:off x="479257" y="1238028"/>
            <a:ext cx="48763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直角三角形中边角的计算</a:t>
            </a:r>
          </a:p>
        </p:txBody>
      </p:sp>
      <p:sp>
        <p:nvSpPr>
          <p:cNvPr id="10900" name="yt_shape_10900"/>
          <p:cNvSpPr txBox="1"/>
          <p:nvPr/>
        </p:nvSpPr>
        <p:spPr>
          <a:xfrm>
            <a:off x="479376" y="173759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Times New Roman" pitchFamily="24"/>
                <a:ea typeface="宋体" pitchFamily="24"/>
              </a:rPr>
              <a:t>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边上的高，</a:t>
            </a:r>
            <a:r>
              <a:rPr lang="en-US" altLang="zh-CN" sz="2400" b="0" i="1" u="none">
                <a:solidFill>
                  <a:srgbClr val="000000"/>
                </a:solidFill>
                <a:effectLst/>
                <a:latin typeface="Times New Roman" pitchFamily="24"/>
                <a:ea typeface="Times New Roman" pitchFamily="24"/>
              </a:rPr>
              <a:t>CE</a:t>
            </a:r>
            <a:r>
              <a:rPr lang="zh-CN" altLang="zh-CN" sz="2400" b="0" i="0" u="none">
                <a:solidFill>
                  <a:srgbClr val="000000"/>
                </a:solidFill>
                <a:effectLst/>
                <a:latin typeface="Times New Roman" pitchFamily="24"/>
                <a:ea typeface="宋体" pitchFamily="24"/>
              </a:rPr>
              <a:t>是中线，</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Times New Roman"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ACB</a:t>
            </a:r>
            <a:r>
              <a:rPr lang="zh-CN" altLang="zh-CN" sz="2400" b="0" i="0" u="none">
                <a:solidFill>
                  <a:srgbClr val="000000"/>
                </a:solidFill>
                <a:effectLst/>
                <a:latin typeface="Times New Roman" pitchFamily="24"/>
                <a:ea typeface="宋体" pitchFamily="24"/>
              </a:rPr>
              <a:t>的平分线，则</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的大小关系是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904" name="yt_table_10904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93171634"/>
              </p:ext>
            </p:extLst>
          </p:nvPr>
        </p:nvGraphicFramePr>
        <p:xfrm>
          <a:off x="479257" y="2697028"/>
          <a:ext cx="5132706" cy="950976"/>
        </p:xfrm>
        <a:graphic>
          <a:graphicData uri="http://schemas.openxmlformats.org/drawingml/2006/table">
            <a:tbl>
              <a:tblPr/>
              <a:tblGrid>
                <a:gridCol w="3032443">
                  <a:extLst>
                    <a:ext uri="{9D8B030D-6E8A-4147-A177-3AD203B41FA5}">
                      <a16:colId xmlns:a16="http://schemas.microsoft.com/office/drawing/2014/main" val="10112"/>
                    </a:ext>
                  </a:extLst>
                </a:gridCol>
                <a:gridCol w="2100263">
                  <a:extLst>
                    <a:ext uri="{9D8B030D-6E8A-4147-A177-3AD203B41FA5}">
                      <a16:colId xmlns:a16="http://schemas.microsoft.com/office/drawing/2014/main" val="1011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7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不能确定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77"/>
                  </a:ext>
                </a:extLst>
              </a:tr>
            </a:tbl>
          </a:graphicData>
        </a:graphic>
      </p:graphicFrame>
      <p:grpSp>
        <p:nvGrpSpPr>
          <p:cNvPr id="10901" name="yt_shape_10901_skip" title="H_138.2811">
            <a:extLst>
              <a:ext uri="{FF2B5EF4-FFF2-40B4-BE49-F238E27FC236}">
                <a16:creationId xmlns:a16="http://schemas.microsoft.com/office/drawing/2014/main" id="{249740F1-2B05-4C5A-B423-6F681AEFABC2}"/>
              </a:ext>
            </a:extLst>
          </p:cNvPr>
          <p:cNvGrpSpPr/>
          <p:nvPr/>
        </p:nvGrpSpPr>
        <p:grpSpPr>
          <a:xfrm>
            <a:off x="9249535" y="2697028"/>
            <a:ext cx="2339721" cy="1756170"/>
            <a:chOff x="0" y="0"/>
            <a:chExt cx="2339721" cy="1756170"/>
          </a:xfrm>
        </p:grpSpPr>
        <p:pic>
          <p:nvPicPr>
            <p:cNvPr id="2" name="yt_image_10901">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339721" cy="1360170"/>
            </a:xfrm>
            <a:prstGeom prst="rect">
              <a:avLst/>
            </a:prstGeom>
            <a:noFill/>
            <a:extLst>
              <a:ext uri="{909E8E84-426E-40DD-AFC4-6F175D3DCCD1}">
                <a14:hiddenFill xmlns:a14="http://schemas.microsoft.com/office/drawing/2010/main">
                  <a:solidFill>
                    <a:srgbClr val="FFFFFF"/>
                  </a:solidFill>
                </a14:hiddenFill>
              </a:ext>
            </a:extLst>
          </p:spPr>
        </p:pic>
        <p:sp>
          <p:nvSpPr>
            <p:cNvPr id="10903" name="yt_shape_10903"/>
            <p:cNvSpPr txBox="1"/>
            <p:nvPr/>
          </p:nvSpPr>
          <p:spPr>
            <a:xfrm>
              <a:off x="636579" y="139617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题图</a:t>
              </a:r>
            </a:p>
          </p:txBody>
        </p:sp>
      </p:grpSp>
      <p:pic>
        <p:nvPicPr>
          <p:cNvPr id="4" name="yt_shape_1698822172582">
            <a:extLst>
              <a:ext uri="{FF2B5EF4-FFF2-40B4-BE49-F238E27FC236}">
                <a16:creationId xmlns:a16="http://schemas.microsoft.com/office/drawing/2014/main" id="{38DF7CC6-DCA9-C234-EC87-322D29685B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257" y="1277552"/>
            <a:ext cx="1171767" cy="365390"/>
          </a:xfrm>
          <a:prstGeom prst="rect">
            <a:avLst/>
          </a:prstGeom>
        </p:spPr>
      </p:pic>
      <p:sp>
        <p:nvSpPr>
          <p:cNvPr id="3" name="文本框 2">
            <a:extLst>
              <a:ext uri="{FF2B5EF4-FFF2-40B4-BE49-F238E27FC236}">
                <a16:creationId xmlns:a16="http://schemas.microsoft.com/office/drawing/2014/main" id="{402417DD-49BB-ED21-53DE-088018CA01BE}"/>
              </a:ext>
            </a:extLst>
          </p:cNvPr>
          <p:cNvSpPr txBox="1"/>
          <p:nvPr/>
        </p:nvSpPr>
        <p:spPr>
          <a:xfrm>
            <a:off x="5875765" y="216627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962" name="yt_shape_10962"/>
              <p:cNvSpPr txBox="1"/>
              <p:nvPr/>
            </p:nvSpPr>
            <p:spPr>
              <a:xfrm>
                <a:off x="398787" y="847875"/>
                <a:ext cx="11111999" cy="14340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桂林师大二附中单元卷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如图，在四边形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Times New Roman" pitchFamily="24"/>
                    <a:ea typeface="宋体" pitchFamily="24"/>
                  </a:rPr>
                  <a:t>中，</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ADB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105°.</a:t>
                </a:r>
                <a:r>
                  <a:rPr lang="zh-CN" altLang="zh-CN" sz="2400" b="0" i="0" u="none" dirty="0">
                    <a:solidFill>
                      <a:srgbClr val="000000"/>
                    </a:solidFill>
                    <a:effectLst/>
                    <a:latin typeface="Times New Roman" pitchFamily="24"/>
                    <a:ea typeface="宋体" pitchFamily="24"/>
                  </a:rPr>
                  <a:t>若</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，求</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的长</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提示：作</a:t>
                </a:r>
                <a:r>
                  <a:rPr lang="en-US" altLang="zh-CN" sz="2400" b="0" i="1" u="none" dirty="0">
                    <a:solidFill>
                      <a:srgbClr val="000000"/>
                    </a:solidFill>
                    <a:effectLst/>
                    <a:latin typeface="Times New Roman" pitchFamily="24"/>
                    <a:ea typeface="Times New Roman" pitchFamily="24"/>
                  </a:rPr>
                  <a:t>DE</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于点</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BF</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Times New Roman" pitchFamily="24"/>
                    <a:ea typeface="宋体" pitchFamily="24"/>
                  </a:rPr>
                  <a:t>于点</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宋体" pitchFamily="24"/>
                    <a:ea typeface="宋体" pitchFamily="24"/>
                  </a:rPr>
                  <a:t>）</a:t>
                </a:r>
              </a:p>
            </p:txBody>
          </p:sp>
        </mc:Choice>
        <mc:Fallback xmlns="">
          <p:sp>
            <p:nvSpPr>
              <p:cNvPr id="10962" name="yt_shape_10962"/>
              <p:cNvSpPr txBox="1">
                <a:spLocks noRot="1" noChangeAspect="1" noMove="1" noResize="1" noEditPoints="1" noAdjustHandles="1" noChangeArrowheads="1" noChangeShapeType="1" noTextEdit="1"/>
              </p:cNvSpPr>
              <p:nvPr/>
            </p:nvSpPr>
            <p:spPr>
              <a:xfrm>
                <a:off x="398787" y="847875"/>
                <a:ext cx="11111999" cy="1434047"/>
              </a:xfrm>
              <a:prstGeom prst="rect">
                <a:avLst/>
              </a:prstGeom>
              <a:blipFill>
                <a:blip r:embed="rId2"/>
                <a:stretch>
                  <a:fillRect l="-1646" t="-3404" r="-768" b="-12766"/>
                </a:stretch>
              </a:blipFill>
            </p:spPr>
            <p:txBody>
              <a:bodyPr/>
              <a:lstStyle/>
              <a:p>
                <a:r>
                  <a:rPr lang="zh-CN" altLang="en-US">
                    <a:noFill/>
                  </a:rPr>
                  <a:t> </a:t>
                </a:r>
              </a:p>
            </p:txBody>
          </p:sp>
        </mc:Fallback>
      </mc:AlternateContent>
      <p:pic>
        <p:nvPicPr>
          <p:cNvPr id="10964" name="yt_image_10964" title="H_129.6">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264425" y="2321718"/>
            <a:ext cx="2237656" cy="1798116"/>
          </a:xfrm>
          <a:prstGeom prst="rect">
            <a:avLst/>
          </a:prstGeom>
          <a:noFill/>
          <a:extLst>
            <a:ext uri="{909E8E84-426E-40DD-AFC4-6F175D3DCCD1}">
              <a14:hiddenFill xmlns:a14="http://schemas.microsoft.com/office/drawing/2010/main">
                <a:solidFill>
                  <a:srgbClr val="FFFFFF"/>
                </a:solidFill>
              </a14:hiddenFill>
            </a:ext>
          </a:extLst>
        </p:spPr>
      </p:pic>
      <p:pic>
        <p:nvPicPr>
          <p:cNvPr id="10965" name="yt_image_10965" title="H_120.96">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9416275" y="4461991"/>
            <a:ext cx="1933956" cy="1536192"/>
          </a:xfrm>
          <a:prstGeom prst="rect">
            <a:avLst/>
          </a:prstGeom>
          <a:noFill/>
          <a:extLst>
            <a:ext uri="{909E8E84-426E-40DD-AFC4-6F175D3DCCD1}">
              <a14:hiddenFill xmlns:a14="http://schemas.microsoft.com/office/drawing/2010/main">
                <a:solidFill>
                  <a:srgbClr val="FFFFFF"/>
                </a:solidFill>
              </a14:hiddenFill>
            </a:ext>
          </a:extLst>
        </p:spPr>
      </p:pic>
      <p:sp>
        <p:nvSpPr>
          <p:cNvPr id="10968" name="yt_shape_10968"/>
          <p:cNvSpPr txBox="1"/>
          <p:nvPr/>
        </p:nvSpPr>
        <p:spPr>
          <a:xfrm>
            <a:off x="9894897" y="4033476"/>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题图</a:t>
            </a:r>
          </a:p>
        </p:txBody>
      </p:sp>
      <mc:AlternateContent xmlns:mc="http://schemas.openxmlformats.org/markup-compatibility/2006" xmlns:a14="http://schemas.microsoft.com/office/drawing/2010/main">
        <mc:Choice Requires="a14">
          <p:sp>
            <p:nvSpPr>
              <p:cNvPr id="7" name="yt_shape_10969"/>
              <p:cNvSpPr txBox="1"/>
              <p:nvPr/>
            </p:nvSpPr>
            <p:spPr>
              <a:xfrm>
                <a:off x="378512" y="2605597"/>
                <a:ext cx="11111999" cy="566482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解：过点</a:t>
                </a:r>
                <a:r>
                  <a:rPr lang="en-US" altLang="zh-CN" sz="2400" b="0" i="1"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Times New Roman" pitchFamily="24"/>
                    <a:ea typeface="楷体" pitchFamily="24"/>
                  </a:rPr>
                  <a:t>作</a:t>
                </a:r>
                <a:r>
                  <a:rPr lang="en-US" altLang="zh-CN" sz="2400" b="0" i="1" u="none">
                    <a:solidFill>
                      <a:srgbClr val="FF0000">
                        <a:alpha val="0"/>
                      </a:srgbClr>
                    </a:solidFill>
                    <a:effectLst/>
                    <a:latin typeface="Times New Roman" pitchFamily="24"/>
                    <a:ea typeface="Times New Roman" pitchFamily="24"/>
                  </a:rPr>
                  <a:t>DE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于点</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Times New Roman" pitchFamily="24"/>
                    <a:ea typeface="楷体" pitchFamily="24"/>
                  </a:rPr>
                  <a:t>，过点</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Times New Roman" pitchFamily="24"/>
                    <a:ea typeface="楷体" pitchFamily="24"/>
                  </a:rPr>
                  <a:t>作</a:t>
                </a:r>
                <a:r>
                  <a:rPr lang="en-US" altLang="zh-CN" sz="2400" b="0" i="1" u="none">
                    <a:solidFill>
                      <a:srgbClr val="FF0000">
                        <a:alpha val="0"/>
                      </a:srgbClr>
                    </a:solidFill>
                    <a:effectLst/>
                    <a:latin typeface="Times New Roman" pitchFamily="24"/>
                    <a:ea typeface="Times New Roman" pitchFamily="24"/>
                  </a:rPr>
                  <a:t>BF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Times New Roman" pitchFamily="24"/>
                    <a:ea typeface="楷体" pitchFamily="24"/>
                  </a:rPr>
                  <a:t>于点</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105°</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CBF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设</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，则</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DB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𝐸</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𝐹</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rPr>
                  <a:t>x</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mc:Choice>
        <mc:Fallback xmlns="">
          <p:sp>
            <p:nvSpPr>
              <p:cNvPr id="7" name="yt_shape_10969"/>
              <p:cNvSpPr txBox="1">
                <a:spLocks noRot="1" noChangeAspect="1" noMove="1" noResize="1" noEditPoints="1" noAdjustHandles="1" noChangeArrowheads="1" noChangeShapeType="1" noTextEdit="1"/>
              </p:cNvSpPr>
              <p:nvPr/>
            </p:nvSpPr>
            <p:spPr>
              <a:xfrm>
                <a:off x="378512" y="2605597"/>
                <a:ext cx="11111999" cy="5664820"/>
              </a:xfrm>
              <a:prstGeom prst="rect">
                <a:avLst/>
              </a:prstGeom>
              <a:blipFill>
                <a:blip r:embed="rId5"/>
                <a:stretch>
                  <a:fillRect l="-1646" t="-860" b="-2366"/>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561677D8-0614-C9A4-72E6-37BD8CE665D2}"/>
              </a:ext>
            </a:extLst>
          </p:cNvPr>
          <p:cNvSpPr txBox="1"/>
          <p:nvPr/>
        </p:nvSpPr>
        <p:spPr>
          <a:xfrm>
            <a:off x="361161" y="2204032"/>
            <a:ext cx="74079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解：过点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作</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，过点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作</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A1314F02-92DB-133A-8E0C-C1A6753EAF0B}"/>
              </a:ext>
            </a:extLst>
          </p:cNvPr>
          <p:cNvSpPr txBox="1"/>
          <p:nvPr/>
        </p:nvSpPr>
        <p:spPr>
          <a:xfrm>
            <a:off x="381443" y="2649535"/>
            <a:ext cx="60951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0" name="文本框 9">
            <a:extLst>
              <a:ext uri="{FF2B5EF4-FFF2-40B4-BE49-F238E27FC236}">
                <a16:creationId xmlns:a16="http://schemas.microsoft.com/office/drawing/2014/main" id="{5E73D494-E2BF-D29E-E661-01E198E38139}"/>
              </a:ext>
            </a:extLst>
          </p:cNvPr>
          <p:cNvSpPr txBox="1"/>
          <p:nvPr/>
        </p:nvSpPr>
        <p:spPr>
          <a:xfrm>
            <a:off x="353236" y="3046317"/>
            <a:ext cx="82017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DBE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CBF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DBF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683BEA9B-AF22-2A06-709D-A8DB5297FA58}"/>
                  </a:ext>
                </a:extLst>
              </p:cNvPr>
              <p:cNvSpPr txBox="1"/>
              <p:nvPr/>
            </p:nvSpPr>
            <p:spPr>
              <a:xfrm>
                <a:off x="279324" y="3381388"/>
                <a:ext cx="11070907"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设</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，则</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DE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DB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DE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BE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楷体" pitchFamily="24"/>
                  </a:rPr>
                  <a:t>，</a:t>
                </a:r>
                <a:endParaRPr lang="zh-CN" altLang="en-US" dirty="0">
                  <a:solidFill>
                    <a:srgbClr val="FF0000"/>
                  </a:solidFill>
                </a:endParaRPr>
              </a:p>
            </p:txBody>
          </p:sp>
        </mc:Choice>
        <mc:Fallback xmlns="">
          <p:sp>
            <p:nvSpPr>
              <p:cNvPr id="11" name="文本框 10">
                <a:extLst>
                  <a:ext uri="{FF2B5EF4-FFF2-40B4-BE49-F238E27FC236}">
                    <a16:creationId xmlns:a16="http://schemas.microsoft.com/office/drawing/2014/main" id="{683BEA9B-AF22-2A06-709D-A8DB5297FA58}"/>
                  </a:ext>
                </a:extLst>
              </p:cNvPr>
              <p:cNvSpPr txBox="1">
                <a:spLocks noRot="1" noChangeAspect="1" noMove="1" noResize="1" noEditPoints="1" noAdjustHandles="1" noChangeArrowheads="1" noChangeShapeType="1" noTextEdit="1"/>
              </p:cNvSpPr>
              <p:nvPr/>
            </p:nvSpPr>
            <p:spPr>
              <a:xfrm>
                <a:off x="279324" y="3381388"/>
                <a:ext cx="11070907" cy="765061"/>
              </a:xfrm>
              <a:prstGeom prst="rect">
                <a:avLst/>
              </a:prstGeom>
              <a:blipFill>
                <a:blip r:embed="rId6"/>
                <a:stretch>
                  <a:fillRect l="-881" b="-1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2E37D010-A770-127C-5E45-6C38F041D608}"/>
                  </a:ext>
                </a:extLst>
              </p:cNvPr>
              <p:cNvSpPr txBox="1"/>
              <p:nvPr/>
            </p:nvSpPr>
            <p:spPr>
              <a:xfrm>
                <a:off x="353236" y="3931369"/>
                <a:ext cx="8039747" cy="632727"/>
              </a:xfrm>
              <a:prstGeom prst="rect">
                <a:avLst/>
              </a:prstGeom>
              <a:noFill/>
            </p:spPr>
            <p:txBody>
              <a:bodyPr vert="horz" wrap="none" rtlCol="0" anchor="ctr">
                <a:noAutofit/>
              </a:bodyPr>
              <a:lstStyle/>
              <a:p>
                <a:pPr>
                  <a:lnSpc>
                    <a:spcPct val="129999"/>
                  </a:lnSpc>
                </a:pPr>
                <a:r>
                  <a:rPr lang="en-US" altLang="zh-CN" sz="2400" i="1" dirty="0">
                    <a:solidFill>
                      <a:srgbClr val="FF0000"/>
                    </a:solidFill>
                    <a:latin typeface="Times New Roman" pitchFamily="24"/>
                    <a:ea typeface="Times New Roman" pitchFamily="24"/>
                  </a:rPr>
                  <a:t>DF</a:t>
                </a:r>
                <a:r>
                  <a:rPr lang="zh-CN" altLang="zh-CN" sz="2400" dirty="0">
                    <a:solidFill>
                      <a:srgbClr val="FF0000"/>
                    </a:solidFill>
                    <a:latin typeface="宋体" pitchFamily="24"/>
                    <a:ea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48" charset="0"/>
                          </a:rPr>
                        </m:ctrlPr>
                      </m:fPr>
                      <m:num>
                        <m:r>
                          <a:rPr lang="en-US" altLang="zh-CN" sz="2400">
                            <a:solidFill>
                              <a:srgbClr val="FF0000"/>
                            </a:solidFill>
                            <a:latin typeface="Cambria Math" panose="02040503050406030204" pitchFamily="48" charset="0"/>
                            <a:ea typeface="Cambria Math" panose="02040503050406030204" pitchFamily="48" charset="0"/>
                          </a:rPr>
                          <m:t>1</m:t>
                        </m:r>
                      </m:num>
                      <m:den>
                        <m:r>
                          <a:rPr lang="en-US" altLang="zh-CN" sz="2400">
                            <a:solidFill>
                              <a:srgbClr val="FF0000"/>
                            </a:solidFill>
                            <a:latin typeface="Cambria Math" panose="02040503050406030204" pitchFamily="48" charset="0"/>
                            <a:ea typeface="Cambria Math" panose="02040503050406030204" pitchFamily="48" charset="0"/>
                          </a:rPr>
                          <m:t>2</m:t>
                        </m:r>
                      </m:den>
                    </m:f>
                  </m:oMath>
                </a14:m>
                <a:r>
                  <a:rPr lang="en-US" altLang="zh-CN" sz="2400" i="1" dirty="0">
                    <a:solidFill>
                      <a:srgbClr val="FF0000"/>
                    </a:solidFill>
                    <a:latin typeface="Times New Roman" pitchFamily="24"/>
                    <a:ea typeface="Times New Roman" pitchFamily="24"/>
                  </a:rPr>
                  <a:t>BD</a:t>
                </a:r>
                <a:r>
                  <a:rPr lang="zh-CN" altLang="zh-CN" sz="2400" dirty="0">
                    <a:solidFill>
                      <a:srgbClr val="FF0000"/>
                    </a:solidFill>
                    <a:latin typeface="宋体" pitchFamily="24"/>
                    <a:ea typeface="宋体" pitchFamily="24"/>
                  </a:rPr>
                  <a:t>＝</a:t>
                </a:r>
                <a:r>
                  <a:rPr lang="en-US" altLang="zh-CN" sz="2400" i="1" dirty="0">
                    <a:solidFill>
                      <a:srgbClr val="FF0000"/>
                    </a:solidFill>
                    <a:latin typeface="Times New Roman" pitchFamily="24"/>
                    <a:ea typeface="Times New Roman" pitchFamily="24"/>
                  </a:rPr>
                  <a:t>x</a:t>
                </a:r>
                <a:r>
                  <a:rPr lang="zh-CN" altLang="zh-CN" sz="2400" dirty="0">
                    <a:solidFill>
                      <a:srgbClr val="FF0000"/>
                    </a:solidFill>
                    <a:latin typeface="Times New Roman" pitchFamily="24"/>
                    <a:ea typeface="楷体" pitchFamily="24"/>
                  </a:rPr>
                  <a:t>，</a:t>
                </a:r>
                <a:r>
                  <a:rPr lang="en-US" altLang="zh-CN" sz="2400" i="1" dirty="0">
                    <a:solidFill>
                      <a:srgbClr val="FF0000"/>
                    </a:solidFill>
                    <a:latin typeface="Times New Roman" pitchFamily="24"/>
                    <a:ea typeface="Times New Roman" pitchFamily="24"/>
                  </a:rPr>
                  <a:t>BF </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CF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BF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endParaRPr lang="zh-CN" altLang="en-US" dirty="0">
                  <a:solidFill>
                    <a:srgbClr val="FF0000"/>
                  </a:solidFill>
                </a:endParaRPr>
              </a:p>
            </p:txBody>
          </p:sp>
        </mc:Choice>
        <mc:Fallback xmlns="">
          <p:sp>
            <p:nvSpPr>
              <p:cNvPr id="12" name="文本框 11">
                <a:extLst>
                  <a:ext uri="{FF2B5EF4-FFF2-40B4-BE49-F238E27FC236}">
                    <a16:creationId xmlns:a16="http://schemas.microsoft.com/office/drawing/2014/main" id="{2E37D010-A770-127C-5E45-6C38F041D608}"/>
                  </a:ext>
                </a:extLst>
              </p:cNvPr>
              <p:cNvSpPr txBox="1">
                <a:spLocks noRot="1" noChangeAspect="1" noMove="1" noResize="1" noEditPoints="1" noAdjustHandles="1" noChangeArrowheads="1" noChangeShapeType="1" noTextEdit="1"/>
              </p:cNvSpPr>
              <p:nvPr/>
            </p:nvSpPr>
            <p:spPr>
              <a:xfrm>
                <a:off x="353236" y="3931369"/>
                <a:ext cx="8039747" cy="632727"/>
              </a:xfrm>
              <a:prstGeom prst="rect">
                <a:avLst/>
              </a:prstGeom>
              <a:blipFill>
                <a:blip r:embed="rId7"/>
                <a:stretch>
                  <a:fillRect l="-1213" b="-13462"/>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15F0A6D9-4039-BDC2-DCC5-9C566EA9CCC9}"/>
              </a:ext>
            </a:extLst>
          </p:cNvPr>
          <p:cNvSpPr txBox="1"/>
          <p:nvPr/>
        </p:nvSpPr>
        <p:spPr>
          <a:xfrm>
            <a:off x="355320" y="4458779"/>
            <a:ext cx="43425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CF</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BA12852B-9574-043C-57CC-D331063B373B}"/>
                  </a:ext>
                </a:extLst>
              </p:cNvPr>
              <p:cNvSpPr txBox="1"/>
              <p:nvPr/>
            </p:nvSpPr>
            <p:spPr>
              <a:xfrm>
                <a:off x="1748824" y="4797585"/>
                <a:ext cx="2675891" cy="61393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endParaRPr lang="zh-CN" altLang="en-US" dirty="0">
                  <a:solidFill>
                    <a:srgbClr val="FF0000"/>
                  </a:solidFill>
                </a:endParaRPr>
              </a:p>
            </p:txBody>
          </p:sp>
        </mc:Choice>
        <mc:Fallback xmlns="">
          <p:sp>
            <p:nvSpPr>
              <p:cNvPr id="14" name="文本框 13">
                <a:extLst>
                  <a:ext uri="{FF2B5EF4-FFF2-40B4-BE49-F238E27FC236}">
                    <a16:creationId xmlns:a16="http://schemas.microsoft.com/office/drawing/2014/main" id="{BA12852B-9574-043C-57CC-D331063B373B}"/>
                  </a:ext>
                </a:extLst>
              </p:cNvPr>
              <p:cNvSpPr txBox="1">
                <a:spLocks noRot="1" noChangeAspect="1" noMove="1" noResize="1" noEditPoints="1" noAdjustHandles="1" noChangeArrowheads="1" noChangeShapeType="1" noTextEdit="1"/>
              </p:cNvSpPr>
              <p:nvPr/>
            </p:nvSpPr>
            <p:spPr>
              <a:xfrm>
                <a:off x="1748824" y="4797585"/>
                <a:ext cx="2675891" cy="613931"/>
              </a:xfrm>
              <a:prstGeom prst="rect">
                <a:avLst/>
              </a:prstGeom>
              <a:blipFill>
                <a:blip r:embed="rId8"/>
                <a:stretch>
                  <a:fillRect l="-3645" r="-3189" b="-128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54725569-7D76-684B-1CA3-C96677B68C90}"/>
                  </a:ext>
                </a:extLst>
              </p:cNvPr>
              <p:cNvSpPr txBox="1"/>
              <p:nvPr/>
            </p:nvSpPr>
            <p:spPr>
              <a:xfrm>
                <a:off x="1748824" y="5165889"/>
                <a:ext cx="1732788" cy="61393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endParaRPr lang="zh-CN" altLang="en-US" dirty="0">
                  <a:solidFill>
                    <a:srgbClr val="FF0000"/>
                  </a:solidFill>
                </a:endParaRPr>
              </a:p>
            </p:txBody>
          </p:sp>
        </mc:Choice>
        <mc:Fallback xmlns="">
          <p:sp>
            <p:nvSpPr>
              <p:cNvPr id="15" name="文本框 14">
                <a:extLst>
                  <a:ext uri="{FF2B5EF4-FFF2-40B4-BE49-F238E27FC236}">
                    <a16:creationId xmlns:a16="http://schemas.microsoft.com/office/drawing/2014/main" id="{54725569-7D76-684B-1CA3-C96677B68C90}"/>
                  </a:ext>
                </a:extLst>
              </p:cNvPr>
              <p:cNvSpPr txBox="1">
                <a:spLocks noRot="1" noChangeAspect="1" noMove="1" noResize="1" noEditPoints="1" noAdjustHandles="1" noChangeArrowheads="1" noChangeShapeType="1" noTextEdit="1"/>
              </p:cNvSpPr>
              <p:nvPr/>
            </p:nvSpPr>
            <p:spPr>
              <a:xfrm>
                <a:off x="1748824" y="5165889"/>
                <a:ext cx="1732788" cy="613931"/>
              </a:xfrm>
              <a:prstGeom prst="rect">
                <a:avLst/>
              </a:prstGeom>
              <a:blipFill>
                <a:blip r:embed="rId9"/>
                <a:stretch>
                  <a:fillRect l="-5634" r="-5282" b="-138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文本框 15">
                <a:extLst>
                  <a:ext uri="{FF2B5EF4-FFF2-40B4-BE49-F238E27FC236}">
                    <a16:creationId xmlns:a16="http://schemas.microsoft.com/office/drawing/2014/main" id="{EF81305D-0FB0-CE1D-7343-0A9952B5962C}"/>
                  </a:ext>
                </a:extLst>
              </p:cNvPr>
              <p:cNvSpPr txBox="1"/>
              <p:nvPr/>
            </p:nvSpPr>
            <p:spPr>
              <a:xfrm>
                <a:off x="1762354" y="5496360"/>
                <a:ext cx="1767713" cy="61393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endParaRPr lang="zh-CN" altLang="en-US" dirty="0">
                  <a:solidFill>
                    <a:srgbClr val="FF0000"/>
                  </a:solidFill>
                </a:endParaRPr>
              </a:p>
            </p:txBody>
          </p:sp>
        </mc:Choice>
        <mc:Fallback xmlns="">
          <p:sp>
            <p:nvSpPr>
              <p:cNvPr id="16" name="文本框 15">
                <a:extLst>
                  <a:ext uri="{FF2B5EF4-FFF2-40B4-BE49-F238E27FC236}">
                    <a16:creationId xmlns:a16="http://schemas.microsoft.com/office/drawing/2014/main" id="{EF81305D-0FB0-CE1D-7343-0A9952B5962C}"/>
                  </a:ext>
                </a:extLst>
              </p:cNvPr>
              <p:cNvSpPr txBox="1">
                <a:spLocks noRot="1" noChangeAspect="1" noMove="1" noResize="1" noEditPoints="1" noAdjustHandles="1" noChangeArrowheads="1" noChangeShapeType="1" noTextEdit="1"/>
              </p:cNvSpPr>
              <p:nvPr/>
            </p:nvSpPr>
            <p:spPr>
              <a:xfrm>
                <a:off x="1762354" y="5496360"/>
                <a:ext cx="1767713" cy="613931"/>
              </a:xfrm>
              <a:prstGeom prst="rect">
                <a:avLst/>
              </a:prstGeom>
              <a:blipFill>
                <a:blip r:embed="rId10"/>
                <a:stretch>
                  <a:fillRect l="-5172" r="-5517" b="-14000"/>
                </a:stretch>
              </a:blipFill>
            </p:spPr>
            <p:txBody>
              <a:bodyPr/>
              <a:lstStyle/>
              <a:p>
                <a:r>
                  <a:rPr lang="zh-CN" altLang="en-US">
                    <a:noFill/>
                  </a:rPr>
                  <a:t> </a:t>
                </a:r>
              </a:p>
            </p:txBody>
          </p:sp>
        </mc:Fallback>
      </mc:AlternateContent>
      <p:sp>
        <p:nvSpPr>
          <p:cNvPr id="17" name="文本框 16">
            <a:extLst>
              <a:ext uri="{FF2B5EF4-FFF2-40B4-BE49-F238E27FC236}">
                <a16:creationId xmlns:a16="http://schemas.microsoft.com/office/drawing/2014/main" id="{57763B7F-F97B-2B3E-E515-14CEB3478A6D}"/>
              </a:ext>
            </a:extLst>
          </p:cNvPr>
          <p:cNvSpPr txBox="1"/>
          <p:nvPr/>
        </p:nvSpPr>
        <p:spPr>
          <a:xfrm>
            <a:off x="330077" y="5851374"/>
            <a:ext cx="1381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8" name="文本框 17">
                <a:extLst>
                  <a:ext uri="{FF2B5EF4-FFF2-40B4-BE49-F238E27FC236}">
                    <a16:creationId xmlns:a16="http://schemas.microsoft.com/office/drawing/2014/main" id="{3CD86FB0-5379-BB33-397A-733EA8066603}"/>
                  </a:ext>
                </a:extLst>
              </p:cNvPr>
              <p:cNvSpPr txBox="1"/>
              <p:nvPr/>
            </p:nvSpPr>
            <p:spPr>
              <a:xfrm>
                <a:off x="345635" y="6269021"/>
                <a:ext cx="2062989"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a:t>
                </a:r>
                <a:endParaRPr lang="zh-CN" altLang="en-US" dirty="0">
                  <a:solidFill>
                    <a:srgbClr val="FF0000"/>
                  </a:solidFill>
                </a:endParaRPr>
              </a:p>
            </p:txBody>
          </p:sp>
        </mc:Choice>
        <mc:Fallback xmlns="">
          <p:sp>
            <p:nvSpPr>
              <p:cNvPr id="18" name="文本框 17">
                <a:extLst>
                  <a:ext uri="{FF2B5EF4-FFF2-40B4-BE49-F238E27FC236}">
                    <a16:creationId xmlns:a16="http://schemas.microsoft.com/office/drawing/2014/main" id="{3CD86FB0-5379-BB33-397A-733EA8066603}"/>
                  </a:ext>
                </a:extLst>
              </p:cNvPr>
              <p:cNvSpPr txBox="1">
                <a:spLocks noRot="1" noChangeAspect="1" noMove="1" noResize="1" noEditPoints="1" noAdjustHandles="1" noChangeArrowheads="1" noChangeShapeType="1" noTextEdit="1"/>
              </p:cNvSpPr>
              <p:nvPr/>
            </p:nvSpPr>
            <p:spPr>
              <a:xfrm>
                <a:off x="345635" y="6269021"/>
                <a:ext cx="2062989" cy="554686"/>
              </a:xfrm>
              <a:prstGeom prst="rect">
                <a:avLst/>
              </a:prstGeom>
              <a:blipFill>
                <a:blip r:embed="rId11"/>
                <a:stretch>
                  <a:fillRect l="-4734" r="-5030" b="-2087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965"/>
                                        </p:tgtEl>
                                        <p:attrNameLst>
                                          <p:attrName>style.visibility</p:attrName>
                                        </p:attrNameLst>
                                      </p:cBhvr>
                                      <p:to>
                                        <p:strVal val="visible"/>
                                      </p:to>
                                    </p:set>
                                    <p:animEffect transition="in" filter="blinds(horizontal)">
                                      <p:cBhvr>
                                        <p:cTn id="12" dur="500"/>
                                        <p:tgtEl>
                                          <p:spTgt spid="1096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blinds(horizontal)">
                                      <p:cBhvr>
                                        <p:cTn id="57" dur="500"/>
                                        <p:tgtEl>
                                          <p:spTgt spid="1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blinds(horizontal)">
                                      <p:cBhvr>
                                        <p:cTn id="6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P spid="13" grpId="0" build="allAtOnce"/>
      <p:bldP spid="14" grpId="0" build="allAtOnce"/>
      <p:bldP spid="15" grpId="0" build="allAtOnce"/>
      <p:bldP spid="16" grpId="0" build="allAtOnce"/>
      <p:bldP spid="17" grpId="0" build="allAtOnce"/>
      <p:bldP spid="1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906" name="yt_shape_10906"/>
              <p:cNvSpPr txBox="1"/>
              <p:nvPr/>
            </p:nvSpPr>
            <p:spPr>
              <a:xfrm>
                <a:off x="407368" y="980728"/>
                <a:ext cx="11111999" cy="11190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如图，在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Times New Roman" pitchFamily="24"/>
                    <a:ea typeface="宋体" pitchFamily="24"/>
                  </a:rPr>
                  <a:t>中，</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ACB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Times New Roman" pitchFamily="24"/>
                    <a:ea typeface="宋体" pitchFamily="24"/>
                  </a:rPr>
                  <a:t>是</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边的中点，</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Times New Roman" pitchFamily="24"/>
                    <a:ea typeface="宋体" pitchFamily="24"/>
                  </a:rPr>
                  <a:t>分别是</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Times New Roman" pitchFamily="24"/>
                    <a:ea typeface="宋体" pitchFamily="24"/>
                  </a:rPr>
                  <a:t>延长线上的点，且</a:t>
                </a:r>
                <a:r>
                  <a:rPr lang="en-US" altLang="zh-CN" sz="2400" b="0" i="1" u="none" dirty="0">
                    <a:solidFill>
                      <a:srgbClr val="000000"/>
                    </a:solidFill>
                    <a:effectLst/>
                    <a:latin typeface="Times New Roman" pitchFamily="24"/>
                    <a:ea typeface="Times New Roman" pitchFamily="24"/>
                  </a:rPr>
                  <a:t>CE</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CF</a:t>
                </a:r>
                <a:r>
                  <a:rPr lang="zh-CN" altLang="zh-CN" sz="2400" b="0" i="0" u="none" dirty="0">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，求</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EMF</a:t>
                </a:r>
                <a:r>
                  <a:rPr lang="zh-CN" altLang="zh-CN" sz="2400" b="0" i="0" u="none" dirty="0">
                    <a:solidFill>
                      <a:srgbClr val="000000"/>
                    </a:solidFill>
                    <a:effectLst/>
                    <a:latin typeface="Times New Roman" pitchFamily="24"/>
                    <a:ea typeface="宋体" pitchFamily="24"/>
                  </a:rPr>
                  <a:t>的度数</a:t>
                </a:r>
                <a:r>
                  <a:rPr lang="en-US" altLang="zh-CN" sz="2400" b="0" i="0" u="none" dirty="0">
                    <a:solidFill>
                      <a:srgbClr val="000000"/>
                    </a:solidFill>
                    <a:effectLst/>
                    <a:latin typeface="Times New Roman" pitchFamily="24"/>
                    <a:ea typeface="Times New Roman" pitchFamily="24"/>
                  </a:rPr>
                  <a:t>.</a:t>
                </a:r>
              </a:p>
            </p:txBody>
          </p:sp>
        </mc:Choice>
        <mc:Fallback xmlns="">
          <p:sp>
            <p:nvSpPr>
              <p:cNvPr id="10906" name="yt_shape_10906"/>
              <p:cNvSpPr txBox="1">
                <a:spLocks noRot="1" noChangeAspect="1" noMove="1" noResize="1" noEditPoints="1" noAdjustHandles="1" noChangeArrowheads="1" noChangeShapeType="1" noTextEdit="1"/>
              </p:cNvSpPr>
              <p:nvPr/>
            </p:nvSpPr>
            <p:spPr>
              <a:xfrm>
                <a:off x="407368" y="980728"/>
                <a:ext cx="11111999" cy="1119024"/>
              </a:xfrm>
              <a:prstGeom prst="rect">
                <a:avLst/>
              </a:prstGeom>
              <a:blipFill>
                <a:blip r:embed="rId2"/>
                <a:stretch>
                  <a:fillRect l="-1700" t="-4918" b="-8743"/>
                </a:stretch>
              </a:blipFill>
            </p:spPr>
            <p:txBody>
              <a:bodyPr/>
              <a:lstStyle/>
              <a:p>
                <a:r>
                  <a:rPr lang="zh-CN" altLang="en-US">
                    <a:noFill/>
                  </a:rPr>
                  <a:t> </a:t>
                </a:r>
              </a:p>
            </p:txBody>
          </p:sp>
        </mc:Fallback>
      </mc:AlternateContent>
      <p:sp>
        <p:nvSpPr>
          <p:cNvPr id="10910" name="yt_shape_10910"/>
          <p:cNvSpPr txBox="1"/>
          <p:nvPr/>
        </p:nvSpPr>
        <p:spPr>
          <a:xfrm>
            <a:off x="407368" y="2368701"/>
            <a:ext cx="3776547" cy="1593898"/>
          </a:xfrm>
          <a:prstGeom prst="rect">
            <a:avLst/>
          </a:prstGeom>
        </p:spPr>
        <p:txBody>
          <a:bodyPr vert="horz" wrap="none" lIns="0" tIns="0" rIns="0" bIns="0" rtlCol="0">
            <a:spAutoFit/>
          </a:bodyPr>
          <a:lstStyle/>
          <a:p>
            <a:pPr algn="l" eaLnBrk="1" latinLnBrk="0" hangingPunct="0">
              <a:lnSpc>
                <a:spcPct val="129999"/>
              </a:lnSpc>
            </a:pPr>
            <a:r>
              <a:rPr lang="en-US" altLang="zh-CN" sz="8850" b="0" i="0" u="none" spc="-8850">
                <a:solidFill>
                  <a:srgbClr val="1EE3CF"/>
                </a:solidFill>
                <a:effectLst/>
                <a:latin typeface="Times New Roman" pitchFamily="88"/>
                <a:ea typeface="宋体" pitchFamily="88"/>
              </a:rPr>
              <a:t> </a:t>
            </a:r>
            <a:r>
              <a:rPr lang="en-US" altLang="zh-CN" sz="8850" b="0" i="0" u="none" spc="12785">
                <a:solidFill>
                  <a:srgbClr val="1EE3CF"/>
                </a:solidFill>
                <a:effectLst/>
                <a:latin typeface="Times New Roman" pitchFamily="88"/>
                <a:ea typeface="宋体" pitchFamily="88"/>
              </a:rPr>
              <a:t> </a:t>
            </a:r>
            <a:r>
              <a:rPr lang="en-US" altLang="zh-CN" sz="8350" b="0" i="0" u="none" spc="12364">
                <a:solidFill>
                  <a:srgbClr val="1EE3CF"/>
                </a:solidFill>
                <a:effectLst/>
                <a:latin typeface="Times New Roman" pitchFamily="84"/>
                <a:ea typeface="宋体" pitchFamily="84"/>
              </a:rPr>
              <a:t> </a:t>
            </a:r>
            <a:r>
              <a:rPr lang="zh-CN" altLang="zh-CN" sz="100" b="0" i="0" u="none">
                <a:noFill/>
                <a:effectLst/>
                <a:latin typeface="Times New Roman"/>
                <a:ea typeface="宋体"/>
              </a:rPr>
              <a:t>⁠</a:t>
            </a:r>
          </a:p>
        </p:txBody>
      </p:sp>
      <p:pic>
        <p:nvPicPr>
          <p:cNvPr id="10908" name="yt_image_10908" title="H_139.32">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449076" y="1756968"/>
            <a:ext cx="2048001" cy="1904511"/>
          </a:xfrm>
          <a:prstGeom prst="rect">
            <a:avLst/>
          </a:prstGeom>
          <a:noFill/>
          <a:extLst>
            <a:ext uri="{909E8E84-426E-40DD-AFC4-6F175D3DCCD1}">
              <a14:hiddenFill xmlns:a14="http://schemas.microsoft.com/office/drawing/2010/main">
                <a:solidFill>
                  <a:srgbClr val="FFFFFF"/>
                </a:solidFill>
              </a14:hiddenFill>
            </a:ext>
          </a:extLst>
        </p:spPr>
      </p:pic>
      <p:pic>
        <p:nvPicPr>
          <p:cNvPr id="10909" name="yt_image_10909" title="H_131.31">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9449076" y="4504537"/>
            <a:ext cx="2048001" cy="1862864"/>
          </a:xfrm>
          <a:prstGeom prst="rect">
            <a:avLst/>
          </a:prstGeom>
          <a:noFill/>
          <a:extLst>
            <a:ext uri="{909E8E84-426E-40DD-AFC4-6F175D3DCCD1}">
              <a14:hiddenFill xmlns:a14="http://schemas.microsoft.com/office/drawing/2010/main">
                <a:solidFill>
                  <a:srgbClr val="FFFFFF"/>
                </a:solidFill>
              </a14:hiddenFill>
            </a:ext>
          </a:extLst>
        </p:spPr>
      </p:pic>
      <p:sp>
        <p:nvSpPr>
          <p:cNvPr id="10912" name="yt_shape_10912"/>
          <p:cNvSpPr txBox="1"/>
          <p:nvPr/>
        </p:nvSpPr>
        <p:spPr>
          <a:xfrm>
            <a:off x="9984432" y="3682544"/>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题图</a:t>
            </a:r>
          </a:p>
        </p:txBody>
      </p:sp>
      <mc:AlternateContent xmlns:mc="http://schemas.openxmlformats.org/markup-compatibility/2006" xmlns:a14="http://schemas.microsoft.com/office/drawing/2010/main">
        <mc:Choice Requires="a14">
          <p:sp>
            <p:nvSpPr>
              <p:cNvPr id="7" name="yt_shape_10913"/>
              <p:cNvSpPr txBox="1"/>
              <p:nvPr/>
            </p:nvSpPr>
            <p:spPr>
              <a:xfrm>
                <a:off x="474266" y="1956623"/>
                <a:ext cx="7797006" cy="486319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解：连接</a:t>
                </a:r>
                <a:r>
                  <a:rPr lang="en-US" altLang="zh-CN" sz="2400" b="0" i="1" u="none">
                    <a:solidFill>
                      <a:srgbClr val="FF0000">
                        <a:alpha val="0"/>
                      </a:srgbClr>
                    </a:solidFill>
                    <a:effectLst/>
                    <a:latin typeface="Times New Roman" pitchFamily="24"/>
                    <a:ea typeface="Times New Roman" pitchFamily="24"/>
                  </a:rPr>
                  <a:t>CM</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Times New Roman" pitchFamily="24"/>
                    <a:ea typeface="楷体" pitchFamily="24"/>
                  </a:rPr>
                  <a:t>是</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的中点</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BM</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ACM</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BCM</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CMF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BCM</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EMF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100" b="0" i="0" u="none">
                    <a:noFill/>
                    <a:effectLst/>
                    <a:latin typeface="Times New Roman"/>
                    <a:ea typeface="宋体"/>
                  </a:rPr>
                  <a:t>⁠</a:t>
                </a:r>
              </a:p>
            </p:txBody>
          </p:sp>
        </mc:Choice>
        <mc:Fallback xmlns="">
          <p:sp>
            <p:nvSpPr>
              <p:cNvPr id="7" name="yt_shape_10913"/>
              <p:cNvSpPr txBox="1">
                <a:spLocks noRot="1" noChangeAspect="1" noMove="1" noResize="1" noEditPoints="1" noAdjustHandles="1" noChangeArrowheads="1" noChangeShapeType="1" noTextEdit="1"/>
              </p:cNvSpPr>
              <p:nvPr/>
            </p:nvSpPr>
            <p:spPr>
              <a:xfrm>
                <a:off x="474266" y="1956623"/>
                <a:ext cx="7797006" cy="4863191"/>
              </a:xfrm>
              <a:prstGeom prst="rect">
                <a:avLst/>
              </a:prstGeom>
              <a:blipFill>
                <a:blip r:embed="rId5"/>
                <a:stretch>
                  <a:fillRect l="-2424" t="-1128" r="-1329" b="-2882"/>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0FB2D339-7370-0AD8-BB97-0BAB33F512DB}"/>
              </a:ext>
            </a:extLst>
          </p:cNvPr>
          <p:cNvSpPr txBox="1"/>
          <p:nvPr/>
        </p:nvSpPr>
        <p:spPr>
          <a:xfrm>
            <a:off x="384255" y="1975614"/>
            <a:ext cx="1932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解：连接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24614EE1-F208-D33D-B8EF-0B0599D73662}"/>
              </a:ext>
            </a:extLst>
          </p:cNvPr>
          <p:cNvSpPr txBox="1"/>
          <p:nvPr/>
        </p:nvSpPr>
        <p:spPr>
          <a:xfrm>
            <a:off x="384255" y="2451102"/>
            <a:ext cx="43218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D9334297-A3A2-455E-2D84-59B135E51662}"/>
                  </a:ext>
                </a:extLst>
              </p:cNvPr>
              <p:cNvSpPr txBox="1"/>
              <p:nvPr/>
            </p:nvSpPr>
            <p:spPr>
              <a:xfrm>
                <a:off x="384255" y="2926590"/>
                <a:ext cx="3312223"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10" name="文本框 9">
                <a:extLst>
                  <a:ext uri="{FF2B5EF4-FFF2-40B4-BE49-F238E27FC236}">
                    <a16:creationId xmlns:a16="http://schemas.microsoft.com/office/drawing/2014/main" id="{D9334297-A3A2-455E-2D84-59B135E51662}"/>
                  </a:ext>
                </a:extLst>
              </p:cNvPr>
              <p:cNvSpPr txBox="1">
                <a:spLocks noRot="1" noChangeAspect="1" noMove="1" noResize="1" noEditPoints="1" noAdjustHandles="1" noChangeArrowheads="1" noChangeShapeType="1" noTextEdit="1"/>
              </p:cNvSpPr>
              <p:nvPr/>
            </p:nvSpPr>
            <p:spPr>
              <a:xfrm>
                <a:off x="384255" y="2926590"/>
                <a:ext cx="3312223" cy="765061"/>
              </a:xfrm>
              <a:prstGeom prst="rect">
                <a:avLst/>
              </a:prstGeom>
              <a:blipFill>
                <a:blip r:embed="rId6"/>
                <a:stretch>
                  <a:fillRect l="-2762" r="-3683" b="-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EFC52F1B-90C7-F3D9-9D2F-B20952AB2DC3}"/>
                  </a:ext>
                </a:extLst>
              </p:cNvPr>
              <p:cNvSpPr txBox="1"/>
              <p:nvPr/>
            </p:nvSpPr>
            <p:spPr>
              <a:xfrm>
                <a:off x="384255" y="3598039"/>
                <a:ext cx="267722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11" name="文本框 10">
                <a:extLst>
                  <a:ext uri="{FF2B5EF4-FFF2-40B4-BE49-F238E27FC236}">
                    <a16:creationId xmlns:a16="http://schemas.microsoft.com/office/drawing/2014/main" id="{EFC52F1B-90C7-F3D9-9D2F-B20952AB2DC3}"/>
                  </a:ext>
                </a:extLst>
              </p:cNvPr>
              <p:cNvSpPr txBox="1">
                <a:spLocks noRot="1" noChangeAspect="1" noMove="1" noResize="1" noEditPoints="1" noAdjustHandles="1" noChangeArrowheads="1" noChangeShapeType="1" noTextEdit="1"/>
              </p:cNvSpPr>
              <p:nvPr/>
            </p:nvSpPr>
            <p:spPr>
              <a:xfrm>
                <a:off x="384255" y="3598039"/>
                <a:ext cx="2677224" cy="765061"/>
              </a:xfrm>
              <a:prstGeom prst="rect">
                <a:avLst/>
              </a:prstGeom>
              <a:blipFill>
                <a:blip r:embed="rId7"/>
                <a:stretch>
                  <a:fillRect l="-3417" r="-3872" b="-2381"/>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B25EE028-EA05-215E-9203-387F8A614B68}"/>
              </a:ext>
            </a:extLst>
          </p:cNvPr>
          <p:cNvSpPr txBox="1"/>
          <p:nvPr/>
        </p:nvSpPr>
        <p:spPr>
          <a:xfrm>
            <a:off x="384255" y="4269488"/>
            <a:ext cx="2405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828B13C8-F5F4-429E-13C8-8C8344B6D073}"/>
              </a:ext>
            </a:extLst>
          </p:cNvPr>
          <p:cNvSpPr txBox="1"/>
          <p:nvPr/>
        </p:nvSpPr>
        <p:spPr>
          <a:xfrm>
            <a:off x="384255" y="4744976"/>
            <a:ext cx="43520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50BF5A1B-6F68-D61B-9806-60AC749FF296}"/>
              </a:ext>
            </a:extLst>
          </p:cNvPr>
          <p:cNvSpPr txBox="1"/>
          <p:nvPr/>
        </p:nvSpPr>
        <p:spPr>
          <a:xfrm>
            <a:off x="384255" y="5220464"/>
            <a:ext cx="708571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CMF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F007E613-83F4-D420-E116-CA3755CE3B91}"/>
                  </a:ext>
                </a:extLst>
              </p:cNvPr>
              <p:cNvSpPr txBox="1"/>
              <p:nvPr/>
            </p:nvSpPr>
            <p:spPr>
              <a:xfrm>
                <a:off x="384255" y="5695952"/>
                <a:ext cx="7901687"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CME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CMF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45°.</a:t>
                </a:r>
                <a:endParaRPr lang="zh-CN" altLang="en-US">
                  <a:solidFill>
                    <a:srgbClr val="FF0000"/>
                  </a:solidFill>
                </a:endParaRPr>
              </a:p>
            </p:txBody>
          </p:sp>
        </mc:Choice>
        <mc:Fallback xmlns="">
          <p:sp>
            <p:nvSpPr>
              <p:cNvPr id="15" name="文本框 14">
                <a:extLst>
                  <a:ext uri="{FF2B5EF4-FFF2-40B4-BE49-F238E27FC236}">
                    <a16:creationId xmlns:a16="http://schemas.microsoft.com/office/drawing/2014/main" id="{F007E613-83F4-D420-E116-CA3755CE3B91}"/>
                  </a:ext>
                </a:extLst>
              </p:cNvPr>
              <p:cNvSpPr txBox="1">
                <a:spLocks noRot="1" noChangeAspect="1" noMove="1" noResize="1" noEditPoints="1" noAdjustHandles="1" noChangeArrowheads="1" noChangeShapeType="1" noTextEdit="1"/>
              </p:cNvSpPr>
              <p:nvPr/>
            </p:nvSpPr>
            <p:spPr>
              <a:xfrm>
                <a:off x="384255" y="5695952"/>
                <a:ext cx="7901687" cy="765061"/>
              </a:xfrm>
              <a:prstGeom prst="rect">
                <a:avLst/>
              </a:prstGeom>
              <a:blipFill>
                <a:blip r:embed="rId8"/>
                <a:stretch>
                  <a:fillRect l="-1157" r="-1235" b="-3175"/>
                </a:stretch>
              </a:blipFill>
            </p:spPr>
            <p:txBody>
              <a:bodyPr/>
              <a:lstStyle/>
              <a:p>
                <a:r>
                  <a:rPr lang="zh-CN" altLang="en-US">
                    <a:noFill/>
                  </a:rPr>
                  <a:t> </a:t>
                </a:r>
              </a:p>
            </p:txBody>
          </p:sp>
        </mc:Fallback>
      </mc:AlternateContent>
      <p:sp>
        <p:nvSpPr>
          <p:cNvPr id="16" name="文本框 15">
            <a:extLst>
              <a:ext uri="{FF2B5EF4-FFF2-40B4-BE49-F238E27FC236}">
                <a16:creationId xmlns:a16="http://schemas.microsoft.com/office/drawing/2014/main" id="{C4CE0DAF-FE65-52E9-F4C6-286E482E4BCA}"/>
              </a:ext>
            </a:extLst>
          </p:cNvPr>
          <p:cNvSpPr txBox="1"/>
          <p:nvPr/>
        </p:nvSpPr>
        <p:spPr>
          <a:xfrm>
            <a:off x="384255" y="6367401"/>
            <a:ext cx="222319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EMF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909"/>
                                        </p:tgtEl>
                                        <p:attrNameLst>
                                          <p:attrName>style.visibility</p:attrName>
                                        </p:attrNameLst>
                                      </p:cBhvr>
                                      <p:to>
                                        <p:strVal val="visible"/>
                                      </p:to>
                                    </p:set>
                                    <p:animEffect transition="in" filter="blinds(horizontal)">
                                      <p:cBhvr>
                                        <p:cTn id="12" dur="500"/>
                                        <p:tgtEl>
                                          <p:spTgt spid="109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P spid="13" grpId="0" build="allAtOnce"/>
      <p:bldP spid="14" grpId="0" build="allAtOnce"/>
      <p:bldP spid="15" grpId="0" build="allAtOnce"/>
      <p:bldP spid="1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15" name="yt_shape_10915"/>
          <p:cNvSpPr txBox="1"/>
          <p:nvPr/>
        </p:nvSpPr>
        <p:spPr>
          <a:xfrm>
            <a:off x="540000" y="123309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Times New Roman"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CAB</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于</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，若</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p:txBody>
      </p:sp>
      <p:sp>
        <p:nvSpPr>
          <p:cNvPr id="10919" name="yt_shape_10919"/>
          <p:cNvSpPr txBox="1"/>
          <p:nvPr/>
        </p:nvSpPr>
        <p:spPr>
          <a:xfrm>
            <a:off x="539881" y="434916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916" name="yt_shape_10916" title="H_153.8511">
            <a:extLst>
              <a:ext uri="{FF2B5EF4-FFF2-40B4-BE49-F238E27FC236}">
                <a16:creationId xmlns:a16="http://schemas.microsoft.com/office/drawing/2014/main" id="{249740F1-2B05-4C5A-B423-6F681AEFABC2}"/>
              </a:ext>
            </a:extLst>
          </p:cNvPr>
          <p:cNvGrpSpPr/>
          <p:nvPr/>
        </p:nvGrpSpPr>
        <p:grpSpPr>
          <a:xfrm>
            <a:off x="9624273" y="2132937"/>
            <a:ext cx="1696212" cy="1953909"/>
            <a:chOff x="0" y="0"/>
            <a:chExt cx="1696212" cy="1953909"/>
          </a:xfrm>
        </p:grpSpPr>
        <p:pic>
          <p:nvPicPr>
            <p:cNvPr id="2" name="yt_image_10916">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696212" cy="1557909"/>
            </a:xfrm>
            <a:prstGeom prst="rect">
              <a:avLst/>
            </a:prstGeom>
            <a:noFill/>
            <a:extLst>
              <a:ext uri="{909E8E84-426E-40DD-AFC4-6F175D3DCCD1}">
                <a14:hiddenFill xmlns:a14="http://schemas.microsoft.com/office/drawing/2010/main">
                  <a:solidFill>
                    <a:srgbClr val="FFFFFF"/>
                  </a:solidFill>
                </a14:hiddenFill>
              </a:ext>
            </a:extLst>
          </p:spPr>
        </p:pic>
        <p:sp>
          <p:nvSpPr>
            <p:cNvPr id="10918" name="yt_shape_10918"/>
            <p:cNvSpPr txBox="1"/>
            <p:nvPr/>
          </p:nvSpPr>
          <p:spPr>
            <a:xfrm>
              <a:off x="314825" y="159390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p:sp>
        <p:nvSpPr>
          <p:cNvPr id="10920" name="yt_shape_10920"/>
          <p:cNvSpPr txBox="1"/>
          <p:nvPr/>
        </p:nvSpPr>
        <p:spPr>
          <a:xfrm>
            <a:off x="539881" y="2153484"/>
            <a:ext cx="241091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Times New Roman" pitchFamily="24"/>
                <a:ea typeface="宋体" pitchFamily="24"/>
              </a:rPr>
              <a:t>的长；</a:t>
            </a:r>
          </a:p>
        </p:txBody>
      </p:sp>
      <p:sp>
        <p:nvSpPr>
          <p:cNvPr id="8" name="文本框 7">
            <a:extLst>
              <a:ext uri="{FF2B5EF4-FFF2-40B4-BE49-F238E27FC236}">
                <a16:creationId xmlns:a16="http://schemas.microsoft.com/office/drawing/2014/main" id="{2AC1DB38-A2F8-3D6C-AA7F-7F413DD89A87}"/>
              </a:ext>
            </a:extLst>
          </p:cNvPr>
          <p:cNvSpPr txBox="1"/>
          <p:nvPr/>
        </p:nvSpPr>
        <p:spPr>
          <a:xfrm>
            <a:off x="510770" y="2581999"/>
            <a:ext cx="6988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B777C41D-A539-B993-CFE4-3CB0F5D17FB4}"/>
              </a:ext>
            </a:extLst>
          </p:cNvPr>
          <p:cNvSpPr txBox="1"/>
          <p:nvPr/>
        </p:nvSpPr>
        <p:spPr>
          <a:xfrm>
            <a:off x="510770" y="3057487"/>
            <a:ext cx="16961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E88DA446-373E-E2CB-AEC7-E08C9F6BC75B}"/>
              </a:ext>
            </a:extLst>
          </p:cNvPr>
          <p:cNvSpPr txBox="1"/>
          <p:nvPr/>
        </p:nvSpPr>
        <p:spPr>
          <a:xfrm>
            <a:off x="510770" y="3532975"/>
            <a:ext cx="314394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1" name="yt_shape_10921"/>
          <p:cNvSpPr txBox="1"/>
          <p:nvPr/>
        </p:nvSpPr>
        <p:spPr>
          <a:xfrm>
            <a:off x="510770" y="4058532"/>
            <a:ext cx="298318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ADB</a:t>
            </a:r>
            <a:r>
              <a:rPr lang="zh-CN" altLang="zh-CN" sz="2400" b="0" i="0" u="none">
                <a:solidFill>
                  <a:srgbClr val="000000"/>
                </a:solidFill>
                <a:effectLst/>
                <a:latin typeface="Times New Roman" pitchFamily="24"/>
                <a:ea typeface="宋体" pitchFamily="24"/>
              </a:rPr>
              <a:t>的面积</a:t>
            </a:r>
            <a:r>
              <a:rPr lang="en-US" altLang="zh-CN" sz="2400" b="0" i="0" u="none">
                <a:solidFill>
                  <a:srgbClr val="000000"/>
                </a:solidFill>
                <a:effectLst/>
                <a:latin typeface="Times New Roman" pitchFamily="24"/>
                <a:ea typeface="Times New Roman" pitchFamily="24"/>
              </a:rPr>
              <a:t>.</a:t>
            </a:r>
          </a:p>
        </p:txBody>
      </p:sp>
      <p:sp>
        <p:nvSpPr>
          <p:cNvPr id="12" name="yt_shape_10922"/>
          <p:cNvSpPr txBox="1"/>
          <p:nvPr/>
        </p:nvSpPr>
        <p:spPr>
          <a:xfrm>
            <a:off x="510770" y="4537835"/>
            <a:ext cx="6875280"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Times New Roman" pitchFamily="24"/>
                <a:ea typeface="楷体" pitchFamily="24"/>
              </a:rPr>
              <a:t>平分</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CAB</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DE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p:txBody>
      </p:sp>
      <mc:AlternateContent xmlns:mc="http://schemas.openxmlformats.org/markup-compatibility/2006" xmlns:a14="http://schemas.microsoft.com/office/drawing/2010/main">
        <mc:Choice Requires="a14">
          <p:sp>
            <p:nvSpPr>
              <p:cNvPr id="13" name="yt_shape_10923"/>
              <p:cNvSpPr txBox="1"/>
              <p:nvPr/>
            </p:nvSpPr>
            <p:spPr>
              <a:xfrm>
                <a:off x="510770" y="4537835"/>
                <a:ext cx="7333739"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方法一：</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1" u="none">
                    <a:solidFill>
                      <a:srgbClr val="FF0000">
                        <a:alpha val="0"/>
                      </a:srgbClr>
                    </a:solidFill>
                    <a:effectLst/>
                    <a:latin typeface="Times New Roman" pitchFamily="24"/>
                    <a:ea typeface="Times New Roman" pitchFamily="24"/>
                  </a:rPr>
                  <a:t>ADB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BD</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100" b="0" i="0" u="none">
                    <a:noFill/>
                    <a:effectLst/>
                    <a:latin typeface="Times New Roman"/>
                    <a:ea typeface="宋体"/>
                  </a:rPr>
                  <a:t>⁠</a:t>
                </a:r>
              </a:p>
            </p:txBody>
          </p:sp>
        </mc:Choice>
        <mc:Fallback xmlns="">
          <p:sp>
            <p:nvSpPr>
              <p:cNvPr id="13" name="yt_shape_10923"/>
              <p:cNvSpPr txBox="1">
                <a:spLocks noRot="1" noChangeAspect="1" noMove="1" noResize="1" noEditPoints="1" noAdjustHandles="1" noChangeArrowheads="1" noChangeShapeType="1" noTextEdit="1"/>
              </p:cNvSpPr>
              <p:nvPr/>
            </p:nvSpPr>
            <p:spPr>
              <a:xfrm>
                <a:off x="510770" y="4537835"/>
                <a:ext cx="7333739" cy="638893"/>
              </a:xfrm>
              <a:prstGeom prst="rect">
                <a:avLst/>
              </a:prstGeom>
              <a:blipFill>
                <a:blip r:embed="rId3"/>
                <a:stretch>
                  <a:fillRect l="-2577" r="-166" b="-161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yt_shape_10925"/>
              <p:cNvSpPr txBox="1"/>
              <p:nvPr/>
            </p:nvSpPr>
            <p:spPr>
              <a:xfrm>
                <a:off x="510770" y="5227516"/>
                <a:ext cx="6196440" cy="118096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方法二：</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1" u="none">
                    <a:solidFill>
                      <a:srgbClr val="FF0000">
                        <a:alpha val="0"/>
                      </a:srgbClr>
                    </a:solidFill>
                    <a:effectLst/>
                    <a:latin typeface="Times New Roman" pitchFamily="24"/>
                    <a:ea typeface="Times New Roman" pitchFamily="24"/>
                  </a:rPr>
                  <a:t>ADB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100" b="0" i="0" u="none">
                    <a:noFill/>
                    <a:effectLst/>
                    <a:latin typeface="Times New Roman"/>
                    <a:ea typeface="宋体"/>
                  </a:rPr>
                  <a:t>⁠</a:t>
                </a:r>
              </a:p>
            </p:txBody>
          </p:sp>
        </mc:Choice>
        <mc:Fallback xmlns="">
          <p:sp>
            <p:nvSpPr>
              <p:cNvPr id="14" name="yt_shape_10925"/>
              <p:cNvSpPr txBox="1">
                <a:spLocks noRot="1" noChangeAspect="1" noMove="1" noResize="1" noEditPoints="1" noAdjustHandles="1" noChangeArrowheads="1" noChangeShapeType="1" noTextEdit="1"/>
              </p:cNvSpPr>
              <p:nvPr/>
            </p:nvSpPr>
            <p:spPr>
              <a:xfrm>
                <a:off x="510770" y="5227516"/>
                <a:ext cx="6196440" cy="1180964"/>
              </a:xfrm>
              <a:prstGeom prst="rect">
                <a:avLst/>
              </a:prstGeom>
              <a:blipFill>
                <a:blip r:embed="rId4"/>
                <a:stretch>
                  <a:fillRect l="-3051" t="-1036" r="-2067" b="-82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46BB82FD-B37E-5D02-FFFC-D285593EE68F}"/>
                  </a:ext>
                </a:extLst>
              </p:cNvPr>
              <p:cNvSpPr txBox="1"/>
              <p:nvPr/>
            </p:nvSpPr>
            <p:spPr>
              <a:xfrm>
                <a:off x="420759" y="4491030"/>
                <a:ext cx="7341298"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方法一：</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ADB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15.</a:t>
                </a:r>
                <a:endParaRPr lang="zh-CN" altLang="en-US">
                  <a:solidFill>
                    <a:srgbClr val="FF0000"/>
                  </a:solidFill>
                </a:endParaRPr>
              </a:p>
            </p:txBody>
          </p:sp>
        </mc:Choice>
        <mc:Fallback xmlns="">
          <p:sp>
            <p:nvSpPr>
              <p:cNvPr id="15" name="文本框 14">
                <a:extLst>
                  <a:ext uri="{FF2B5EF4-FFF2-40B4-BE49-F238E27FC236}">
                    <a16:creationId xmlns:a16="http://schemas.microsoft.com/office/drawing/2014/main" id="{46BB82FD-B37E-5D02-FFFC-D285593EE68F}"/>
                  </a:ext>
                </a:extLst>
              </p:cNvPr>
              <p:cNvSpPr txBox="1">
                <a:spLocks noRot="1" noChangeAspect="1" noMove="1" noResize="1" noEditPoints="1" noAdjustHandles="1" noChangeArrowheads="1" noChangeShapeType="1" noTextEdit="1"/>
              </p:cNvSpPr>
              <p:nvPr/>
            </p:nvSpPr>
            <p:spPr>
              <a:xfrm>
                <a:off x="420759" y="4491030"/>
                <a:ext cx="7341298" cy="726326"/>
              </a:xfrm>
              <a:prstGeom prst="rect">
                <a:avLst/>
              </a:prstGeom>
              <a:blipFill>
                <a:blip r:embed="rId5"/>
                <a:stretch>
                  <a:fillRect l="-1246" r="-1412" b="-58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文本框 15">
                <a:extLst>
                  <a:ext uri="{FF2B5EF4-FFF2-40B4-BE49-F238E27FC236}">
                    <a16:creationId xmlns:a16="http://schemas.microsoft.com/office/drawing/2014/main" id="{92853B47-9D8E-9E83-C9B6-1DE86547FB20}"/>
                  </a:ext>
                </a:extLst>
              </p:cNvPr>
              <p:cNvSpPr txBox="1"/>
              <p:nvPr/>
            </p:nvSpPr>
            <p:spPr>
              <a:xfrm>
                <a:off x="420759" y="5180710"/>
                <a:ext cx="6316599" cy="63044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方法二：</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16" name="文本框 15">
                <a:extLst>
                  <a:ext uri="{FF2B5EF4-FFF2-40B4-BE49-F238E27FC236}">
                    <a16:creationId xmlns:a16="http://schemas.microsoft.com/office/drawing/2014/main" id="{92853B47-9D8E-9E83-C9B6-1DE86547FB20}"/>
                  </a:ext>
                </a:extLst>
              </p:cNvPr>
              <p:cNvSpPr txBox="1">
                <a:spLocks noRot="1" noChangeAspect="1" noMove="1" noResize="1" noEditPoints="1" noAdjustHandles="1" noChangeArrowheads="1" noChangeShapeType="1" noTextEdit="1"/>
              </p:cNvSpPr>
              <p:nvPr/>
            </p:nvSpPr>
            <p:spPr>
              <a:xfrm>
                <a:off x="420759" y="5180710"/>
                <a:ext cx="6316599" cy="630441"/>
              </a:xfrm>
              <a:prstGeom prst="rect">
                <a:avLst/>
              </a:prstGeom>
              <a:blipFill>
                <a:blip r:embed="rId6"/>
                <a:stretch>
                  <a:fillRect l="-1448" r="-1641" b="-1262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80388429-E2FA-5C21-E9E6-7FF67A9758D3}"/>
                  </a:ext>
                </a:extLst>
              </p:cNvPr>
              <p:cNvSpPr txBox="1"/>
              <p:nvPr/>
            </p:nvSpPr>
            <p:spPr>
              <a:xfrm>
                <a:off x="420759" y="5717539"/>
                <a:ext cx="4834636"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ADB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15.</a:t>
                </a:r>
                <a:endParaRPr lang="zh-CN" altLang="en-US">
                  <a:solidFill>
                    <a:srgbClr val="FF0000"/>
                  </a:solidFill>
                </a:endParaRPr>
              </a:p>
            </p:txBody>
          </p:sp>
        </mc:Choice>
        <mc:Fallback xmlns="">
          <p:sp>
            <p:nvSpPr>
              <p:cNvPr id="17" name="文本框 16">
                <a:extLst>
                  <a:ext uri="{FF2B5EF4-FFF2-40B4-BE49-F238E27FC236}">
                    <a16:creationId xmlns:a16="http://schemas.microsoft.com/office/drawing/2014/main" id="{80388429-E2FA-5C21-E9E6-7FF67A9758D3}"/>
                  </a:ext>
                </a:extLst>
              </p:cNvPr>
              <p:cNvSpPr txBox="1">
                <a:spLocks noRot="1" noChangeAspect="1" noMove="1" noResize="1" noEditPoints="1" noAdjustHandles="1" noChangeArrowheads="1" noChangeShapeType="1" noTextEdit="1"/>
              </p:cNvSpPr>
              <p:nvPr/>
            </p:nvSpPr>
            <p:spPr>
              <a:xfrm>
                <a:off x="420759" y="5717539"/>
                <a:ext cx="4834636" cy="726326"/>
              </a:xfrm>
              <a:prstGeom prst="rect">
                <a:avLst/>
              </a:prstGeom>
              <a:blipFill>
                <a:blip r:embed="rId7"/>
                <a:stretch>
                  <a:fillRect l="-1892" r="-2270" b="-588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blinds(horizontal)">
                                      <p:cBhvr>
                                        <p:cTn id="27" dur="500"/>
                                        <p:tgtEl>
                                          <p:spTgt spid="1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xEl>
                                              <p:pRg st="0" end="0"/>
                                            </p:txEl>
                                          </p:spTgt>
                                        </p:tgtEl>
                                        <p:attrNameLst>
                                          <p:attrName>style.visibility</p:attrName>
                                        </p:attrNameLst>
                                      </p:cBhvr>
                                      <p:to>
                                        <p:strVal val="visible"/>
                                      </p:to>
                                    </p:set>
                                    <p:animEffect transition="in" filter="blinds(horizontal)">
                                      <p:cBhvr>
                                        <p:cTn id="3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5" grpId="0" build="allAtOnce"/>
      <p:bldP spid="16" grpId="0" build="allAtOnce"/>
      <p:bldP spid="1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927" name="yt_shape_10927"/>
              <p:cNvSpPr txBox="1"/>
              <p:nvPr/>
            </p:nvSpPr>
            <p:spPr>
              <a:xfrm>
                <a:off x="540119" y="1176468"/>
                <a:ext cx="11111999" cy="1905971"/>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郴州市模拟</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某高速公路管理部门工作人员在对某段高速公路进行安全巡检过程中，发现该高速公路旁的一斜坡存在落石隐患，该斜坡横断面示意图如图所示，水平线</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1</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分别在</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上，斜坡</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的长为</a:t>
                </a:r>
                <a:r>
                  <a:rPr lang="en-US" altLang="zh-CN" sz="2400" b="0" i="0" u="none" dirty="0">
                    <a:solidFill>
                      <a:srgbClr val="000000"/>
                    </a:solidFill>
                    <a:effectLst/>
                    <a:latin typeface="Times New Roman" pitchFamily="24"/>
                    <a:ea typeface="Times New Roman" pitchFamily="24"/>
                  </a:rPr>
                  <a:t>18</a:t>
                </a:r>
                <a:r>
                  <a:rPr lang="zh-CN" altLang="zh-CN" sz="2400" b="0" i="0" u="none" dirty="0">
                    <a:solidFill>
                      <a:srgbClr val="000000"/>
                    </a:solidFill>
                    <a:effectLst/>
                    <a:latin typeface="Times New Roman" pitchFamily="24"/>
                    <a:ea typeface="宋体" pitchFamily="24"/>
                  </a:rPr>
                  <a:t>米，过点</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作</a:t>
                </a:r>
                <a:r>
                  <a:rPr lang="en-US" altLang="zh-CN" sz="2400" b="0" i="1" u="none" dirty="0">
                    <a:solidFill>
                      <a:srgbClr val="000000"/>
                    </a:solidFill>
                    <a:effectLst/>
                    <a:latin typeface="Times New Roman" pitchFamily="24"/>
                    <a:ea typeface="Times New Roman" pitchFamily="24"/>
                  </a:rPr>
                  <a:t>BC</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于点</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Times New Roman" pitchFamily="24"/>
                    <a:ea typeface="宋体" pitchFamily="24"/>
                  </a:rPr>
                  <a:t>，且线段</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Times New Roman" pitchFamily="24"/>
                    <a:ea typeface="宋体" pitchFamily="24"/>
                  </a:rPr>
                  <a:t>的长为</a:t>
                </a:r>
                <a:r>
                  <a:rPr lang="en-US" altLang="zh-CN" sz="2400" b="0" i="0" u="none" dirty="0">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6</m:t>
                        </m:r>
                      </m:e>
                    </m:rad>
                  </m:oMath>
                </a14:m>
                <a:r>
                  <a:rPr lang="zh-CN" altLang="zh-CN" sz="2400" b="0" i="0" u="none" dirty="0">
                    <a:solidFill>
                      <a:srgbClr val="000000"/>
                    </a:solidFill>
                    <a:effectLst/>
                    <a:latin typeface="Times New Roman" pitchFamily="24"/>
                    <a:ea typeface="宋体" pitchFamily="24"/>
                  </a:rPr>
                  <a:t>米</a:t>
                </a:r>
                <a:r>
                  <a:rPr lang="en-US" altLang="zh-CN" sz="2400" b="0" i="0" u="none" dirty="0">
                    <a:solidFill>
                      <a:srgbClr val="000000"/>
                    </a:solidFill>
                    <a:effectLst/>
                    <a:latin typeface="Times New Roman" pitchFamily="24"/>
                    <a:ea typeface="Times New Roman" pitchFamily="24"/>
                  </a:rPr>
                  <a:t>.</a:t>
                </a:r>
              </a:p>
            </p:txBody>
          </p:sp>
        </mc:Choice>
        <mc:Fallback xmlns="">
          <p:sp>
            <p:nvSpPr>
              <p:cNvPr id="10927" name="yt_shape_10927"/>
              <p:cNvSpPr txBox="1">
                <a:spLocks noRot="1" noChangeAspect="1" noMove="1" noResize="1" noEditPoints="1" noAdjustHandles="1" noChangeArrowheads="1" noChangeShapeType="1" noTextEdit="1"/>
              </p:cNvSpPr>
              <p:nvPr/>
            </p:nvSpPr>
            <p:spPr>
              <a:xfrm>
                <a:off x="540119" y="1176468"/>
                <a:ext cx="11111999" cy="1905971"/>
              </a:xfrm>
              <a:prstGeom prst="rect">
                <a:avLst/>
              </a:prstGeom>
              <a:blipFill>
                <a:blip r:embed="rId2"/>
                <a:stretch>
                  <a:fillRect l="-1701" t="-2875" r="-1701" b="-8626"/>
                </a:stretch>
              </a:blipFill>
            </p:spPr>
            <p:txBody>
              <a:bodyPr/>
              <a:lstStyle/>
              <a:p>
                <a:r>
                  <a:rPr lang="zh-CN" altLang="en-US">
                    <a:noFill/>
                  </a:rPr>
                  <a:t> </a:t>
                </a:r>
              </a:p>
            </p:txBody>
          </p:sp>
        </mc:Fallback>
      </mc:AlternateContent>
      <p:sp>
        <p:nvSpPr>
          <p:cNvPr id="10932" name="yt_shape_10932"/>
          <p:cNvSpPr txBox="1"/>
          <p:nvPr/>
        </p:nvSpPr>
        <p:spPr>
          <a:xfrm>
            <a:off x="540000" y="5239576"/>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929" name="yt_shape_10929" title="H_149.8911">
            <a:extLst>
              <a:ext uri="{FF2B5EF4-FFF2-40B4-BE49-F238E27FC236}">
                <a16:creationId xmlns:a16="http://schemas.microsoft.com/office/drawing/2014/main" id="{249740F1-2B05-4C5A-B423-6F681AEFABC2}"/>
              </a:ext>
            </a:extLst>
          </p:cNvPr>
          <p:cNvGrpSpPr/>
          <p:nvPr/>
        </p:nvGrpSpPr>
        <p:grpSpPr>
          <a:xfrm>
            <a:off x="8073385" y="3082439"/>
            <a:ext cx="3578733" cy="1903617"/>
            <a:chOff x="0" y="0"/>
            <a:chExt cx="3578733" cy="1903617"/>
          </a:xfrm>
        </p:grpSpPr>
        <p:pic>
          <p:nvPicPr>
            <p:cNvPr id="2" name="yt_image_10929">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3578733" cy="1507617"/>
            </a:xfrm>
            <a:prstGeom prst="rect">
              <a:avLst/>
            </a:prstGeom>
            <a:noFill/>
            <a:extLst>
              <a:ext uri="{909E8E84-426E-40DD-AFC4-6F175D3DCCD1}">
                <a14:hiddenFill xmlns:a14="http://schemas.microsoft.com/office/drawing/2010/main">
                  <a:solidFill>
                    <a:srgbClr val="FFFFFF"/>
                  </a:solidFill>
                </a14:hiddenFill>
              </a:ext>
            </a:extLst>
          </p:spPr>
        </p:pic>
        <p:sp>
          <p:nvSpPr>
            <p:cNvPr id="10931" name="yt_shape_10931"/>
            <p:cNvSpPr txBox="1"/>
            <p:nvPr/>
          </p:nvSpPr>
          <p:spPr>
            <a:xfrm>
              <a:off x="1256085" y="154361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题图</a:t>
              </a:r>
            </a:p>
          </p:txBody>
        </p:sp>
      </p:grpSp>
      <p:sp>
        <p:nvSpPr>
          <p:cNvPr id="10933" name="yt_shape_10933"/>
          <p:cNvSpPr txBox="1"/>
          <p:nvPr/>
        </p:nvSpPr>
        <p:spPr>
          <a:xfrm>
            <a:off x="509978" y="3201064"/>
            <a:ext cx="70099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求该斜坡的坡高</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结果用最简根式表示</a:t>
            </a:r>
            <a:r>
              <a:rPr lang="zh-CN" altLang="zh-CN" sz="2400" b="0" i="0" u="none">
                <a:solidFill>
                  <a:srgbClr val="000000"/>
                </a:solidFill>
                <a:effectLst/>
                <a:latin typeface="宋体" pitchFamily="24"/>
                <a:ea typeface="宋体" pitchFamily="24"/>
              </a:rPr>
              <a:t>）</a:t>
            </a:r>
          </a:p>
        </p:txBody>
      </p:sp>
      <p:sp>
        <p:nvSpPr>
          <p:cNvPr id="8" name="文本框 7">
            <a:extLst>
              <a:ext uri="{FF2B5EF4-FFF2-40B4-BE49-F238E27FC236}">
                <a16:creationId xmlns:a16="http://schemas.microsoft.com/office/drawing/2014/main" id="{6D9369E4-D4B7-D9AB-AA54-F641194FE057}"/>
              </a:ext>
            </a:extLst>
          </p:cNvPr>
          <p:cNvSpPr txBox="1"/>
          <p:nvPr/>
        </p:nvSpPr>
        <p:spPr>
          <a:xfrm>
            <a:off x="509978" y="3645024"/>
            <a:ext cx="36328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280B1EFA-9E97-BEBF-0E7F-0F522EC9A088}"/>
                  </a:ext>
                </a:extLst>
              </p:cNvPr>
              <p:cNvSpPr txBox="1"/>
              <p:nvPr/>
            </p:nvSpPr>
            <p:spPr>
              <a:xfrm>
                <a:off x="509978" y="4120512"/>
                <a:ext cx="6426962" cy="567703"/>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324</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m:t>
                        </m:r>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9" name="文本框 8">
                <a:extLst>
                  <a:ext uri="{FF2B5EF4-FFF2-40B4-BE49-F238E27FC236}">
                    <a16:creationId xmlns:a16="http://schemas.microsoft.com/office/drawing/2014/main" id="{280B1EFA-9E97-BEBF-0E7F-0F522EC9A088}"/>
                  </a:ext>
                </a:extLst>
              </p:cNvPr>
              <p:cNvSpPr txBox="1">
                <a:spLocks noRot="1" noChangeAspect="1" noMove="1" noResize="1" noEditPoints="1" noAdjustHandles="1" noChangeArrowheads="1" noChangeShapeType="1" noTextEdit="1"/>
              </p:cNvSpPr>
              <p:nvPr/>
            </p:nvSpPr>
            <p:spPr>
              <a:xfrm>
                <a:off x="509978" y="4120512"/>
                <a:ext cx="6426962" cy="567703"/>
              </a:xfrm>
              <a:prstGeom prst="rect">
                <a:avLst/>
              </a:prstGeom>
              <a:blipFill>
                <a:blip r:embed="rId4"/>
                <a:stretch>
                  <a:fillRect l="-1518" r="-1423" b="-1935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4" name="yt_shape_10934"/>
          <p:cNvSpPr txBox="1"/>
          <p:nvPr/>
        </p:nvSpPr>
        <p:spPr>
          <a:xfrm>
            <a:off x="540000" y="1260000"/>
            <a:ext cx="11111999" cy="1388778"/>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2</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为降低落石风险，该管理部门计划对该斜坡进行改造，改造后的斜坡坡角</a:t>
            </a:r>
            <a:r>
              <a:rPr lang="en-US" altLang="zh-CN" sz="2400" b="0" i="1" u="none" spc="150" dirty="0">
                <a:solidFill>
                  <a:srgbClr val="000000"/>
                </a:solidFill>
                <a:effectLst/>
                <a:latin typeface="Times New Roman" pitchFamily="24"/>
                <a:ea typeface="Times New Roman" pitchFamily="24"/>
              </a:rPr>
              <a:t>α</a:t>
            </a:r>
            <a:r>
              <a:rPr lang="zh-CN" altLang="zh-CN" sz="2400" b="0" i="0" u="none" spc="150" dirty="0">
                <a:solidFill>
                  <a:srgbClr val="000000"/>
                </a:solidFill>
                <a:effectLst/>
                <a:latin typeface="Times New Roman" pitchFamily="24"/>
                <a:ea typeface="宋体" pitchFamily="24"/>
              </a:rPr>
              <a:t>为</a:t>
            </a:r>
            <a:r>
              <a:rPr lang="en-US" altLang="zh-CN" sz="2400" b="0" i="0" u="none" spc="150" dirty="0">
                <a:solidFill>
                  <a:srgbClr val="000000"/>
                </a:solidFill>
                <a:effectLst/>
                <a:latin typeface="Times New Roman" pitchFamily="24"/>
                <a:ea typeface="Times New Roman" pitchFamily="24"/>
              </a:rPr>
              <a:t>60°</a:t>
            </a:r>
            <a:r>
              <a:rPr lang="zh-CN" altLang="zh-CN" sz="2400" b="0" i="0" u="none" spc="150" dirty="0">
                <a:solidFill>
                  <a:srgbClr val="000000"/>
                </a:solidFill>
                <a:effectLst/>
                <a:latin typeface="Times New Roman" pitchFamily="24"/>
                <a:ea typeface="宋体" pitchFamily="24"/>
              </a:rPr>
              <a:t>，过点</a:t>
            </a:r>
            <a:r>
              <a:rPr lang="en-US" altLang="zh-CN" sz="2400" b="0" i="1" u="none" spc="150" dirty="0">
                <a:solidFill>
                  <a:srgbClr val="000000"/>
                </a:solidFill>
                <a:effectLst/>
                <a:latin typeface="Times New Roman" pitchFamily="24"/>
                <a:ea typeface="Times New Roman" pitchFamily="24"/>
              </a:rPr>
              <a:t>M</a:t>
            </a:r>
            <a:r>
              <a:rPr lang="zh-CN" altLang="zh-CN" sz="2400" b="0" i="0" u="none" spc="150" dirty="0">
                <a:solidFill>
                  <a:srgbClr val="000000"/>
                </a:solidFill>
                <a:effectLst/>
                <a:latin typeface="Times New Roman" pitchFamily="24"/>
                <a:ea typeface="宋体" pitchFamily="24"/>
              </a:rPr>
              <a:t>作</a:t>
            </a:r>
            <a:r>
              <a:rPr lang="en-US" altLang="zh-CN" sz="2400" b="0" i="1" u="none" spc="150" dirty="0">
                <a:solidFill>
                  <a:srgbClr val="000000"/>
                </a:solidFill>
                <a:effectLst/>
                <a:latin typeface="Times New Roman" pitchFamily="24"/>
                <a:ea typeface="Times New Roman" pitchFamily="24"/>
              </a:rPr>
              <a:t>MN</a:t>
            </a:r>
            <a:r>
              <a:rPr lang="en-US" altLang="zh-CN" sz="2400" b="0" i="0" u="none" spc="150" dirty="0">
                <a:solidFill>
                  <a:srgbClr val="000000"/>
                </a:solidFill>
                <a:effectLst/>
                <a:latin typeface="宋体" pitchFamily="24"/>
                <a:ea typeface="宋体" pitchFamily="24"/>
              </a:rPr>
              <a:t>⊥</a:t>
            </a:r>
            <a:r>
              <a:rPr lang="en-US" altLang="zh-CN" sz="2400" b="0" i="1" u="none" spc="150" dirty="0">
                <a:solidFill>
                  <a:srgbClr val="000000"/>
                </a:solidFill>
                <a:effectLst/>
                <a:latin typeface="Times New Roman" pitchFamily="24"/>
                <a:ea typeface="Times New Roman" pitchFamily="24"/>
              </a:rPr>
              <a:t>l</a:t>
            </a:r>
            <a:r>
              <a:rPr lang="en-US" altLang="zh-CN" sz="2400" b="0" i="0" u="none" spc="150" baseline="-25000" dirty="0">
                <a:solidFill>
                  <a:srgbClr val="000000"/>
                </a:solidFill>
                <a:effectLst/>
                <a:latin typeface="Times New Roman" pitchFamily="24"/>
                <a:ea typeface="Times New Roman" pitchFamily="24"/>
              </a:rPr>
              <a:t>1</a:t>
            </a:r>
            <a:r>
              <a:rPr lang="zh-CN" altLang="zh-CN" sz="2400" b="0" i="0" u="none" spc="150" dirty="0">
                <a:solidFill>
                  <a:srgbClr val="000000"/>
                </a:solidFill>
                <a:effectLst/>
                <a:latin typeface="Times New Roman" pitchFamily="24"/>
                <a:ea typeface="宋体" pitchFamily="24"/>
              </a:rPr>
              <a:t>于点</a:t>
            </a:r>
            <a:r>
              <a:rPr lang="en-US" altLang="zh-CN" sz="2400" b="0" i="1" u="none" spc="150" dirty="0">
                <a:solidFill>
                  <a:srgbClr val="000000"/>
                </a:solidFill>
                <a:effectLst/>
                <a:latin typeface="Times New Roman" pitchFamily="24"/>
                <a:ea typeface="Times New Roman" pitchFamily="24"/>
              </a:rPr>
              <a:t>N</a:t>
            </a:r>
            <a:r>
              <a:rPr lang="zh-CN" altLang="zh-CN" sz="2400" b="0" i="0" u="none" spc="150" dirty="0">
                <a:solidFill>
                  <a:srgbClr val="000000"/>
                </a:solidFill>
                <a:effectLst/>
                <a:latin typeface="Times New Roman" pitchFamily="24"/>
                <a:ea typeface="宋体" pitchFamily="24"/>
              </a:rPr>
              <a:t>，求改造后的斜坡长度比改造前的斜坡长度增加了多少米？</a:t>
            </a:r>
          </a:p>
        </p:txBody>
      </p:sp>
      <mc:AlternateContent xmlns:mc="http://schemas.openxmlformats.org/markup-compatibility/2006" xmlns:a14="http://schemas.microsoft.com/office/drawing/2010/main">
        <mc:Choice Requires="a14">
          <p:sp>
            <p:nvSpPr>
              <p:cNvPr id="10935" name="yt_shape_10935"/>
              <p:cNvSpPr txBox="1"/>
              <p:nvPr/>
            </p:nvSpPr>
            <p:spPr>
              <a:xfrm>
                <a:off x="540000" y="3849356"/>
                <a:ext cx="6307881" cy="95885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ABC</a:t>
                </a:r>
                <a:r>
                  <a:rPr lang="zh-CN" altLang="zh-CN" sz="2400" b="0" i="0" u="none">
                    <a:solidFill>
                      <a:srgbClr val="FF0000">
                        <a:alpha val="0"/>
                      </a:srgbClr>
                    </a:solidFill>
                    <a:effectLst/>
                    <a:latin typeface="Times New Roman" pitchFamily="24"/>
                    <a:ea typeface="楷体" pitchFamily="24"/>
                  </a:rPr>
                  <a:t>中，</a:t>
                </a:r>
                <a:r>
                  <a:rPr lang="zh-CN" altLang="zh-CN" sz="100" b="0" i="0" u="none">
                    <a:noFill/>
                    <a:effectLst/>
                    <a:latin typeface="Times New Roman"/>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324</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m:t>
                        </m:r>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p:txBody>
          </p:sp>
        </mc:Choice>
        <mc:Fallback xmlns="" xmlns:a16="http://schemas.microsoft.com/office/drawing/2014/main">
          <p:sp>
            <p:nvSpPr>
              <p:cNvPr id="10935" name="yt_shape_10935" descr="{&quot;rangeId&quot;:16,&quot;mathAnswerShape&quot;:1}"/>
              <p:cNvSpPr txBox="1">
                <a:spLocks noRot="1" noChangeAspect="1" noMove="1" noResize="1" noEditPoints="1" noAdjustHandles="1" noChangeArrowheads="1" noChangeShapeType="1" noTextEdit="1"/>
              </p:cNvSpPr>
              <p:nvPr/>
            </p:nvSpPr>
            <p:spPr>
              <a:xfrm>
                <a:off x="540000" y="3849356"/>
                <a:ext cx="6307881" cy="958852"/>
              </a:xfrm>
              <a:prstGeom prst="rect">
                <a:avLst/>
              </a:prstGeom>
              <a:blipFill>
                <a:blip r:embed="rId2"/>
                <a:stretch>
                  <a:fillRect l="-2998" t="-5063" r="-1934" b="-18354"/>
                </a:stretch>
              </a:blipFill>
            </p:spPr>
            <p:txBody>
              <a:bodyPr/>
              <a:lstStyle/>
              <a:p>
                <a:r>
                  <a:rPr lang="zh-CN" altLang="en-US">
                    <a:noFill/>
                  </a:rPr>
                  <a:t> </a:t>
                </a:r>
              </a:p>
            </p:txBody>
          </p:sp>
        </mc:Fallback>
      </mc:AlternateContent>
      <p:sp>
        <p:nvSpPr>
          <p:cNvPr id="9" name="yt_shape_10937"/>
          <p:cNvSpPr txBox="1"/>
          <p:nvPr/>
        </p:nvSpPr>
        <p:spPr>
          <a:xfrm>
            <a:off x="540000" y="2688082"/>
            <a:ext cx="5145639"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α</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AMN</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AN</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AMN</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AN</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MN</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AN</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2400" b="0" i="1" u="none">
                <a:solidFill>
                  <a:srgbClr val="FF0000">
                    <a:alpha val="0"/>
                  </a:srgbClr>
                </a:solidFill>
                <a:effectLst/>
                <a:latin typeface="Times New Roman" pitchFamily="24"/>
                <a:ea typeface="Times New Roman" pitchFamily="24"/>
              </a:rPr>
              <a:t>AN</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AN</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故长度增加了</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米</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p:sp>
        <p:nvSpPr>
          <p:cNvPr id="10" name="文本框 9">
            <a:extLst>
              <a:ext uri="{FF2B5EF4-FFF2-40B4-BE49-F238E27FC236}">
                <a16:creationId xmlns:a16="http://schemas.microsoft.com/office/drawing/2014/main" id="{A7CF0DBB-752D-B66D-AF53-E8B722C36F7F}"/>
              </a:ext>
            </a:extLst>
          </p:cNvPr>
          <p:cNvSpPr txBox="1"/>
          <p:nvPr/>
        </p:nvSpPr>
        <p:spPr>
          <a:xfrm>
            <a:off x="449989" y="2641276"/>
            <a:ext cx="25200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endParaRPr lang="zh-CN" altLang="en-US">
              <a:solidFill>
                <a:srgbClr val="FF0000"/>
              </a:solidFill>
            </a:endParaRPr>
          </a:p>
        </p:txBody>
      </p:sp>
      <p:sp>
        <p:nvSpPr>
          <p:cNvPr id="11" name="文本框 10">
            <a:extLst>
              <a:ext uri="{FF2B5EF4-FFF2-40B4-BE49-F238E27FC236}">
                <a16:creationId xmlns:a16="http://schemas.microsoft.com/office/drawing/2014/main" id="{8E9DB85C-6D8E-DEB7-4981-1BCCF518C65F}"/>
              </a:ext>
            </a:extLst>
          </p:cNvPr>
          <p:cNvSpPr txBox="1"/>
          <p:nvPr/>
        </p:nvSpPr>
        <p:spPr>
          <a:xfrm>
            <a:off x="449989" y="3116764"/>
            <a:ext cx="4364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020D2050-D3D6-8ADC-963C-73DF441B1BB3}"/>
              </a:ext>
            </a:extLst>
          </p:cNvPr>
          <p:cNvSpPr txBox="1"/>
          <p:nvPr/>
        </p:nvSpPr>
        <p:spPr>
          <a:xfrm>
            <a:off x="449989" y="3592252"/>
            <a:ext cx="51394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91ABB31A-7DDD-04A8-0864-6576CCDD073B}"/>
              </a:ext>
            </a:extLst>
          </p:cNvPr>
          <p:cNvSpPr txBox="1"/>
          <p:nvPr/>
        </p:nvSpPr>
        <p:spPr>
          <a:xfrm>
            <a:off x="449989" y="4067740"/>
            <a:ext cx="2989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2F211A23-E3E3-22E2-275A-91595C807AFD}"/>
              </a:ext>
            </a:extLst>
          </p:cNvPr>
          <p:cNvSpPr txBox="1"/>
          <p:nvPr/>
        </p:nvSpPr>
        <p:spPr>
          <a:xfrm>
            <a:off x="449989" y="4543228"/>
            <a:ext cx="5275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5" name="文本框 14">
            <a:extLst>
              <a:ext uri="{FF2B5EF4-FFF2-40B4-BE49-F238E27FC236}">
                <a16:creationId xmlns:a16="http://schemas.microsoft.com/office/drawing/2014/main" id="{7A3F934C-0A58-5717-8C17-C768C84766AD}"/>
              </a:ext>
            </a:extLst>
          </p:cNvPr>
          <p:cNvSpPr txBox="1"/>
          <p:nvPr/>
        </p:nvSpPr>
        <p:spPr>
          <a:xfrm>
            <a:off x="449989" y="5018716"/>
            <a:ext cx="42678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6" name="文本框 15">
            <a:extLst>
              <a:ext uri="{FF2B5EF4-FFF2-40B4-BE49-F238E27FC236}">
                <a16:creationId xmlns:a16="http://schemas.microsoft.com/office/drawing/2014/main" id="{5E5A6B6E-AEE4-5DB7-A9C8-B40AE6E42176}"/>
              </a:ext>
            </a:extLst>
          </p:cNvPr>
          <p:cNvSpPr txBox="1"/>
          <p:nvPr/>
        </p:nvSpPr>
        <p:spPr>
          <a:xfrm>
            <a:off x="449989" y="5494204"/>
            <a:ext cx="2542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故长度增加了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grpSp>
        <p:nvGrpSpPr>
          <p:cNvPr id="17" name="yt_shape_10929" title="H_149.8911">
            <a:extLst>
              <a:ext uri="{FF2B5EF4-FFF2-40B4-BE49-F238E27FC236}">
                <a16:creationId xmlns:a16="http://schemas.microsoft.com/office/drawing/2014/main" id="{249740F1-2B05-4C5A-B423-6F681AEFABC2}"/>
              </a:ext>
            </a:extLst>
          </p:cNvPr>
          <p:cNvGrpSpPr/>
          <p:nvPr/>
        </p:nvGrpSpPr>
        <p:grpSpPr>
          <a:xfrm>
            <a:off x="8073385" y="3082439"/>
            <a:ext cx="3578733" cy="1903617"/>
            <a:chOff x="0" y="0"/>
            <a:chExt cx="3578733" cy="1903617"/>
          </a:xfrm>
        </p:grpSpPr>
        <p:pic>
          <p:nvPicPr>
            <p:cNvPr id="18" name="yt_image_10929">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3578733" cy="1507617"/>
            </a:xfrm>
            <a:prstGeom prst="rect">
              <a:avLst/>
            </a:prstGeom>
            <a:noFill/>
            <a:extLst>
              <a:ext uri="{909E8E84-426E-40DD-AFC4-6F175D3DCCD1}">
                <a14:hiddenFill xmlns:a14="http://schemas.microsoft.com/office/drawing/2010/main">
                  <a:solidFill>
                    <a:srgbClr val="FFFFFF"/>
                  </a:solidFill>
                </a14:hiddenFill>
              </a:ext>
            </a:extLst>
          </p:spPr>
        </p:pic>
        <p:sp>
          <p:nvSpPr>
            <p:cNvPr id="19" name="yt_shape_10931"/>
            <p:cNvSpPr txBox="1"/>
            <p:nvPr/>
          </p:nvSpPr>
          <p:spPr>
            <a:xfrm>
              <a:off x="1256085" y="154361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linds(horizont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blinds(horizontal)">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blinds(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blinds(horizontal)">
                                      <p:cBhvr>
                                        <p:cTn id="32" dur="500"/>
                                        <p:tgtEl>
                                          <p:spTgt spid="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blinds(horizontal)">
                                      <p:cBhvr>
                                        <p:cTn id="3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P spid="12" grpId="0" build="allAtOnce"/>
      <p:bldP spid="13" grpId="0" build="allAtOnce"/>
      <p:bldP spid="14" grpId="0" build="allAtOnce"/>
      <p:bldP spid="15" grpId="0" build="allAtOnce"/>
      <p:bldP spid="1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8" name="yt_shape_10938"/>
          <p:cNvSpPr txBox="1"/>
          <p:nvPr/>
        </p:nvSpPr>
        <p:spPr>
          <a:xfrm>
            <a:off x="540000" y="985219"/>
            <a:ext cx="48763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直角三角形中的有关证明</a:t>
            </a:r>
          </a:p>
        </p:txBody>
      </p:sp>
      <p:sp>
        <p:nvSpPr>
          <p:cNvPr id="10939" name="yt_shape_10939"/>
          <p:cNvSpPr txBox="1"/>
          <p:nvPr/>
        </p:nvSpPr>
        <p:spPr>
          <a:xfrm>
            <a:off x="540000" y="148478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Times New Roman" pitchFamily="24"/>
                <a:ea typeface="宋体" pitchFamily="24"/>
              </a:rPr>
              <a:t>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边上的高，</a:t>
            </a:r>
            <a:r>
              <a:rPr lang="en-US" altLang="zh-CN" sz="2400" b="0" i="1" u="none">
                <a:solidFill>
                  <a:srgbClr val="000000"/>
                </a:solidFill>
                <a:effectLst/>
                <a:latin typeface="Times New Roman" pitchFamily="24"/>
                <a:ea typeface="Times New Roman" pitchFamily="24"/>
              </a:rPr>
              <a:t>CE</a:t>
            </a:r>
            <a:r>
              <a:rPr lang="zh-CN" altLang="zh-CN" sz="2400" b="0" i="0" u="none">
                <a:solidFill>
                  <a:srgbClr val="000000"/>
                </a:solidFill>
                <a:effectLst/>
                <a:latin typeface="Times New Roman" pitchFamily="24"/>
                <a:ea typeface="宋体" pitchFamily="24"/>
              </a:rPr>
              <a:t>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边上的中线，且</a:t>
            </a:r>
            <a:r>
              <a:rPr lang="en-US" altLang="zh-CN" sz="2400" b="0" i="1" u="none">
                <a:solidFill>
                  <a:srgbClr val="000000"/>
                </a:solidFill>
                <a:effectLst/>
                <a:latin typeface="Times New Roman" pitchFamily="24"/>
                <a:ea typeface="Times New Roman" pitchFamily="24"/>
              </a:rPr>
              <a:t>DC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BE</a:t>
            </a:r>
            <a:r>
              <a:rPr lang="zh-CN" altLang="zh-CN" sz="2400" b="0" i="0" u="none">
                <a:solidFill>
                  <a:srgbClr val="000000"/>
                </a:solidFill>
                <a:effectLst/>
                <a:latin typeface="Times New Roman" pitchFamily="24"/>
                <a:ea typeface="宋体" pitchFamily="24"/>
              </a:rPr>
              <a:t>，求证：</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BCE</a:t>
            </a:r>
            <a:r>
              <a:rPr lang="en-US" altLang="zh-CN" sz="2400" b="0" i="0" u="none">
                <a:solidFill>
                  <a:srgbClr val="000000"/>
                </a:solidFill>
                <a:effectLst/>
                <a:latin typeface="Times New Roman" pitchFamily="24"/>
                <a:ea typeface="Times New Roman" pitchFamily="24"/>
              </a:rPr>
              <a:t>.</a:t>
            </a:r>
          </a:p>
        </p:txBody>
      </p:sp>
      <p:sp>
        <p:nvSpPr>
          <p:cNvPr id="10942" name="yt_shape_10942"/>
          <p:cNvSpPr txBox="1"/>
          <p:nvPr/>
        </p:nvSpPr>
        <p:spPr>
          <a:xfrm>
            <a:off x="540000" y="2596583"/>
            <a:ext cx="3668440" cy="1251689"/>
          </a:xfrm>
          <a:prstGeom prst="rect">
            <a:avLst/>
          </a:prstGeom>
        </p:spPr>
        <p:txBody>
          <a:bodyPr vert="horz" wrap="none" lIns="0" tIns="0" rIns="0" bIns="0" rtlCol="0">
            <a:spAutoFit/>
          </a:bodyPr>
          <a:lstStyle/>
          <a:p>
            <a:pPr algn="l" eaLnBrk="1" latinLnBrk="0" hangingPunct="0">
              <a:lnSpc>
                <a:spcPct val="129999"/>
              </a:lnSpc>
            </a:pPr>
            <a:r>
              <a:rPr lang="en-US" altLang="zh-CN" sz="6950" b="0" i="0" u="none" spc="-6950">
                <a:solidFill>
                  <a:srgbClr val="1EE3CF"/>
                </a:solidFill>
                <a:effectLst/>
                <a:latin typeface="Times New Roman" pitchFamily="70"/>
                <a:ea typeface="宋体" pitchFamily="70"/>
              </a:rPr>
              <a:t> </a:t>
            </a:r>
            <a:r>
              <a:rPr lang="en-US" altLang="zh-CN" sz="6950" b="0" i="0" u="none" spc="13290">
                <a:solidFill>
                  <a:srgbClr val="1EE3CF"/>
                </a:solidFill>
                <a:effectLst/>
                <a:latin typeface="Times New Roman" pitchFamily="70"/>
                <a:ea typeface="宋体" pitchFamily="70"/>
              </a:rPr>
              <a:t> </a:t>
            </a:r>
            <a:r>
              <a:rPr lang="en-US" altLang="zh-CN" sz="6050" b="0" i="0" u="none" spc="12066">
                <a:solidFill>
                  <a:srgbClr val="1EE3CF"/>
                </a:solidFill>
                <a:effectLst/>
                <a:latin typeface="Times New Roman" pitchFamily="60"/>
                <a:ea typeface="宋体" pitchFamily="60"/>
              </a:rPr>
              <a:t> </a:t>
            </a:r>
            <a:r>
              <a:rPr lang="zh-CN" altLang="zh-CN" sz="100" b="0" i="0" u="none">
                <a:noFill/>
                <a:effectLst/>
                <a:latin typeface="Times New Roman"/>
                <a:ea typeface="宋体"/>
              </a:rPr>
              <a:t>⁠</a:t>
            </a:r>
          </a:p>
        </p:txBody>
      </p:sp>
      <p:pic>
        <p:nvPicPr>
          <p:cNvPr id="10940" name="yt_image_10940" title="H_108.91063">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397971" y="2109935"/>
            <a:ext cx="2147074" cy="1557682"/>
          </a:xfrm>
          <a:prstGeom prst="rect">
            <a:avLst/>
          </a:prstGeom>
          <a:noFill/>
          <a:extLst>
            <a:ext uri="{909E8E84-426E-40DD-AFC4-6F175D3DCCD1}">
              <a14:hiddenFill xmlns:a14="http://schemas.microsoft.com/office/drawing/2010/main">
                <a:solidFill>
                  <a:srgbClr val="FFFFFF"/>
                </a:solidFill>
              </a14:hiddenFill>
            </a:ext>
          </a:extLst>
        </p:spPr>
      </p:pic>
      <p:pic>
        <p:nvPicPr>
          <p:cNvPr id="10941" name="yt_image_10941" title="H_95.4">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9489835" y="4658999"/>
            <a:ext cx="2147074" cy="1510218"/>
          </a:xfrm>
          <a:prstGeom prst="rect">
            <a:avLst/>
          </a:prstGeom>
          <a:noFill/>
          <a:extLst>
            <a:ext uri="{909E8E84-426E-40DD-AFC4-6F175D3DCCD1}">
              <a14:hiddenFill xmlns:a14="http://schemas.microsoft.com/office/drawing/2010/main">
                <a:solidFill>
                  <a:srgbClr val="FFFFFF"/>
                </a:solidFill>
              </a14:hiddenFill>
            </a:ext>
          </a:extLst>
        </p:spPr>
      </p:pic>
      <p:sp>
        <p:nvSpPr>
          <p:cNvPr id="10944" name="yt_shape_10944"/>
          <p:cNvSpPr txBox="1"/>
          <p:nvPr/>
        </p:nvSpPr>
        <p:spPr>
          <a:xfrm>
            <a:off x="10056440" y="3705217"/>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题图</a:t>
            </a:r>
          </a:p>
        </p:txBody>
      </p:sp>
      <p:pic>
        <p:nvPicPr>
          <p:cNvPr id="3" name="yt_shape_1698822172877" title="H_28.770866">
            <a:extLst>
              <a:ext uri="{FF2B5EF4-FFF2-40B4-BE49-F238E27FC236}">
                <a16:creationId xmlns:a16="http://schemas.microsoft.com/office/drawing/2014/main" id="{7E6E5A84-7ACE-C257-3B86-DD8FEEDA56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881" y="1024743"/>
            <a:ext cx="1171767" cy="365390"/>
          </a:xfrm>
          <a:prstGeom prst="rect">
            <a:avLst/>
          </a:prstGeom>
        </p:spPr>
      </p:pic>
      <p:sp>
        <p:nvSpPr>
          <p:cNvPr id="10" name="文本框 9">
            <a:extLst>
              <a:ext uri="{FF2B5EF4-FFF2-40B4-BE49-F238E27FC236}">
                <a16:creationId xmlns:a16="http://schemas.microsoft.com/office/drawing/2014/main" id="{A49C1D49-0994-4087-A4C9-A0D186CBB70C}"/>
              </a:ext>
            </a:extLst>
          </p:cNvPr>
          <p:cNvSpPr txBox="1"/>
          <p:nvPr/>
        </p:nvSpPr>
        <p:spPr>
          <a:xfrm>
            <a:off x="431531" y="2382797"/>
            <a:ext cx="2186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证明：连接</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ED</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7FD9325C-D02F-35A5-FB3B-5DF36E29D138}"/>
              </a:ext>
            </a:extLst>
          </p:cNvPr>
          <p:cNvSpPr txBox="1"/>
          <p:nvPr/>
        </p:nvSpPr>
        <p:spPr>
          <a:xfrm>
            <a:off x="449870" y="2801517"/>
            <a:ext cx="31090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边上的高，</a:t>
            </a:r>
            <a:endParaRPr lang="zh-CN" altLang="en-US" dirty="0">
              <a:solidFill>
                <a:srgbClr val="FF0000"/>
              </a:solidFill>
            </a:endParaRPr>
          </a:p>
        </p:txBody>
      </p:sp>
      <p:sp>
        <p:nvSpPr>
          <p:cNvPr id="12" name="文本框 11">
            <a:extLst>
              <a:ext uri="{FF2B5EF4-FFF2-40B4-BE49-F238E27FC236}">
                <a16:creationId xmlns:a16="http://schemas.microsoft.com/office/drawing/2014/main" id="{41467880-0DD2-6E3A-EBB3-9F37C90C68A9}"/>
              </a:ext>
            </a:extLst>
          </p:cNvPr>
          <p:cNvSpPr txBox="1"/>
          <p:nvPr/>
        </p:nvSpPr>
        <p:spPr>
          <a:xfrm>
            <a:off x="449870" y="3208550"/>
            <a:ext cx="2189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endParaRPr lang="zh-CN" altLang="en-US" dirty="0">
              <a:solidFill>
                <a:srgbClr val="FF0000"/>
              </a:solidFill>
            </a:endParaRPr>
          </a:p>
        </p:txBody>
      </p:sp>
      <p:sp>
        <p:nvSpPr>
          <p:cNvPr id="13" name="文本框 12">
            <a:extLst>
              <a:ext uri="{FF2B5EF4-FFF2-40B4-BE49-F238E27FC236}">
                <a16:creationId xmlns:a16="http://schemas.microsoft.com/office/drawing/2014/main" id="{BA054CD5-8FAA-6B0E-6CC6-F6A5136C0218}"/>
              </a:ext>
            </a:extLst>
          </p:cNvPr>
          <p:cNvSpPr txBox="1"/>
          <p:nvPr/>
        </p:nvSpPr>
        <p:spPr>
          <a:xfrm>
            <a:off x="449870" y="3616148"/>
            <a:ext cx="49616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ADB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边上的中线</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3FAC8C59-0BB7-6E97-F5BA-E0CA24F48A53}"/>
                  </a:ext>
                </a:extLst>
              </p:cNvPr>
              <p:cNvSpPr txBox="1"/>
              <p:nvPr/>
            </p:nvSpPr>
            <p:spPr>
              <a:xfrm>
                <a:off x="449870" y="3971462"/>
                <a:ext cx="244862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ED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BE</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a:t>
                </a:r>
                <a:endParaRPr lang="zh-CN" altLang="en-US" dirty="0">
                  <a:solidFill>
                    <a:srgbClr val="FF0000"/>
                  </a:solidFill>
                </a:endParaRPr>
              </a:p>
            </p:txBody>
          </p:sp>
        </mc:Choice>
        <mc:Fallback xmlns="">
          <p:sp>
            <p:nvSpPr>
              <p:cNvPr id="14" name="文本框 13">
                <a:extLst>
                  <a:ext uri="{FF2B5EF4-FFF2-40B4-BE49-F238E27FC236}">
                    <a16:creationId xmlns:a16="http://schemas.microsoft.com/office/drawing/2014/main" id="{3FAC8C59-0BB7-6E97-F5BA-E0CA24F48A53}"/>
                  </a:ext>
                </a:extLst>
              </p:cNvPr>
              <p:cNvSpPr txBox="1">
                <a:spLocks noRot="1" noChangeAspect="1" noMove="1" noResize="1" noEditPoints="1" noAdjustHandles="1" noChangeArrowheads="1" noChangeShapeType="1" noTextEdit="1"/>
              </p:cNvSpPr>
              <p:nvPr/>
            </p:nvSpPr>
            <p:spPr>
              <a:xfrm>
                <a:off x="449870" y="3971462"/>
                <a:ext cx="2448624" cy="765061"/>
              </a:xfrm>
              <a:prstGeom prst="rect">
                <a:avLst/>
              </a:prstGeom>
              <a:blipFill>
                <a:blip r:embed="rId5"/>
                <a:stretch>
                  <a:fillRect l="-3990" r="-4738" b="-3175"/>
                </a:stretch>
              </a:blipFill>
            </p:spPr>
            <p:txBody>
              <a:bodyPr/>
              <a:lstStyle/>
              <a:p>
                <a:r>
                  <a:rPr lang="zh-CN" altLang="en-US">
                    <a:noFill/>
                  </a:rPr>
                  <a:t> </a:t>
                </a:r>
              </a:p>
            </p:txBody>
          </p:sp>
        </mc:Fallback>
      </mc:AlternateContent>
      <p:sp>
        <p:nvSpPr>
          <p:cNvPr id="15" name="文本框 14">
            <a:extLst>
              <a:ext uri="{FF2B5EF4-FFF2-40B4-BE49-F238E27FC236}">
                <a16:creationId xmlns:a16="http://schemas.microsoft.com/office/drawing/2014/main" id="{086DFDB8-B4B9-652C-BACF-EDBBBEBF395E}"/>
              </a:ext>
            </a:extLst>
          </p:cNvPr>
          <p:cNvSpPr txBox="1"/>
          <p:nvPr/>
        </p:nvSpPr>
        <p:spPr>
          <a:xfrm>
            <a:off x="469841" y="4504222"/>
            <a:ext cx="2253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EDB</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6" name="文本框 15">
            <a:extLst>
              <a:ext uri="{FF2B5EF4-FFF2-40B4-BE49-F238E27FC236}">
                <a16:creationId xmlns:a16="http://schemas.microsoft.com/office/drawing/2014/main" id="{4385AF1F-8A4D-6689-1F6E-06ED001ADD0D}"/>
              </a:ext>
            </a:extLst>
          </p:cNvPr>
          <p:cNvSpPr txBox="1"/>
          <p:nvPr/>
        </p:nvSpPr>
        <p:spPr>
          <a:xfrm>
            <a:off x="469841" y="4979710"/>
            <a:ext cx="3634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7" name="文本框 16">
            <a:extLst>
              <a:ext uri="{FF2B5EF4-FFF2-40B4-BE49-F238E27FC236}">
                <a16:creationId xmlns:a16="http://schemas.microsoft.com/office/drawing/2014/main" id="{EA1F0495-EA4F-55E7-3F9D-830788E6A1E2}"/>
              </a:ext>
            </a:extLst>
          </p:cNvPr>
          <p:cNvSpPr txBox="1"/>
          <p:nvPr/>
        </p:nvSpPr>
        <p:spPr>
          <a:xfrm>
            <a:off x="486033" y="5452188"/>
            <a:ext cx="2694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ECD</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8" name="文本框 17">
            <a:extLst>
              <a:ext uri="{FF2B5EF4-FFF2-40B4-BE49-F238E27FC236}">
                <a16:creationId xmlns:a16="http://schemas.microsoft.com/office/drawing/2014/main" id="{B5F40883-C780-A7AA-7B1D-8003C7B23578}"/>
              </a:ext>
            </a:extLst>
          </p:cNvPr>
          <p:cNvSpPr txBox="1"/>
          <p:nvPr/>
        </p:nvSpPr>
        <p:spPr>
          <a:xfrm>
            <a:off x="486033" y="5904144"/>
            <a:ext cx="5461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EDB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ECD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9" name="文本框 18">
            <a:extLst>
              <a:ext uri="{FF2B5EF4-FFF2-40B4-BE49-F238E27FC236}">
                <a16:creationId xmlns:a16="http://schemas.microsoft.com/office/drawing/2014/main" id="{7D999095-2534-106E-6C7F-A2B0627384E9}"/>
              </a:ext>
            </a:extLst>
          </p:cNvPr>
          <p:cNvSpPr txBox="1"/>
          <p:nvPr/>
        </p:nvSpPr>
        <p:spPr>
          <a:xfrm>
            <a:off x="480032" y="6352558"/>
            <a:ext cx="23882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BCE</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941"/>
                                        </p:tgtEl>
                                        <p:attrNameLst>
                                          <p:attrName>style.visibility</p:attrName>
                                        </p:attrNameLst>
                                      </p:cBhvr>
                                      <p:to>
                                        <p:strVal val="visible"/>
                                      </p:to>
                                    </p:set>
                                    <p:animEffect transition="in" filter="blinds(horizontal)">
                                      <p:cBhvr>
                                        <p:cTn id="12" dur="500"/>
                                        <p:tgtEl>
                                          <p:spTgt spid="109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blinds(horizontal)">
                                      <p:cBhvr>
                                        <p:cTn id="37" dur="500"/>
                                        <p:tgtEl>
                                          <p:spTgt spid="1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blinds(horizontal)">
                                      <p:cBhvr>
                                        <p:cTn id="42" dur="500"/>
                                        <p:tgtEl>
                                          <p:spTgt spid="1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blinds(horizontal)">
                                      <p:cBhvr>
                                        <p:cTn id="47" dur="500"/>
                                        <p:tgtEl>
                                          <p:spTgt spid="1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xEl>
                                              <p:pRg st="0" end="0"/>
                                            </p:txEl>
                                          </p:spTgt>
                                        </p:tgtEl>
                                        <p:attrNameLst>
                                          <p:attrName>style.visibility</p:attrName>
                                        </p:attrNameLst>
                                      </p:cBhvr>
                                      <p:to>
                                        <p:strVal val="visible"/>
                                      </p:to>
                                    </p:set>
                                    <p:animEffect transition="in" filter="blinds(horizontal)">
                                      <p:cBhvr>
                                        <p:cTn id="52" dur="500"/>
                                        <p:tgtEl>
                                          <p:spTgt spid="1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blinds(horizontal)">
                                      <p:cBhvr>
                                        <p:cTn id="5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P spid="12" grpId="0" build="allAtOnce"/>
      <p:bldP spid="13" grpId="0" build="allAtOnce"/>
      <p:bldP spid="14" grpId="0" build="allAtOnce"/>
      <p:bldP spid="15" grpId="0" build="allAtOnce"/>
      <p:bldP spid="16" grpId="0" build="allAtOnce"/>
      <p:bldP spid="17" grpId="0" build="allAtOnce"/>
      <p:bldP spid="18" grpId="0" build="allAtOnce"/>
      <p:bldP spid="1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47" name="yt_shape_10947"/>
          <p:cNvSpPr txBox="1"/>
          <p:nvPr/>
        </p:nvSpPr>
        <p:spPr>
          <a:xfrm>
            <a:off x="545728" y="119289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如图，</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Times New Roman" pitchFamily="24"/>
                <a:ea typeface="宋体" pitchFamily="24"/>
              </a:rPr>
              <a:t>，点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Times New Roman" pitchFamily="24"/>
                <a:ea typeface="宋体" pitchFamily="24"/>
              </a:rPr>
              <a:t>分别在</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上，</a:t>
            </a:r>
            <a:r>
              <a:rPr lang="en-US" altLang="zh-CN" sz="2400" b="0" i="1" u="none" dirty="0">
                <a:solidFill>
                  <a:srgbClr val="000000"/>
                </a:solidFill>
                <a:effectLst/>
                <a:latin typeface="Times New Roman" pitchFamily="24"/>
                <a:ea typeface="Times New Roman" pitchFamily="24"/>
              </a:rPr>
              <a:t>AG</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AF</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CE</a:t>
            </a:r>
            <a:r>
              <a:rPr lang="zh-CN" altLang="zh-CN" sz="2400" b="0" i="0" u="none" dirty="0">
                <a:solidFill>
                  <a:srgbClr val="000000"/>
                </a:solidFill>
                <a:effectLst/>
                <a:latin typeface="Times New Roman" pitchFamily="24"/>
                <a:ea typeface="宋体" pitchFamily="24"/>
              </a:rPr>
              <a:t>，垂足分别为</a:t>
            </a:r>
            <a:r>
              <a:rPr lang="en-US" altLang="zh-CN" sz="2400" b="0" i="1" u="none" dirty="0">
                <a:solidFill>
                  <a:srgbClr val="000000"/>
                </a:solidFill>
                <a:effectLst/>
                <a:latin typeface="Times New Roman" pitchFamily="24"/>
                <a:ea typeface="Times New Roman" pitchFamily="24"/>
              </a:rPr>
              <a:t>G</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Times New Roman" pitchFamily="24"/>
                <a:ea typeface="宋体" pitchFamily="24"/>
              </a:rPr>
              <a:t>，且</a:t>
            </a:r>
            <a:r>
              <a:rPr lang="en-US" altLang="zh-CN" sz="2400" b="0" i="1" u="none" dirty="0">
                <a:solidFill>
                  <a:srgbClr val="000000"/>
                </a:solidFill>
                <a:effectLst/>
                <a:latin typeface="Times New Roman" pitchFamily="24"/>
                <a:ea typeface="Times New Roman" pitchFamily="24"/>
              </a:rPr>
              <a:t>AG</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AF</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求证：</a:t>
            </a:r>
            <a:r>
              <a:rPr lang="en-US" altLang="zh-CN" sz="2400" b="0" i="1" u="none" dirty="0">
                <a:solidFill>
                  <a:srgbClr val="000000"/>
                </a:solidFill>
                <a:effectLst/>
                <a:latin typeface="Times New Roman" pitchFamily="24"/>
                <a:ea typeface="Times New Roman" pitchFamily="24"/>
              </a:rPr>
              <a:t>AD</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AE</a:t>
            </a:r>
            <a:r>
              <a:rPr lang="en-US" altLang="zh-CN" sz="2400" b="0" i="0" u="none" dirty="0">
                <a:solidFill>
                  <a:srgbClr val="000000"/>
                </a:solidFill>
                <a:effectLst/>
                <a:latin typeface="Times New Roman" pitchFamily="24"/>
                <a:ea typeface="Times New Roman" pitchFamily="24"/>
              </a:rPr>
              <a:t>.</a:t>
            </a:r>
          </a:p>
        </p:txBody>
      </p:sp>
      <p:sp>
        <p:nvSpPr>
          <p:cNvPr id="10951" name="yt_shape_10951"/>
          <p:cNvSpPr txBox="1"/>
          <p:nvPr/>
        </p:nvSpPr>
        <p:spPr>
          <a:xfrm>
            <a:off x="539881" y="382826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948" name="yt_shape_10948" title="H_127.031105">
            <a:extLst>
              <a:ext uri="{FF2B5EF4-FFF2-40B4-BE49-F238E27FC236}">
                <a16:creationId xmlns:a16="http://schemas.microsoft.com/office/drawing/2014/main" id="{249740F1-2B05-4C5A-B423-6F681AEFABC2}"/>
              </a:ext>
            </a:extLst>
          </p:cNvPr>
          <p:cNvGrpSpPr/>
          <p:nvPr/>
        </p:nvGrpSpPr>
        <p:grpSpPr>
          <a:xfrm>
            <a:off x="8760296" y="2204864"/>
            <a:ext cx="2592288" cy="1862037"/>
            <a:chOff x="0" y="0"/>
            <a:chExt cx="2245995" cy="1613295"/>
          </a:xfrm>
        </p:grpSpPr>
        <p:pic>
          <p:nvPicPr>
            <p:cNvPr id="2" name="yt_image_10948">
              <a:extLst>
                <a:ext uri="">
                  <a16:creationId xmlns="" xmlns:a16="http://schemas.microsoft.com/office/drawing/2014/main" xmlns:m="http://schemas.openxmlformats.org/officeDocument/2006/math"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245995" cy="1217295"/>
            </a:xfrm>
            <a:prstGeom prst="rect">
              <a:avLst/>
            </a:prstGeom>
            <a:noFill/>
            <a:extLst>
              <a:ext uri="{909E8E84-426E-40DD-AFC4-6F175D3DCCD1}">
                <a14:hiddenFill xmlns:a14="http://schemas.microsoft.com/office/drawing/2010/main">
                  <a:solidFill>
                    <a:srgbClr val="FFFFFF"/>
                  </a:solidFill>
                </a14:hiddenFill>
              </a:ext>
            </a:extLst>
          </p:spPr>
        </p:pic>
        <p:sp>
          <p:nvSpPr>
            <p:cNvPr id="10950" name="yt_shape_10950"/>
            <p:cNvSpPr txBox="1"/>
            <p:nvPr/>
          </p:nvSpPr>
          <p:spPr>
            <a:xfrm>
              <a:off x="589716" y="125329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xmlns:a14="http://schemas.microsoft.com/office/drawing/2010/main">
        <mc:Choice Requires="a14">
          <p:sp>
            <p:nvSpPr>
              <p:cNvPr id="7" name="yt_shape_10952"/>
              <p:cNvSpPr txBox="1"/>
              <p:nvPr/>
            </p:nvSpPr>
            <p:spPr>
              <a:xfrm>
                <a:off x="539881" y="1961383"/>
                <a:ext cx="5220981" cy="5340501"/>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AG</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AF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CE</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ABG</a:t>
                </a:r>
                <a:r>
                  <a:rPr lang="zh-CN" altLang="zh-CN" sz="2400" b="0" i="0" u="none">
                    <a:solidFill>
                      <a:srgbClr val="FF0000">
                        <a:alpha val="0"/>
                      </a:srgbClr>
                    </a:solidFill>
                    <a:effectLst/>
                    <a:latin typeface="Times New Roman" pitchFamily="24"/>
                    <a:ea typeface="楷体" pitchFamily="24"/>
                  </a:rPr>
                  <a:t>与</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ACF</a:t>
                </a:r>
                <a:r>
                  <a:rPr lang="zh-CN" altLang="zh-CN" sz="2400" b="0" i="0" u="none">
                    <a:solidFill>
                      <a:srgbClr val="FF0000">
                        <a:alpha val="0"/>
                      </a:srgbClr>
                    </a:solidFill>
                    <a:effectLst/>
                    <a:latin typeface="Times New Roman" pitchFamily="24"/>
                    <a:ea typeface="楷体" pitchFamily="24"/>
                  </a:rPr>
                  <a:t>是直角三角形</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30000"/>
                  </a:lnSpc>
                </a:pP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ABG</a:t>
                </a:r>
                <a:r>
                  <a:rPr lang="zh-CN" altLang="zh-CN" sz="2400" b="0" i="0" u="none">
                    <a:solidFill>
                      <a:srgbClr val="FF0000">
                        <a:alpha val="0"/>
                      </a:srgbClr>
                    </a:solidFill>
                    <a:effectLst/>
                    <a:latin typeface="Times New Roman" pitchFamily="24"/>
                    <a:ea typeface="楷体" pitchFamily="24"/>
                  </a:rPr>
                  <a:t>与</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ACF</a:t>
                </a:r>
                <a:r>
                  <a:rPr lang="zh-CN" altLang="zh-CN" sz="2400" b="0" i="0" u="none">
                    <a:solidFill>
                      <a:srgbClr val="FF0000">
                        <a:alpha val="0"/>
                      </a:srgbClr>
                    </a:solidFill>
                    <a:effectLst/>
                    <a:latin typeface="Times New Roman" pitchFamily="24"/>
                    <a:ea typeface="楷体" pitchFamily="24"/>
                  </a:rPr>
                  <a:t>中，</a:t>
                </a:r>
                <a:r>
                  <a:rPr lang="zh-CN" altLang="zh-CN" sz="100" b="0" i="0" u="none">
                    <a:noFill/>
                    <a:effectLst/>
                    <a:latin typeface="Times New Roman"/>
                    <a:ea typeface="宋体"/>
                  </a:rPr>
                  <a:t>⁠</a:t>
                </a:r>
              </a:p>
              <a:p>
                <a:pPr algn="l" eaLnBrk="1" latinLnBrk="0" hangingPunct="0">
                  <a:lnSpc>
                    <a:spcPct val="130000"/>
                  </a:lnSpc>
                </a:pPr>
                <a:r>
                  <a:rPr lang="zh-CN" altLang="zh-CN" sz="1200" b="0" i="0" u="none">
                    <a:solidFill>
                      <a:srgbClr val="FF0000">
                        <a:alpha val="0"/>
                      </a:srgbClr>
                    </a:solidFill>
                    <a:effectLst/>
                    <a:latin typeface="Times New Roman" pitchFamily="12"/>
                    <a:ea typeface="宋体" pitchFamily="12"/>
                  </a:rPr>
                  <a:t>​</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𝐴𝐶</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𝐴𝐺</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𝐴𝐹</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ABG</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HL</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CAF</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30000"/>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FAG</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DAG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FAG</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DAG</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CAE</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mc:Choice>
        <mc:Fallback xmlns="">
          <p:sp>
            <p:nvSpPr>
              <p:cNvPr id="7" name="yt_shape_10952"/>
              <p:cNvSpPr txBox="1">
                <a:spLocks noRot="1" noChangeAspect="1" noMove="1" noResize="1" noEditPoints="1" noAdjustHandles="1" noChangeArrowheads="1" noChangeShapeType="1" noTextEdit="1"/>
              </p:cNvSpPr>
              <p:nvPr/>
            </p:nvSpPr>
            <p:spPr>
              <a:xfrm>
                <a:off x="539881" y="1961383"/>
                <a:ext cx="5220981" cy="5340501"/>
              </a:xfrm>
              <a:prstGeom prst="rect">
                <a:avLst/>
              </a:prstGeom>
              <a:blipFill>
                <a:blip r:embed="rId3"/>
                <a:stretch>
                  <a:fillRect l="-3621" t="-1027" r="-2921" b="-2511"/>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0867E962-8AC6-90EF-B194-CF5431576229}"/>
              </a:ext>
            </a:extLst>
          </p:cNvPr>
          <p:cNvSpPr txBox="1"/>
          <p:nvPr/>
        </p:nvSpPr>
        <p:spPr>
          <a:xfrm>
            <a:off x="456949" y="2204864"/>
            <a:ext cx="4191698"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AG</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218C06DD-D00D-B021-DA24-3218072DA523}"/>
              </a:ext>
            </a:extLst>
          </p:cNvPr>
          <p:cNvSpPr txBox="1"/>
          <p:nvPr/>
        </p:nvSpPr>
        <p:spPr>
          <a:xfrm>
            <a:off x="456949" y="2680352"/>
            <a:ext cx="4471098"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ABG</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ACF</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是直角三角形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4B1BB153-31C5-24B8-73A6-387C83CAAEA7}"/>
              </a:ext>
            </a:extLst>
          </p:cNvPr>
          <p:cNvSpPr txBox="1"/>
          <p:nvPr/>
        </p:nvSpPr>
        <p:spPr>
          <a:xfrm>
            <a:off x="456949" y="3155840"/>
            <a:ext cx="3750373"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ABG</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ACF</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中，</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366A25F7-C949-2F7B-61F8-3CCA44D1A198}"/>
                  </a:ext>
                </a:extLst>
              </p:cNvPr>
              <p:cNvSpPr txBox="1"/>
              <p:nvPr/>
            </p:nvSpPr>
            <p:spPr>
              <a:xfrm>
                <a:off x="456949" y="3631328"/>
                <a:ext cx="1711453" cy="1154189"/>
              </a:xfrm>
              <a:prstGeom prst="rect">
                <a:avLst/>
              </a:prstGeom>
              <a:noFill/>
            </p:spPr>
            <p:txBody>
              <a:bodyPr vert="horz" wrap="none" rtlCol="0" anchor="ctr">
                <a:noAutofit/>
              </a:bodyPr>
              <a:lstStyle/>
              <a:p>
                <a:pPr>
                  <a:lnSpc>
                    <a:spcPct val="130000"/>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𝐴𝐺</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𝐴𝐹</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
          <p:sp>
            <p:nvSpPr>
              <p:cNvPr id="11" name="文本框 10">
                <a:extLst>
                  <a:ext uri="{FF2B5EF4-FFF2-40B4-BE49-F238E27FC236}">
                    <a16:creationId xmlns:a16="http://schemas.microsoft.com/office/drawing/2014/main" id="{366A25F7-C949-2F7B-61F8-3CCA44D1A198}"/>
                  </a:ext>
                </a:extLst>
              </p:cNvPr>
              <p:cNvSpPr txBox="1">
                <a:spLocks noRot="1" noChangeAspect="1" noMove="1" noResize="1" noEditPoints="1" noAdjustHandles="1" noChangeArrowheads="1" noChangeShapeType="1" noTextEdit="1"/>
              </p:cNvSpPr>
              <p:nvPr/>
            </p:nvSpPr>
            <p:spPr>
              <a:xfrm>
                <a:off x="456949" y="3631328"/>
                <a:ext cx="1711453" cy="1154189"/>
              </a:xfrm>
              <a:prstGeom prst="rect">
                <a:avLst/>
              </a:prstGeom>
              <a:blipFill>
                <a:blip r:embed="rId4"/>
                <a:stretch>
                  <a:fillRect l="-356"/>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EE9EEB58-D256-05AF-EB02-7F062C44EFDA}"/>
              </a:ext>
            </a:extLst>
          </p:cNvPr>
          <p:cNvSpPr txBox="1"/>
          <p:nvPr/>
        </p:nvSpPr>
        <p:spPr>
          <a:xfrm>
            <a:off x="456949" y="4691905"/>
            <a:ext cx="4461573"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ABG</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HL</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75B06505-6FA4-5C89-A238-A6E10C453F5C}"/>
              </a:ext>
            </a:extLst>
          </p:cNvPr>
          <p:cNvSpPr txBox="1"/>
          <p:nvPr/>
        </p:nvSpPr>
        <p:spPr>
          <a:xfrm>
            <a:off x="456949" y="5167393"/>
            <a:ext cx="1864424"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71177A49-C529-917D-D320-8EE08A78D1F6}"/>
              </a:ext>
            </a:extLst>
          </p:cNvPr>
          <p:cNvSpPr txBox="1"/>
          <p:nvPr/>
        </p:nvSpPr>
        <p:spPr>
          <a:xfrm>
            <a:off x="456949" y="5642882"/>
            <a:ext cx="2642299"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blinds(horizontal)">
                                      <p:cBhvr>
                                        <p:cTn id="32" dur="5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blinds(horizontal)">
                                      <p:cBhvr>
                                        <p:cTn id="3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yt_shape_2">
                <a:extLst>
                  <a:ext uri="{FF2B5EF4-FFF2-40B4-BE49-F238E27FC236}">
                    <a16:creationId xmlns:a16="http://schemas.microsoft.com/office/drawing/2014/main" id="{3B4F6DB9-5F8F-F276-D792-980C3ADE48EA}"/>
                  </a:ext>
                </a:extLst>
              </p:cNvPr>
              <p:cNvSpPr txBox="1"/>
              <p:nvPr/>
            </p:nvSpPr>
            <p:spPr>
              <a:xfrm>
                <a:off x="614397" y="2525186"/>
                <a:ext cx="5410455" cy="2441502"/>
              </a:xfrm>
              <a:prstGeom prst="rect">
                <a:avLst/>
              </a:prstGeom>
              <a:noFill/>
              <a:extLst>
                <a:ext uri="{909E8E84-426E-40DD-AFC4-6F175D3DCCD1}">
                  <a14:hiddenFill>
                    <a:solidFill>
                      <a:srgbClr val="FFFFFF"/>
                    </a:solidFill>
                  </a14:hiddenFill>
                </a:ext>
              </a:extLst>
            </p:spPr>
            <p:txBody>
              <a:bodyPr vert="horz" wrap="none" lIns="0" tIns="0" rIns="0" bIns="0" rtlCol="0">
                <a:spAutoFit/>
              </a:bodyPr>
              <a:lstStyle/>
              <a:p>
                <a:pPr lvl="0" hangingPunct="0">
                  <a:lnSpc>
                    <a:spcPct val="130000"/>
                  </a:lnSpc>
                </a:pPr>
                <a:r>
                  <a:rPr lang="zh-CN" altLang="zh-CN" sz="2400">
                    <a:solidFill>
                      <a:srgbClr val="FF0000">
                        <a:alpha val="0"/>
                      </a:srgbClr>
                    </a:solidFill>
                    <a:latin typeface="Times New Roman" pitchFamily="24"/>
                    <a:ea typeface="楷体" pitchFamily="24"/>
                  </a:rPr>
                  <a:t>在</a:t>
                </a:r>
                <a:r>
                  <a:rPr lang="en-US"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ABD</a:t>
                </a:r>
                <a:r>
                  <a:rPr lang="zh-CN" altLang="zh-CN" sz="2400">
                    <a:solidFill>
                      <a:srgbClr val="FF0000">
                        <a:alpha val="0"/>
                      </a:srgbClr>
                    </a:solidFill>
                    <a:latin typeface="Times New Roman" pitchFamily="24"/>
                    <a:ea typeface="楷体" pitchFamily="24"/>
                  </a:rPr>
                  <a:t>与</a:t>
                </a:r>
                <a:r>
                  <a:rPr lang="en-US"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ACE</a:t>
                </a:r>
                <a:r>
                  <a:rPr lang="zh-CN" altLang="zh-CN" sz="2400">
                    <a:solidFill>
                      <a:srgbClr val="FF0000">
                        <a:alpha val="0"/>
                      </a:srgbClr>
                    </a:solidFill>
                    <a:latin typeface="Times New Roman" pitchFamily="24"/>
                    <a:ea typeface="楷体" pitchFamily="24"/>
                  </a:rPr>
                  <a:t>中，</a:t>
                </a:r>
                <a14:m>
                  <m:oMath xmlns:m="http://schemas.openxmlformats.org/officeDocument/2006/math">
                    <m:d>
                      <m:dPr>
                        <m:begChr m:val="{"/>
                        <m:endChr m:val=""/>
                        <m:ctrlPr>
                          <a:rPr lang="en-US" altLang="zh-CN" sz="2400" i="1" smtClean="0">
                            <a:solidFill>
                              <a:srgbClr val="FE0000">
                                <a:alpha val="0"/>
                              </a:srgbClr>
                            </a:solidFill>
                            <a:latin typeface="Cambria Math" panose="02040503050406030204" pitchFamily="18" charset="0"/>
                            <a:ea typeface="Cambria Math" panose="02040503050406030204" pitchFamily="48" charset="0"/>
                          </a:rPr>
                        </m:ctrlPr>
                      </m:dPr>
                      <m:e>
                        <m:eqArr>
                          <m:eqArrPr>
                            <m:ctrlPr>
                              <a:rPr lang="en-US" altLang="zh-CN" sz="2400" i="1" smtClean="0">
                                <a:solidFill>
                                  <a:srgbClr val="FE0000">
                                    <a:alpha val="0"/>
                                  </a:srgbClr>
                                </a:solidFill>
                                <a:latin typeface="Cambria Math" panose="02040503050406030204" pitchFamily="18" charset="0"/>
                                <a:ea typeface="Cambria Math" panose="02040503050406030204" pitchFamily="48" charset="0"/>
                              </a:rPr>
                            </m:ctrlPr>
                          </m:eqArrPr>
                          <m:e>
                            <m:r>
                              <a:rPr lang="en-US" altLang="zh-CN" sz="2400" i="1" smtClean="0">
                                <a:solidFill>
                                  <a:srgbClr val="FE0000">
                                    <a:alpha val="0"/>
                                  </a:srgbClr>
                                </a:solidFill>
                                <a:latin typeface="Cambria Math" panose="02040503050406030204" pitchFamily="48" charset="0"/>
                                <a:ea typeface="Cambria Math" panose="02040503050406030204" pitchFamily="48" charset="0"/>
                              </a:rPr>
                              <m:t>&amp;</m:t>
                            </m:r>
                            <m:r>
                              <a:rPr lang="en-US"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𝐴𝐵𝐷</m:t>
                            </m:r>
                            <m:r>
                              <a:rPr lang="zh-CN"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𝐴𝐶𝐸</m:t>
                            </m:r>
                            <m:r>
                              <m:rPr>
                                <m:nor/>
                              </m:rPr>
                              <a:rPr lang="zh-CN" altLang="zh-CN" sz="2400" smtClean="0">
                                <a:solidFill>
                                  <a:srgbClr val="FE0000">
                                    <a:alpha val="0"/>
                                  </a:srgbClr>
                                </a:solidFill>
                                <a:latin typeface="Times New Roman" panose="02040503050406030204" pitchFamily="48" charset="0"/>
                                <a:ea typeface="宋体" panose="02040503050406030204" pitchFamily="48" charset="0"/>
                              </a:rPr>
                              <m:t>，</m:t>
                            </m:r>
                          </m:e>
                          <m:e>
                            <m:r>
                              <a:rPr lang="en-US" altLang="zh-CN" sz="2400" i="1" smtClean="0">
                                <a:solidFill>
                                  <a:srgbClr val="FE0000">
                                    <a:alpha val="0"/>
                                  </a:srgbClr>
                                </a:solidFill>
                                <a:latin typeface="Cambria Math" panose="02040503050406030204" pitchFamily="48" charset="0"/>
                                <a:ea typeface="Cambria Math" panose="02040503050406030204" pitchFamily="48" charset="0"/>
                              </a:rPr>
                              <m:t>&amp;</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𝐴𝐵</m:t>
                            </m:r>
                            <m:r>
                              <a:rPr lang="zh-CN"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𝐴𝐶</m:t>
                            </m:r>
                            <m:r>
                              <m:rPr>
                                <m:nor/>
                              </m:rPr>
                              <a:rPr lang="zh-CN" altLang="zh-CN" sz="2400" smtClean="0">
                                <a:solidFill>
                                  <a:srgbClr val="FE0000">
                                    <a:alpha val="0"/>
                                  </a:srgbClr>
                                </a:solidFill>
                                <a:latin typeface="Times New Roman" panose="02040503050406030204" pitchFamily="48" charset="0"/>
                                <a:ea typeface="宋体" panose="02040503050406030204" pitchFamily="48" charset="0"/>
                              </a:rPr>
                              <m:t>，</m:t>
                            </m:r>
                          </m:e>
                          <m:e>
                            <m:r>
                              <a:rPr lang="en-US" altLang="zh-CN" sz="2400" i="1" smtClean="0">
                                <a:solidFill>
                                  <a:srgbClr val="FE0000">
                                    <a:alpha val="0"/>
                                  </a:srgbClr>
                                </a:solidFill>
                                <a:latin typeface="Cambria Math" panose="02040503050406030204" pitchFamily="48" charset="0"/>
                                <a:ea typeface="Cambria Math" panose="02040503050406030204" pitchFamily="48" charset="0"/>
                              </a:rPr>
                              <m:t>&amp;</m:t>
                            </m:r>
                            <m:r>
                              <a:rPr lang="en-US"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𝐵𝐴𝐷</m:t>
                            </m:r>
                            <m:r>
                              <a:rPr lang="zh-CN"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smtClean="0">
                                <a:solidFill>
                                  <a:srgbClr val="FE0000">
                                    <a:alpha val="0"/>
                                  </a:srgbClr>
                                </a:solidFill>
                                <a:latin typeface="Cambria Math" panose="02040503050406030204" pitchFamily="48" charset="0"/>
                                <a:ea typeface="Cambria Math" panose="02040503050406030204" pitchFamily="48" charset="0"/>
                              </a:rPr>
                              <m:t>∠</m:t>
                            </m:r>
                            <m:r>
                              <a:rPr lang="en-US" altLang="zh-CN" sz="2400" i="1" smtClean="0">
                                <a:solidFill>
                                  <a:srgbClr val="FE0000">
                                    <a:alpha val="0"/>
                                  </a:srgbClr>
                                </a:solidFill>
                                <a:latin typeface="Cambria Math" panose="02040503050406030204" pitchFamily="48" charset="0"/>
                                <a:ea typeface="Cambria Math" panose="02040503050406030204" pitchFamily="48" charset="0"/>
                              </a:rPr>
                              <m:t>𝐶𝐴𝐸</m:t>
                            </m:r>
                            <m:r>
                              <m:rPr>
                                <m:nor/>
                              </m:rPr>
                              <a:rPr lang="zh-CN" altLang="zh-CN" sz="2400" smtClean="0">
                                <a:solidFill>
                                  <a:srgbClr val="FE0000">
                                    <a:alpha val="0"/>
                                  </a:srgbClr>
                                </a:solidFill>
                                <a:latin typeface="Times New Roman" panose="02040503050406030204" pitchFamily="48" charset="0"/>
                                <a:ea typeface="宋体" panose="02040503050406030204" pitchFamily="48" charset="0"/>
                              </a:rPr>
                              <m:t>，</m:t>
                            </m:r>
                          </m:e>
                        </m:eqArr>
                      </m:e>
                    </m:d>
                  </m:oMath>
                </a14:m>
                <a:r>
                  <a:rPr lang="zh-CN" altLang="zh-CN" sz="100">
                    <a:noFill/>
                    <a:latin typeface="Times New Roman"/>
                    <a:ea typeface="宋体"/>
                  </a:rPr>
                  <a:t>⁠</a:t>
                </a:r>
              </a:p>
              <a:p>
                <a:pPr lvl="0" hangingPunct="0">
                  <a:lnSpc>
                    <a:spcPct val="130000"/>
                  </a:lnSpc>
                </a:pPr>
                <a:r>
                  <a:rPr lang="en-US"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ABD</a:t>
                </a:r>
                <a:r>
                  <a:rPr lang="en-US"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ACE</a:t>
                </a:r>
                <a:r>
                  <a:rPr lang="zh-CN" altLang="zh-CN" sz="2400">
                    <a:solidFill>
                      <a:srgbClr val="FF0000">
                        <a:alpha val="0"/>
                      </a:srgbClr>
                    </a:solidFill>
                    <a:latin typeface="宋体" pitchFamily="24"/>
                    <a:ea typeface="宋体" pitchFamily="24"/>
                  </a:rPr>
                  <a:t>（</a:t>
                </a:r>
                <a:r>
                  <a:rPr lang="en-US" altLang="zh-CN" sz="2400">
                    <a:solidFill>
                      <a:srgbClr val="FF0000">
                        <a:alpha val="0"/>
                      </a:srgbClr>
                    </a:solidFill>
                    <a:latin typeface="Times New Roman" pitchFamily="24"/>
                    <a:ea typeface="Times New Roman" pitchFamily="24"/>
                  </a:rPr>
                  <a:t>ASA</a:t>
                </a:r>
                <a:r>
                  <a:rPr lang="zh-CN" altLang="zh-CN" sz="2400">
                    <a:solidFill>
                      <a:srgbClr val="FF0000">
                        <a:alpha val="0"/>
                      </a:srgbClr>
                    </a:solidFill>
                    <a:latin typeface="宋体" pitchFamily="24"/>
                    <a:ea typeface="宋体" pitchFamily="24"/>
                  </a:rPr>
                  <a:t>）</a:t>
                </a:r>
                <a:r>
                  <a:rPr lang="en-US" altLang="zh-CN" sz="2400">
                    <a:solidFill>
                      <a:srgbClr val="FF0000">
                        <a:alpha val="0"/>
                      </a:srgbClr>
                    </a:solidFill>
                    <a:latin typeface="Times New Roman" pitchFamily="24"/>
                    <a:ea typeface="Times New Roman" pitchFamily="24"/>
                  </a:rPr>
                  <a:t>.</a:t>
                </a:r>
                <a:r>
                  <a:rPr lang="zh-CN" altLang="zh-CN" sz="100">
                    <a:noFill/>
                    <a:latin typeface="Times New Roman"/>
                    <a:ea typeface="宋体"/>
                  </a:rPr>
                  <a:t>⁠</a:t>
                </a:r>
              </a:p>
              <a:p>
                <a:pPr lvl="0" hangingPunct="0">
                  <a:lnSpc>
                    <a:spcPct val="130000"/>
                  </a:lnSpc>
                </a:pPr>
                <a:r>
                  <a:rPr lang="en-US"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AD</a:t>
                </a:r>
                <a:r>
                  <a:rPr lang="zh-CN" altLang="zh-CN" sz="2400">
                    <a:solidFill>
                      <a:srgbClr val="FF0000">
                        <a:alpha val="0"/>
                      </a:srgbClr>
                    </a:solidFill>
                    <a:latin typeface="宋体" pitchFamily="24"/>
                    <a:ea typeface="宋体" pitchFamily="24"/>
                  </a:rPr>
                  <a:t>＝</a:t>
                </a:r>
                <a:r>
                  <a:rPr lang="en-US" altLang="zh-CN" sz="2400" i="1">
                    <a:solidFill>
                      <a:srgbClr val="FF0000">
                        <a:alpha val="0"/>
                      </a:srgbClr>
                    </a:solidFill>
                    <a:latin typeface="Times New Roman" pitchFamily="24"/>
                    <a:ea typeface="Times New Roman" pitchFamily="24"/>
                  </a:rPr>
                  <a:t>AE</a:t>
                </a:r>
                <a:r>
                  <a:rPr lang="en-US" altLang="zh-CN" sz="2400">
                    <a:solidFill>
                      <a:srgbClr val="FF0000">
                        <a:alpha val="0"/>
                      </a:srgbClr>
                    </a:solidFill>
                    <a:latin typeface="Times New Roman" pitchFamily="24"/>
                    <a:ea typeface="Times New Roman" pitchFamily="24"/>
                  </a:rPr>
                  <a:t>.</a:t>
                </a:r>
                <a:r>
                  <a:rPr lang="zh-CN" altLang="zh-CN" sz="100">
                    <a:noFill/>
                    <a:latin typeface="Times New Roman"/>
                    <a:ea typeface="宋体"/>
                  </a:rPr>
                  <a:t>⁠</a:t>
                </a:r>
                <a:endParaRPr lang="zh-CN" altLang="en-US"/>
              </a:p>
            </p:txBody>
          </p:sp>
        </mc:Choice>
        <mc:Fallback xmlns="">
          <p:sp>
            <p:nvSpPr>
              <p:cNvPr id="2" name="yt_shape_2">
                <a:extLst>
                  <a:ext uri="{FF2B5EF4-FFF2-40B4-BE49-F238E27FC236}">
                    <a16:creationId xmlns:a16="http://schemas.microsoft.com/office/drawing/2014/main" id="{3B4F6DB9-5F8F-F276-D792-980C3ADE48EA}"/>
                  </a:ext>
                </a:extLst>
              </p:cNvPr>
              <p:cNvSpPr txBox="1">
                <a:spLocks noRot="1" noChangeAspect="1" noMove="1" noResize="1" noEditPoints="1" noAdjustHandles="1" noChangeArrowheads="1" noChangeShapeType="1" noTextEdit="1"/>
              </p:cNvSpPr>
              <p:nvPr/>
            </p:nvSpPr>
            <p:spPr>
              <a:xfrm>
                <a:off x="614397" y="2525186"/>
                <a:ext cx="5410455" cy="2441502"/>
              </a:xfrm>
              <a:prstGeom prst="rect">
                <a:avLst/>
              </a:prstGeom>
              <a:blipFill>
                <a:blip r:embed="rId2"/>
                <a:stretch>
                  <a:fillRect l="-3495" b="-6983"/>
                </a:stretch>
              </a:blipFill>
              <a:extLst>
                <a:ext uri="{909E8E84-426E-40DD-AFC4-6F175D3DCCD1}">
                  <a14:hiddenFill xmlns:a14="http://schemas.microsoft.com/office/drawing/2010/main">
                    <a:solidFill>
                      <a:srgbClr val="FFFFFF"/>
                    </a:solidFill>
                  </a14:hiddenFill>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32E48DFD-BA40-754F-C0BD-84B069648987}"/>
                  </a:ext>
                </a:extLst>
              </p:cNvPr>
              <p:cNvSpPr txBox="1"/>
              <p:nvPr/>
            </p:nvSpPr>
            <p:spPr>
              <a:xfrm>
                <a:off x="524386" y="2478380"/>
                <a:ext cx="5538216" cy="1611643"/>
              </a:xfrm>
              <a:prstGeom prst="rect">
                <a:avLst/>
              </a:prstGeom>
              <a:noFill/>
            </p:spPr>
            <p:txBody>
              <a:bodyPr vert="horz" wrap="none" rtlCol="0" anchor="ctr">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ACE</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𝐴𝐵𝐷</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𝐴𝐶𝐸</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𝐵𝐴𝐷</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𝐶𝐴𝐸</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
          <p:sp>
            <p:nvSpPr>
              <p:cNvPr id="3" name="文本框 2">
                <a:extLst>
                  <a:ext uri="{FF2B5EF4-FFF2-40B4-BE49-F238E27FC236}">
                    <a16:creationId xmlns:a16="http://schemas.microsoft.com/office/drawing/2014/main" id="{32E48DFD-BA40-754F-C0BD-84B069648987}"/>
                  </a:ext>
                </a:extLst>
              </p:cNvPr>
              <p:cNvSpPr txBox="1">
                <a:spLocks noRot="1" noChangeAspect="1" noMove="1" noResize="1" noEditPoints="1" noAdjustHandles="1" noChangeArrowheads="1" noChangeShapeType="1" noTextEdit="1"/>
              </p:cNvSpPr>
              <p:nvPr/>
            </p:nvSpPr>
            <p:spPr>
              <a:xfrm>
                <a:off x="524386" y="2478380"/>
                <a:ext cx="5538216" cy="1611643"/>
              </a:xfrm>
              <a:prstGeom prst="rect">
                <a:avLst/>
              </a:prstGeom>
              <a:blipFill>
                <a:blip r:embed="rId3"/>
                <a:stretch>
                  <a:fillRect l="-1650"/>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E238C3B5-0355-1036-002F-46544A30F16A}"/>
              </a:ext>
            </a:extLst>
          </p:cNvPr>
          <p:cNvSpPr txBox="1"/>
          <p:nvPr/>
        </p:nvSpPr>
        <p:spPr>
          <a:xfrm>
            <a:off x="524386" y="3996411"/>
            <a:ext cx="38630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ASA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0E3BE553-50CC-0970-5B47-7A36D258091E}"/>
              </a:ext>
            </a:extLst>
          </p:cNvPr>
          <p:cNvSpPr txBox="1"/>
          <p:nvPr/>
        </p:nvSpPr>
        <p:spPr>
          <a:xfrm>
            <a:off x="524386" y="4471899"/>
            <a:ext cx="1643761"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0EA69380-F59B-48EE-8F59-5744D19CDC23}"/>
              </a:ext>
            </a:extLst>
          </p:cNvPr>
          <p:cNvSpPr txBox="1"/>
          <p:nvPr/>
        </p:nvSpPr>
        <p:spPr>
          <a:xfrm>
            <a:off x="512174" y="1268413"/>
            <a:ext cx="4320667"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FAG</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ECFD143-FEFF-8E6C-5175-7726ECE18E94}"/>
              </a:ext>
            </a:extLst>
          </p:cNvPr>
          <p:cNvSpPr txBox="1"/>
          <p:nvPr/>
        </p:nvSpPr>
        <p:spPr>
          <a:xfrm>
            <a:off x="512174" y="1743901"/>
            <a:ext cx="3763454"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FAG</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2528C640-C3E2-029A-5594-0117226E70C4}"/>
              </a:ext>
            </a:extLst>
          </p:cNvPr>
          <p:cNvSpPr txBox="1"/>
          <p:nvPr/>
        </p:nvSpPr>
        <p:spPr>
          <a:xfrm>
            <a:off x="512174" y="2219389"/>
            <a:ext cx="5350573"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DAG</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CAE</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linds(horizontal)">
                                      <p:cBhvr>
                                        <p:cTn id="27" dur="5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54" name="yt_shape_10954"/>
          <p:cNvSpPr txBox="1"/>
          <p:nvPr/>
        </p:nvSpPr>
        <p:spPr>
          <a:xfrm>
            <a:off x="540000" y="1129235"/>
            <a:ext cx="48763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直角三角形中的方程思想</a:t>
            </a:r>
          </a:p>
        </p:txBody>
      </p:sp>
      <p:sp>
        <p:nvSpPr>
          <p:cNvPr id="10955" name="yt_shape_10955"/>
          <p:cNvSpPr txBox="1"/>
          <p:nvPr/>
        </p:nvSpPr>
        <p:spPr>
          <a:xfrm>
            <a:off x="540000" y="16288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的中点，</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，求</a:t>
            </a:r>
            <a:r>
              <a:rPr lang="en-US" altLang="zh-CN" sz="2400" b="0" i="1" u="none">
                <a:solidFill>
                  <a:srgbClr val="000000"/>
                </a:solidFill>
                <a:effectLst/>
                <a:latin typeface="Times New Roman" pitchFamily="24"/>
                <a:ea typeface="Times New Roman" pitchFamily="24"/>
              </a:rPr>
              <a:t>EB</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EA</a:t>
            </a: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Times New Roman" pitchFamily="24"/>
                <a:ea typeface="Times New Roman" pitchFamily="24"/>
              </a:rPr>
              <a:t>.</a:t>
            </a:r>
          </a:p>
        </p:txBody>
      </p:sp>
      <p:sp>
        <p:nvSpPr>
          <p:cNvPr id="10958" name="yt_shape_10958"/>
          <p:cNvSpPr txBox="1"/>
          <p:nvPr/>
        </p:nvSpPr>
        <p:spPr>
          <a:xfrm>
            <a:off x="540000" y="2740599"/>
            <a:ext cx="4241867" cy="945515"/>
          </a:xfrm>
          <a:prstGeom prst="rect">
            <a:avLst/>
          </a:prstGeom>
        </p:spPr>
        <p:txBody>
          <a:bodyPr vert="horz" wrap="none" lIns="0" tIns="0" rIns="0" bIns="0" rtlCol="0">
            <a:spAutoFit/>
          </a:bodyPr>
          <a:lstStyle/>
          <a:p>
            <a:pPr algn="l" eaLnBrk="1" latinLnBrk="0" hangingPunct="0">
              <a:lnSpc>
                <a:spcPct val="129999"/>
              </a:lnSpc>
            </a:pPr>
            <a:r>
              <a:rPr lang="en-US" altLang="zh-CN" sz="5250" b="0" i="0" u="none" spc="-5250">
                <a:solidFill>
                  <a:srgbClr val="1EE3CF"/>
                </a:solidFill>
                <a:effectLst/>
                <a:latin typeface="Times New Roman" pitchFamily="52"/>
                <a:ea typeface="宋体" pitchFamily="52"/>
              </a:rPr>
              <a:t> </a:t>
            </a:r>
            <a:r>
              <a:rPr lang="en-US" altLang="zh-CN" sz="5250" b="0" i="0" u="none" spc="15552">
                <a:solidFill>
                  <a:srgbClr val="1EE3CF"/>
                </a:solidFill>
                <a:effectLst/>
                <a:latin typeface="Times New Roman" pitchFamily="52"/>
                <a:ea typeface="宋体" pitchFamily="52"/>
              </a:rPr>
              <a:t> </a:t>
            </a:r>
            <a:r>
              <a:rPr lang="en-US" altLang="zh-CN" sz="4700" b="0" i="0" u="none" spc="15038">
                <a:solidFill>
                  <a:srgbClr val="1EE3CF"/>
                </a:solidFill>
                <a:effectLst/>
                <a:latin typeface="Times New Roman" pitchFamily="47"/>
                <a:ea typeface="宋体" pitchFamily="47"/>
              </a:rPr>
              <a:t> </a:t>
            </a:r>
            <a:r>
              <a:rPr lang="zh-CN" altLang="zh-CN" sz="100" b="0" i="0" u="none">
                <a:noFill/>
                <a:effectLst/>
                <a:latin typeface="Times New Roman"/>
                <a:ea typeface="宋体"/>
              </a:rPr>
              <a:t>⁠</a:t>
            </a:r>
          </a:p>
        </p:txBody>
      </p:sp>
      <p:pic>
        <p:nvPicPr>
          <p:cNvPr id="10956" name="yt_image_10956" title="H_82.81212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140013" y="2351691"/>
            <a:ext cx="2632965" cy="1294168"/>
          </a:xfrm>
          <a:prstGeom prst="rect">
            <a:avLst/>
          </a:prstGeom>
          <a:noFill/>
          <a:extLst>
            <a:ext uri="{909E8E84-426E-40DD-AFC4-6F175D3DCCD1}">
              <a14:hiddenFill xmlns:a14="http://schemas.microsoft.com/office/drawing/2010/main">
                <a:solidFill>
                  <a:srgbClr val="FFFFFF"/>
                </a:solidFill>
              </a14:hiddenFill>
            </a:ext>
          </a:extLst>
        </p:spPr>
      </p:pic>
      <p:pic>
        <p:nvPicPr>
          <p:cNvPr id="10957" name="yt_image_10957" title="H_73.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9135186" y="4621321"/>
            <a:ext cx="2583842" cy="1176430"/>
          </a:xfrm>
          <a:prstGeom prst="rect">
            <a:avLst/>
          </a:prstGeom>
          <a:noFill/>
          <a:extLst>
            <a:ext uri="{909E8E84-426E-40DD-AFC4-6F175D3DCCD1}">
              <a14:hiddenFill xmlns:a14="http://schemas.microsoft.com/office/drawing/2010/main">
                <a:solidFill>
                  <a:srgbClr val="FFFFFF"/>
                </a:solidFill>
              </a14:hiddenFill>
            </a:ext>
          </a:extLst>
        </p:spPr>
      </p:pic>
      <p:sp>
        <p:nvSpPr>
          <p:cNvPr id="10960" name="yt_shape_10960"/>
          <p:cNvSpPr txBox="1"/>
          <p:nvPr/>
        </p:nvSpPr>
        <p:spPr>
          <a:xfrm>
            <a:off x="10043542" y="3670462"/>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Times New Roman" pitchFamily="24"/>
                <a:ea typeface="宋体" pitchFamily="24"/>
              </a:rPr>
              <a:t>题图</a:t>
            </a:r>
          </a:p>
        </p:txBody>
      </p:sp>
      <p:pic>
        <p:nvPicPr>
          <p:cNvPr id="3" name="yt_shape_1698822173094" title="H_28.770866">
            <a:extLst>
              <a:ext uri="{FF2B5EF4-FFF2-40B4-BE49-F238E27FC236}">
                <a16:creationId xmlns:a16="http://schemas.microsoft.com/office/drawing/2014/main" id="{A2B59F3B-B19C-B6F0-2981-308279834E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881" y="1168759"/>
            <a:ext cx="1171767" cy="365390"/>
          </a:xfrm>
          <a:prstGeom prst="rect">
            <a:avLst/>
          </a:prstGeom>
        </p:spPr>
      </p:pic>
      <p:sp>
        <p:nvSpPr>
          <p:cNvPr id="10" name="文本框 9">
            <a:extLst>
              <a:ext uri="{FF2B5EF4-FFF2-40B4-BE49-F238E27FC236}">
                <a16:creationId xmlns:a16="http://schemas.microsoft.com/office/drawing/2014/main" id="{30F34521-D89E-87AC-CF23-0BC92718135D}"/>
              </a:ext>
            </a:extLst>
          </p:cNvPr>
          <p:cNvSpPr txBox="1"/>
          <p:nvPr/>
        </p:nvSpPr>
        <p:spPr>
          <a:xfrm>
            <a:off x="407368" y="2376294"/>
            <a:ext cx="798741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解：连接</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的中点，</a:t>
            </a:r>
            <a:endParaRPr lang="zh-CN" altLang="en-US" dirty="0">
              <a:solidFill>
                <a:srgbClr val="FF0000"/>
              </a:solidFill>
            </a:endParaRPr>
          </a:p>
        </p:txBody>
      </p:sp>
      <p:sp>
        <p:nvSpPr>
          <p:cNvPr id="11" name="文本框 10">
            <a:extLst>
              <a:ext uri="{FF2B5EF4-FFF2-40B4-BE49-F238E27FC236}">
                <a16:creationId xmlns:a16="http://schemas.microsoft.com/office/drawing/2014/main" id="{4AD52975-7EB1-95D1-853B-CF304BDCC47E}"/>
              </a:ext>
            </a:extLst>
          </p:cNvPr>
          <p:cNvSpPr txBox="1"/>
          <p:nvPr/>
        </p:nvSpPr>
        <p:spPr>
          <a:xfrm>
            <a:off x="407368" y="2809287"/>
            <a:ext cx="35947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2" name="文本框 11">
            <a:extLst>
              <a:ext uri="{FF2B5EF4-FFF2-40B4-BE49-F238E27FC236}">
                <a16:creationId xmlns:a16="http://schemas.microsoft.com/office/drawing/2014/main" id="{5C492270-90A7-C64D-8142-75883C791116}"/>
              </a:ext>
            </a:extLst>
          </p:cNvPr>
          <p:cNvSpPr txBox="1"/>
          <p:nvPr/>
        </p:nvSpPr>
        <p:spPr>
          <a:xfrm>
            <a:off x="393535" y="3247701"/>
            <a:ext cx="32471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30°.</a:t>
            </a:r>
            <a:endParaRPr lang="zh-CN" altLang="en-US" dirty="0">
              <a:solidFill>
                <a:srgbClr val="FF0000"/>
              </a:solidFill>
            </a:endParaRPr>
          </a:p>
        </p:txBody>
      </p:sp>
      <p:sp>
        <p:nvSpPr>
          <p:cNvPr id="13" name="文本框 12">
            <a:extLst>
              <a:ext uri="{FF2B5EF4-FFF2-40B4-BE49-F238E27FC236}">
                <a16:creationId xmlns:a16="http://schemas.microsoft.com/office/drawing/2014/main" id="{D72A4543-FCD3-FEBC-F39D-8C241BEB05C0}"/>
              </a:ext>
            </a:extLst>
          </p:cNvPr>
          <p:cNvSpPr txBox="1"/>
          <p:nvPr/>
        </p:nvSpPr>
        <p:spPr>
          <a:xfrm>
            <a:off x="393535" y="3680579"/>
            <a:ext cx="1872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4" name="文本框 13">
            <a:extLst>
              <a:ext uri="{FF2B5EF4-FFF2-40B4-BE49-F238E27FC236}">
                <a16:creationId xmlns:a16="http://schemas.microsoft.com/office/drawing/2014/main" id="{557456B9-0BF8-0AD5-2C7F-1808EA63C966}"/>
              </a:ext>
            </a:extLst>
          </p:cNvPr>
          <p:cNvSpPr txBox="1"/>
          <p:nvPr/>
        </p:nvSpPr>
        <p:spPr>
          <a:xfrm>
            <a:off x="393535" y="4096557"/>
            <a:ext cx="3653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30°.</a:t>
            </a:r>
            <a:endParaRPr lang="zh-CN" altLang="en-US" dirty="0">
              <a:solidFill>
                <a:srgbClr val="FF0000"/>
              </a:solidFill>
            </a:endParaRPr>
          </a:p>
        </p:txBody>
      </p:sp>
      <p:sp>
        <p:nvSpPr>
          <p:cNvPr id="15" name="文本框 14">
            <a:extLst>
              <a:ext uri="{FF2B5EF4-FFF2-40B4-BE49-F238E27FC236}">
                <a16:creationId xmlns:a16="http://schemas.microsoft.com/office/drawing/2014/main" id="{56E92E70-7857-67D6-9D91-E6EFAA4D7783}"/>
              </a:ext>
            </a:extLst>
          </p:cNvPr>
          <p:cNvSpPr txBox="1"/>
          <p:nvPr/>
        </p:nvSpPr>
        <p:spPr>
          <a:xfrm>
            <a:off x="424482" y="4551871"/>
            <a:ext cx="16008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设</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6" name="文本框 15">
            <a:extLst>
              <a:ext uri="{FF2B5EF4-FFF2-40B4-BE49-F238E27FC236}">
                <a16:creationId xmlns:a16="http://schemas.microsoft.com/office/drawing/2014/main" id="{9B04BE7C-DECF-02C8-16F8-0359949616A2}"/>
              </a:ext>
            </a:extLst>
          </p:cNvPr>
          <p:cNvSpPr txBox="1"/>
          <p:nvPr/>
        </p:nvSpPr>
        <p:spPr>
          <a:xfrm>
            <a:off x="407368" y="4924986"/>
            <a:ext cx="44107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ADE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7" name="文本框 16">
            <a:extLst>
              <a:ext uri="{FF2B5EF4-FFF2-40B4-BE49-F238E27FC236}">
                <a16:creationId xmlns:a16="http://schemas.microsoft.com/office/drawing/2014/main" id="{464C08AF-3DED-92CB-10EB-54AF6A97A6B6}"/>
              </a:ext>
            </a:extLst>
          </p:cNvPr>
          <p:cNvSpPr txBox="1"/>
          <p:nvPr/>
        </p:nvSpPr>
        <p:spPr>
          <a:xfrm>
            <a:off x="393535" y="5400474"/>
            <a:ext cx="44107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ABD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8" name="文本框 17">
            <a:extLst>
              <a:ext uri="{FF2B5EF4-FFF2-40B4-BE49-F238E27FC236}">
                <a16:creationId xmlns:a16="http://schemas.microsoft.com/office/drawing/2014/main" id="{55213B71-A9D5-4700-FE13-C6F7455D447F}"/>
              </a:ext>
            </a:extLst>
          </p:cNvPr>
          <p:cNvSpPr txBox="1"/>
          <p:nvPr/>
        </p:nvSpPr>
        <p:spPr>
          <a:xfrm>
            <a:off x="379702" y="5807083"/>
            <a:ext cx="3909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9" name="文本框 18">
            <a:extLst>
              <a:ext uri="{FF2B5EF4-FFF2-40B4-BE49-F238E27FC236}">
                <a16:creationId xmlns:a16="http://schemas.microsoft.com/office/drawing/2014/main" id="{7C683ABF-7140-DFCD-EB30-617804AA7C46}"/>
              </a:ext>
            </a:extLst>
          </p:cNvPr>
          <p:cNvSpPr txBox="1"/>
          <p:nvPr/>
        </p:nvSpPr>
        <p:spPr>
          <a:xfrm>
            <a:off x="393535" y="6274976"/>
            <a:ext cx="30979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EB</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957"/>
                                        </p:tgtEl>
                                        <p:attrNameLst>
                                          <p:attrName>style.visibility</p:attrName>
                                        </p:attrNameLst>
                                      </p:cBhvr>
                                      <p:to>
                                        <p:strVal val="visible"/>
                                      </p:to>
                                    </p:set>
                                    <p:animEffect transition="in" filter="blinds(horizontal)">
                                      <p:cBhvr>
                                        <p:cTn id="12" dur="500"/>
                                        <p:tgtEl>
                                          <p:spTgt spid="1095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blinds(horizontal)">
                                      <p:cBhvr>
                                        <p:cTn id="37" dur="500"/>
                                        <p:tgtEl>
                                          <p:spTgt spid="1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blinds(horizontal)">
                                      <p:cBhvr>
                                        <p:cTn id="42" dur="500"/>
                                        <p:tgtEl>
                                          <p:spTgt spid="1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blinds(horizontal)">
                                      <p:cBhvr>
                                        <p:cTn id="47" dur="500"/>
                                        <p:tgtEl>
                                          <p:spTgt spid="1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xEl>
                                              <p:pRg st="0" end="0"/>
                                            </p:txEl>
                                          </p:spTgt>
                                        </p:tgtEl>
                                        <p:attrNameLst>
                                          <p:attrName>style.visibility</p:attrName>
                                        </p:attrNameLst>
                                      </p:cBhvr>
                                      <p:to>
                                        <p:strVal val="visible"/>
                                      </p:to>
                                    </p:set>
                                    <p:animEffect transition="in" filter="blinds(horizontal)">
                                      <p:cBhvr>
                                        <p:cTn id="52" dur="500"/>
                                        <p:tgtEl>
                                          <p:spTgt spid="1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blinds(horizontal)">
                                      <p:cBhvr>
                                        <p:cTn id="5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P spid="12" grpId="0" build="allAtOnce"/>
      <p:bldP spid="13" grpId="0" build="allAtOnce"/>
      <p:bldP spid="14" grpId="0" build="allAtOnce"/>
      <p:bldP spid="15" grpId="0" build="allAtOnce"/>
      <p:bldP spid="16" grpId="0" build="allAtOnce"/>
      <p:bldP spid="17" grpId="0" build="allAtOnce"/>
      <p:bldP spid="18" grpId="0" build="allAtOnce"/>
      <p:bldP spid="19"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1669</Words>
  <Application>Microsoft Office PowerPoint</Application>
  <PresentationFormat>宽屏</PresentationFormat>
  <Paragraphs>152</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11</vt:i4>
      </vt:variant>
    </vt:vector>
  </HeadingPairs>
  <TitlesOfParts>
    <vt:vector size="24" baseType="lpstr">
      <vt:lpstr>Finished</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49</cp:revision>
  <dcterms:created xsi:type="dcterms:W3CDTF">2023-05-05T05:33:04Z</dcterms:created>
  <dcterms:modified xsi:type="dcterms:W3CDTF">2023-11-02T04:09:22Z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