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6" r:id="rId7"/>
    <p:sldId id="379" r:id="rId8"/>
    <p:sldId id="381" r:id="rId9"/>
    <p:sldId id="383" r:id="rId10"/>
    <p:sldId id="387" r:id="rId11"/>
    <p:sldId id="389" r:id="rId12"/>
    <p:sldId id="394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9" name="yt_shape_13769"/>
          <p:cNvSpPr txBox="1"/>
          <p:nvPr/>
        </p:nvSpPr>
        <p:spPr>
          <a:xfrm>
            <a:off x="539881" y="1147241"/>
            <a:ext cx="4128631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68" name="yt_image_1376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1" name="yt_shape_13771"/>
          <p:cNvSpPr txBox="1"/>
          <p:nvPr/>
        </p:nvSpPr>
        <p:spPr>
          <a:xfrm>
            <a:off x="540000" y="184482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在某一变化过程中，取值会发生变化的量称为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变量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，取值固定不变的量称为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常量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一般地，如果变量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而变化，并且对于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取的每一个值，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的一个值与它对应，那么称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的函数，记作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2F6B57-F011-494F-8466-342345E9692B}"/>
              </a:ext>
            </a:extLst>
          </p:cNvPr>
          <p:cNvSpPr txBox="1"/>
          <p:nvPr/>
        </p:nvSpPr>
        <p:spPr>
          <a:xfrm>
            <a:off x="7449785" y="1798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1CEEFD-7092-932F-1B0E-2717027E9345}"/>
              </a:ext>
            </a:extLst>
          </p:cNvPr>
          <p:cNvSpPr txBox="1"/>
          <p:nvPr/>
        </p:nvSpPr>
        <p:spPr>
          <a:xfrm>
            <a:off x="1059589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常量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825967-D037-D2D2-0D30-9877815FF3EA}"/>
              </a:ext>
            </a:extLst>
          </p:cNvPr>
          <p:cNvSpPr txBox="1"/>
          <p:nvPr/>
        </p:nvSpPr>
        <p:spPr>
          <a:xfrm>
            <a:off x="10618137" y="27489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A0203D-3B71-5FB5-EE25-E65C4333436C}"/>
              </a:ext>
            </a:extLst>
          </p:cNvPr>
          <p:cNvSpPr txBox="1"/>
          <p:nvPr/>
        </p:nvSpPr>
        <p:spPr>
          <a:xfrm>
            <a:off x="7255602" y="3140968"/>
            <a:ext cx="131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539881" y="982005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31" name="yt_image_13831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8200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4" name="yt_shape_13834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的长方形白纸，按如图所示的方法粘合起来，粘合部分宽为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39881" y="40923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35" name="yt_shape_13835" title="H_102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975615" y="2740599"/>
            <a:ext cx="4240530" cy="1301256"/>
            <a:chOff x="0" y="0"/>
            <a:chExt cx="4240530" cy="1301256"/>
          </a:xfrm>
        </p:grpSpPr>
        <p:pic>
          <p:nvPicPr>
            <p:cNvPr id="2" name="yt_image_13835">
              <a:extLst>
                <a:ext uri="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240530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7" name="yt_shape_13837"/>
            <p:cNvSpPr txBox="1"/>
            <p:nvPr/>
          </p:nvSpPr>
          <p:spPr>
            <a:xfrm>
              <a:off x="1510801" y="9412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39" name="yt_shape_13839"/>
          <p:cNvSpPr txBox="1"/>
          <p:nvPr/>
        </p:nvSpPr>
        <p:spPr>
          <a:xfrm>
            <a:off x="539881" y="446579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根据如图，将表格补充完整；</a:t>
            </a:r>
          </a:p>
        </p:txBody>
      </p:sp>
      <p:graphicFrame>
        <p:nvGraphicFramePr>
          <p:cNvPr id="13840" name="yt_table_138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33753"/>
              </p:ext>
            </p:extLst>
          </p:nvPr>
        </p:nvGraphicFramePr>
        <p:xfrm>
          <a:off x="539881" y="5097463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0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97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白纸张数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纸条长度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Times New Roman" pitchFamily="12"/>
                          <a:ea typeface="宋体" pitchFamily="12"/>
                        </a:rPr>
                        <a:t> </a:t>
                      </a:r>
                      <a:r>
                        <a:rPr lang="zh-CN" altLang="zh-CN" sz="12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B733CD2-6C72-AECD-DE37-397B651E14D9}"/>
              </a:ext>
            </a:extLst>
          </p:cNvPr>
          <p:cNvSpPr txBox="1"/>
          <p:nvPr/>
        </p:nvSpPr>
        <p:spPr>
          <a:xfrm>
            <a:off x="5159777" y="57422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D1A400-5493-7181-8B61-00957CA6351B}"/>
              </a:ext>
            </a:extLst>
          </p:cNvPr>
          <p:cNvSpPr txBox="1"/>
          <p:nvPr/>
        </p:nvSpPr>
        <p:spPr>
          <a:xfrm>
            <a:off x="9385465" y="57432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3" name="yt_shape_13843"/>
          <p:cNvSpPr txBox="1"/>
          <p:nvPr/>
        </p:nvSpPr>
        <p:spPr>
          <a:xfrm>
            <a:off x="479376" y="2112540"/>
            <a:ext cx="8531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你认为白纸粘合起来的总长度可能为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吗？为什么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440564-BB3D-0ECD-9C52-9E4972BED1D2}"/>
              </a:ext>
            </a:extLst>
          </p:cNvPr>
          <p:cNvSpPr txBox="1"/>
          <p:nvPr/>
        </p:nvSpPr>
        <p:spPr>
          <a:xfrm>
            <a:off x="422361" y="1631636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4C8CD7-B764-0DCC-3E14-D9C69457EBAF}"/>
              </a:ext>
            </a:extLst>
          </p:cNvPr>
          <p:cNvSpPr txBox="1"/>
          <p:nvPr/>
        </p:nvSpPr>
        <p:spPr>
          <a:xfrm>
            <a:off x="482279" y="2568115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ACCE71-4EE0-7821-518F-22D2E6D5843E}"/>
              </a:ext>
            </a:extLst>
          </p:cNvPr>
          <p:cNvSpPr txBox="1"/>
          <p:nvPr/>
        </p:nvSpPr>
        <p:spPr>
          <a:xfrm>
            <a:off x="482279" y="3043603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7D0DB6-6D0D-D8CB-2805-5ED60D977B6D}"/>
                  </a:ext>
                </a:extLst>
              </p:cNvPr>
              <p:cNvSpPr txBox="1"/>
              <p:nvPr/>
            </p:nvSpPr>
            <p:spPr>
              <a:xfrm>
                <a:off x="482279" y="3519091"/>
                <a:ext cx="18136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2019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7D0DB6-6D0D-D8CB-2805-5ED60D977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79" y="3519091"/>
                <a:ext cx="1813624" cy="769062"/>
              </a:xfrm>
              <a:prstGeom prst="rect">
                <a:avLst/>
              </a:prstGeom>
              <a:blipFill>
                <a:blip r:embed="rId2"/>
                <a:stretch>
                  <a:fillRect l="-5034" r="-53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7C8BB41-9590-765A-275F-808849332E8A}"/>
              </a:ext>
            </a:extLst>
          </p:cNvPr>
          <p:cNvSpPr txBox="1"/>
          <p:nvPr/>
        </p:nvSpPr>
        <p:spPr>
          <a:xfrm>
            <a:off x="482279" y="4194541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49A63E-0754-CD6A-9560-028D50174A3E}"/>
              </a:ext>
            </a:extLst>
          </p:cNvPr>
          <p:cNvSpPr txBox="1"/>
          <p:nvPr/>
        </p:nvSpPr>
        <p:spPr>
          <a:xfrm>
            <a:off x="482279" y="4670029"/>
            <a:ext cx="5809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白纸粘合起来的总长度不可能为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842"/>
          <p:cNvSpPr txBox="1"/>
          <p:nvPr/>
        </p:nvSpPr>
        <p:spPr>
          <a:xfrm>
            <a:off x="479376" y="1196752"/>
            <a:ext cx="9076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张白纸粘合后的总长度为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之间的函数表达式；</a:t>
            </a:r>
          </a:p>
        </p:txBody>
      </p:sp>
      <p:grpSp>
        <p:nvGrpSpPr>
          <p:cNvPr id="10" name="yt_shape_13835" title="H_102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683176" y="2717170"/>
            <a:ext cx="4240530" cy="1301256"/>
            <a:chOff x="0" y="0"/>
            <a:chExt cx="4240530" cy="1301256"/>
          </a:xfrm>
        </p:grpSpPr>
        <p:pic>
          <p:nvPicPr>
            <p:cNvPr id="11" name="yt_image_13835">
              <a:extLst>
                <a:ext uri="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240530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837"/>
            <p:cNvSpPr txBox="1"/>
            <p:nvPr/>
          </p:nvSpPr>
          <p:spPr>
            <a:xfrm>
              <a:off x="1510801" y="9412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9" name="yt_shape_13849"/>
          <p:cNvSpPr txBox="1"/>
          <p:nvPr/>
        </p:nvSpPr>
        <p:spPr>
          <a:xfrm>
            <a:off x="5406686" y="2610062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848" name="yt_image_138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315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1" name="yt_shape_13851"/>
          <p:cNvSpPr txBox="1"/>
          <p:nvPr/>
        </p:nvSpPr>
        <p:spPr>
          <a:xfrm>
            <a:off x="1560537" y="1898369"/>
            <a:ext cx="9532591" cy="142338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indent="457200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判断两个变量之间是函数关系的两个条件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indent="457200" eaLnBrk="1" latinLnBrk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必须有两个变量；</a:t>
            </a:r>
          </a:p>
          <a:p>
            <a:pPr indent="457200" eaLnBrk="1" latinLnBrk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给定其中的一个变量的值，相应的另一个变量的值必须是唯一的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4" name="yt_shape_13774"/>
          <p:cNvSpPr txBox="1"/>
          <p:nvPr/>
        </p:nvSpPr>
        <p:spPr>
          <a:xfrm>
            <a:off x="539880" y="1146018"/>
            <a:ext cx="4147097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73" name="yt_image_13773" title="H_51.3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1460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6" name="yt_shape_13776"/>
          <p:cNvSpPr txBox="1"/>
          <p:nvPr/>
        </p:nvSpPr>
        <p:spPr>
          <a:xfrm>
            <a:off x="539880" y="1849315"/>
            <a:ext cx="3215624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常量与变量</a:t>
            </a:r>
          </a:p>
        </p:txBody>
      </p:sp>
      <p:sp>
        <p:nvSpPr>
          <p:cNvPr id="13777" name="yt_shape_13777"/>
          <p:cNvSpPr txBox="1"/>
          <p:nvPr/>
        </p:nvSpPr>
        <p:spPr>
          <a:xfrm>
            <a:off x="540000" y="2348880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水中涟漪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圆形水波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不断扩大，记它的半径为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，周长为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8" name="yt_table_137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653801"/>
              </p:ext>
            </p:extLst>
          </p:nvPr>
        </p:nvGraphicFramePr>
        <p:xfrm>
          <a:off x="539880" y="3308315"/>
          <a:ext cx="48787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199866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80" name="yt_shape_13780"/>
              <p:cNvSpPr txBox="1"/>
              <p:nvPr/>
            </p:nvSpPr>
            <p:spPr>
              <a:xfrm>
                <a:off x="540000" y="4309869"/>
                <a:ext cx="11111999" cy="11591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三角形一边为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 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，这边上的高为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的关系式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，其中常量是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，变量是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，自变量是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，因变量是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80" name="yt_shape_13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9869"/>
                <a:ext cx="11111999" cy="1159163"/>
              </a:xfrm>
              <a:prstGeom prst="rect">
                <a:avLst/>
              </a:prstGeom>
              <a:blipFill>
                <a:blip r:embed="rId3"/>
                <a:stretch>
                  <a:fillRect l="-1701" t="-4211" r="-1701" b="-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722067" title="H_28.801733">
            <a:extLst>
              <a:ext uri="{FF2B5EF4-FFF2-40B4-BE49-F238E27FC236}">
                <a16:creationId xmlns:a16="http://schemas.microsoft.com/office/drawing/2014/main" id="{8906B179-40EA-9B9A-97D7-49EB177B76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88864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85050E-543E-A36C-12DD-3FD4BC39766A}"/>
              </a:ext>
            </a:extLst>
          </p:cNvPr>
          <p:cNvSpPr txBox="1"/>
          <p:nvPr/>
        </p:nvSpPr>
        <p:spPr>
          <a:xfrm>
            <a:off x="7115901" y="27775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4E716A-FC96-9FC7-2F68-B8005849ABDE}"/>
              </a:ext>
            </a:extLst>
          </p:cNvPr>
          <p:cNvSpPr txBox="1"/>
          <p:nvPr/>
        </p:nvSpPr>
        <p:spPr>
          <a:xfrm>
            <a:off x="10931322" y="426306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76DC86-C73E-1836-E5AC-EE8B5B571162}"/>
                  </a:ext>
                </a:extLst>
              </p:cNvPr>
              <p:cNvSpPr txBox="1"/>
              <p:nvPr/>
            </p:nvSpPr>
            <p:spPr>
              <a:xfrm>
                <a:off x="577598" y="4738551"/>
                <a:ext cx="7658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76DC86-C73E-1836-E5AC-EE8B5B571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598" y="4738551"/>
                <a:ext cx="765874" cy="727279"/>
              </a:xfrm>
              <a:prstGeom prst="rect">
                <a:avLst/>
              </a:prstGeom>
              <a:blipFill>
                <a:blip r:embed="rId5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BDF241B-77E7-78AD-D9F3-22DC52DF7BF1}"/>
              </a:ext>
            </a:extLst>
          </p:cNvPr>
          <p:cNvCxnSpPr/>
          <p:nvPr/>
        </p:nvCxnSpPr>
        <p:spPr>
          <a:xfrm>
            <a:off x="540000" y="5438074"/>
            <a:ext cx="5858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D5B29F-F54A-AF41-5965-80AADC974913}"/>
                  </a:ext>
                </a:extLst>
              </p:cNvPr>
              <p:cNvSpPr txBox="1"/>
              <p:nvPr/>
            </p:nvSpPr>
            <p:spPr>
              <a:xfrm>
                <a:off x="3169377" y="4738551"/>
                <a:ext cx="613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D5B29F-F54A-AF41-5965-80AADC974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377" y="4738551"/>
                <a:ext cx="613474" cy="7272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53782FE-4F48-CED7-E859-D8EA8DD9E944}"/>
              </a:ext>
            </a:extLst>
          </p:cNvPr>
          <p:cNvCxnSpPr/>
          <p:nvPr/>
        </p:nvCxnSpPr>
        <p:spPr>
          <a:xfrm>
            <a:off x="2954588" y="543807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77A8AE5E-8424-C466-3E84-0C60D4727F55}"/>
              </a:ext>
            </a:extLst>
          </p:cNvPr>
          <p:cNvSpPr txBox="1"/>
          <p:nvPr/>
        </p:nvSpPr>
        <p:spPr>
          <a:xfrm>
            <a:off x="5126764" y="4738551"/>
            <a:ext cx="1094487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B7517C-1B35-4D14-F3AF-A9AD6AADDC35}"/>
              </a:ext>
            </a:extLst>
          </p:cNvPr>
          <p:cNvSpPr txBox="1"/>
          <p:nvPr/>
        </p:nvSpPr>
        <p:spPr>
          <a:xfrm>
            <a:off x="7869963" y="4738551"/>
            <a:ext cx="637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AB8EED2-CD37-EC59-839E-0893F2819384}"/>
              </a:ext>
            </a:extLst>
          </p:cNvPr>
          <p:cNvSpPr txBox="1"/>
          <p:nvPr/>
        </p:nvSpPr>
        <p:spPr>
          <a:xfrm>
            <a:off x="10155963" y="4738551"/>
            <a:ext cx="637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2" name="yt_shape_13782"/>
          <p:cNvSpPr txBox="1"/>
          <p:nvPr/>
        </p:nvSpPr>
        <p:spPr>
          <a:xfrm>
            <a:off x="539881" y="125916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函数、变量与函数值</a:t>
            </a:r>
          </a:p>
        </p:txBody>
      </p:sp>
      <p:sp>
        <p:nvSpPr>
          <p:cNvPr id="13783" name="yt_shape_13783"/>
          <p:cNvSpPr txBox="1"/>
          <p:nvPr/>
        </p:nvSpPr>
        <p:spPr>
          <a:xfrm>
            <a:off x="540000" y="17587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的关系式中：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4" name="yt_table_137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83604"/>
              </p:ext>
            </p:extLst>
          </p:nvPr>
        </p:nvGraphicFramePr>
        <p:xfrm>
          <a:off x="539881" y="2718161"/>
          <a:ext cx="43707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86" name="yt_shape_13786"/>
              <p:cNvSpPr txBox="1"/>
              <p:nvPr/>
            </p:nvSpPr>
            <p:spPr>
              <a:xfrm>
                <a:off x="540000" y="3719715"/>
                <a:ext cx="11111999" cy="11197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时，因变量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3786" name="yt_shape_137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9715"/>
                <a:ext cx="11111999" cy="1119730"/>
              </a:xfrm>
              <a:prstGeom prst="rect">
                <a:avLst/>
              </a:prstGeom>
              <a:blipFill>
                <a:blip r:embed="rId2"/>
                <a:stretch>
                  <a:fillRect l="-1701" t="-4348" r="-16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722234" title="H_28.801733">
            <a:extLst>
              <a:ext uri="{FF2B5EF4-FFF2-40B4-BE49-F238E27FC236}">
                <a16:creationId xmlns:a16="http://schemas.microsoft.com/office/drawing/2014/main" id="{FDA3A4D2-DEF9-64AC-AADF-0D98EF9055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84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3F2F5C-DA3B-5814-1996-AEBEE12486C4}"/>
              </a:ext>
            </a:extLst>
          </p:cNvPr>
          <p:cNvSpPr txBox="1"/>
          <p:nvPr/>
        </p:nvSpPr>
        <p:spPr>
          <a:xfrm>
            <a:off x="2126389" y="21874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6DCE9C-2236-D3FD-6112-FF524B3C7E0F}"/>
              </a:ext>
            </a:extLst>
          </p:cNvPr>
          <p:cNvSpPr txBox="1"/>
          <p:nvPr/>
        </p:nvSpPr>
        <p:spPr>
          <a:xfrm>
            <a:off x="6857138" y="36729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B6F95C-831C-1110-4147-B61BE8BFF906}"/>
                  </a:ext>
                </a:extLst>
              </p:cNvPr>
              <p:cNvSpPr txBox="1"/>
              <p:nvPr/>
            </p:nvSpPr>
            <p:spPr>
              <a:xfrm>
                <a:off x="1364389" y="3967213"/>
                <a:ext cx="1053212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B6F95C-831C-1110-4147-B61BE8BFF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3967213"/>
                <a:ext cx="1053212" cy="765760"/>
              </a:xfrm>
              <a:prstGeom prst="rect">
                <a:avLst/>
              </a:prstGeom>
              <a:blipFill>
                <a:blip r:embed="rId4"/>
                <a:stretch>
                  <a:fillRect l="-924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89" name="yt_shape_13789"/>
              <p:cNvSpPr txBox="1"/>
              <p:nvPr/>
            </p:nvSpPr>
            <p:spPr>
              <a:xfrm>
                <a:off x="540000" y="1622525"/>
                <a:ext cx="6534738" cy="22976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全体实数；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789" name="yt_shape_13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525"/>
                <a:ext cx="6534738" cy="2297680"/>
              </a:xfrm>
              <a:prstGeom prst="rect">
                <a:avLst/>
              </a:prstGeom>
              <a:blipFill>
                <a:blip r:embed="rId2"/>
                <a:stretch>
                  <a:fillRect l="-2892" r="-1772" b="-7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2802CD-BA94-493E-0FDC-8442FA916EA2}"/>
              </a:ext>
            </a:extLst>
          </p:cNvPr>
          <p:cNvSpPr txBox="1"/>
          <p:nvPr/>
        </p:nvSpPr>
        <p:spPr>
          <a:xfrm>
            <a:off x="449989" y="22774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全体实数；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87A220D-1EF9-F4D9-426E-027FC7FE0C23}"/>
                  </a:ext>
                </a:extLst>
              </p:cNvPr>
              <p:cNvSpPr txBox="1"/>
              <p:nvPr/>
            </p:nvSpPr>
            <p:spPr>
              <a:xfrm>
                <a:off x="449989" y="2752946"/>
                <a:ext cx="18152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87A220D-1EF9-F4D9-426E-027FC7FE0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2946"/>
                <a:ext cx="1815211" cy="767474"/>
              </a:xfrm>
              <a:prstGeom prst="rect">
                <a:avLst/>
              </a:prstGeom>
              <a:blipFill>
                <a:blip r:embed="rId3"/>
                <a:stretch>
                  <a:fillRect l="-5369" r="-503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77497FE-673B-D1CD-1F32-70DC8A918262}"/>
              </a:ext>
            </a:extLst>
          </p:cNvPr>
          <p:cNvSpPr txBox="1"/>
          <p:nvPr/>
        </p:nvSpPr>
        <p:spPr>
          <a:xfrm>
            <a:off x="449989" y="3426808"/>
            <a:ext cx="16104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392" y="1124744"/>
            <a:ext cx="493757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求下列函数中自变量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5" name="yt_shape_13795"/>
          <p:cNvSpPr txBox="1"/>
          <p:nvPr/>
        </p:nvSpPr>
        <p:spPr>
          <a:xfrm>
            <a:off x="539880" y="1345259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简单问题中的函数关系</a:t>
            </a:r>
          </a:p>
        </p:txBody>
      </p:sp>
      <p:sp>
        <p:nvSpPr>
          <p:cNvPr id="13796" name="yt_shape_13796"/>
          <p:cNvSpPr txBox="1"/>
          <p:nvPr/>
        </p:nvSpPr>
        <p:spPr>
          <a:xfrm>
            <a:off x="540000" y="1844824"/>
            <a:ext cx="1131664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一个正方形的边长为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，它的各边边长减少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后，得到的新的正方形的周长为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97" name="yt_table_137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357015"/>
              </p:ext>
            </p:extLst>
          </p:nvPr>
        </p:nvGraphicFramePr>
        <p:xfrm>
          <a:off x="539880" y="2804259"/>
          <a:ext cx="5554981" cy="950976"/>
        </p:xfrm>
        <a:graphic>
          <a:graphicData uri="http://schemas.openxmlformats.org/drawingml/2006/table">
            <a:tbl>
              <a:tblPr/>
              <a:tblGrid>
                <a:gridCol w="3149918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sp>
        <p:nvSpPr>
          <p:cNvPr id="13799" name="yt_shape_13799"/>
          <p:cNvSpPr txBox="1"/>
          <p:nvPr/>
        </p:nvSpPr>
        <p:spPr>
          <a:xfrm>
            <a:off x="539999" y="3805813"/>
            <a:ext cx="1131664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汽车开始行驶时油箱内有油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升，如果每小时耗油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升，则油箱内剩余油量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722434" title="H_28.801733">
            <a:extLst>
              <a:ext uri="{FF2B5EF4-FFF2-40B4-BE49-F238E27FC236}">
                <a16:creationId xmlns:a16="http://schemas.microsoft.com/office/drawing/2014/main" id="{D8423216-0BC1-1006-E857-9E05843A8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8458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991CB7-8DA7-B0EA-E644-E3883D71FF1D}"/>
              </a:ext>
            </a:extLst>
          </p:cNvPr>
          <p:cNvSpPr txBox="1"/>
          <p:nvPr/>
        </p:nvSpPr>
        <p:spPr>
          <a:xfrm>
            <a:off x="4426677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E0D121-7F96-B229-C8E6-0EF60E88FDE5}"/>
              </a:ext>
            </a:extLst>
          </p:cNvPr>
          <p:cNvSpPr txBox="1"/>
          <p:nvPr/>
        </p:nvSpPr>
        <p:spPr>
          <a:xfrm>
            <a:off x="4943872" y="4196477"/>
            <a:ext cx="346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0" name="yt_shape_13800"/>
          <p:cNvSpPr txBox="1"/>
          <p:nvPr/>
        </p:nvSpPr>
        <p:spPr>
          <a:xfrm>
            <a:off x="479376" y="1267793"/>
            <a:ext cx="59407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对函数定义理解不透彻而致错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下列图象中，表示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02" name="yt_image_13802" title="H_107.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441" y="2677048"/>
            <a:ext cx="6051118" cy="169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7A01A1-4B0E-1915-DB84-9DFE44668C59}"/>
              </a:ext>
            </a:extLst>
          </p:cNvPr>
          <p:cNvSpPr txBox="1"/>
          <p:nvPr/>
        </p:nvSpPr>
        <p:spPr>
          <a:xfrm>
            <a:off x="5612240" y="16964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5" name="yt_shape_13805"/>
          <p:cNvSpPr txBox="1"/>
          <p:nvPr/>
        </p:nvSpPr>
        <p:spPr>
          <a:xfrm>
            <a:off x="539881" y="1251025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04" name="yt_image_1380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1025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7" name="yt_shape_13807"/>
          <p:cNvSpPr txBox="1"/>
          <p:nvPr/>
        </p:nvSpPr>
        <p:spPr>
          <a:xfrm>
            <a:off x="540000" y="19371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李师傅到单位附近的加油站加油，如图是所用的加油机上的数据显示牌，则其中的常量是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1" name="yt_table_138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71521"/>
              </p:ext>
            </p:extLst>
          </p:nvPr>
        </p:nvGraphicFramePr>
        <p:xfrm>
          <a:off x="539881" y="2896615"/>
          <a:ext cx="4827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金额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金额和数量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grpSp>
        <p:nvGrpSpPr>
          <p:cNvPr id="13808" name="yt_shape_13808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2620" y="2713244"/>
            <a:ext cx="2169379" cy="1908293"/>
            <a:chOff x="0" y="0"/>
            <a:chExt cx="1771650" cy="1558431"/>
          </a:xfrm>
        </p:grpSpPr>
        <p:pic>
          <p:nvPicPr>
            <p:cNvPr id="2" name="yt_image_1380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1650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0" name="yt_shape_13810"/>
            <p:cNvSpPr txBox="1"/>
            <p:nvPr/>
          </p:nvSpPr>
          <p:spPr>
            <a:xfrm>
              <a:off x="35254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56E479C-3C6C-DAE6-1257-1CC4A65F62A3}"/>
              </a:ext>
            </a:extLst>
          </p:cNvPr>
          <p:cNvSpPr txBox="1"/>
          <p:nvPr/>
        </p:nvSpPr>
        <p:spPr>
          <a:xfrm>
            <a:off x="2278789" y="23658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000" y="12676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如图，把两根木条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的一端用螺栓固定在一起，木条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可自由转动至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在转动过程中，下面的量是常量的为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7" name="yt_table_138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461343"/>
              </p:ext>
            </p:extLst>
          </p:nvPr>
        </p:nvGraphicFramePr>
        <p:xfrm>
          <a:off x="539881" y="2227104"/>
          <a:ext cx="6282056" cy="950976"/>
        </p:xfrm>
        <a:graphic>
          <a:graphicData uri="http://schemas.openxmlformats.org/drawingml/2006/table">
            <a:tbl>
              <a:tblPr/>
              <a:tblGrid>
                <a:gridCol w="360711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674938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的度数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grpSp>
        <p:nvGrpSpPr>
          <p:cNvPr id="13814" name="yt_shape_13814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0865" y="1968166"/>
            <a:ext cx="1953330" cy="2262717"/>
            <a:chOff x="0" y="0"/>
            <a:chExt cx="1663065" cy="1926477"/>
          </a:xfrm>
        </p:grpSpPr>
        <p:pic>
          <p:nvPicPr>
            <p:cNvPr id="2" name="yt_image_1381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3065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6" name="yt_shape_13816"/>
            <p:cNvSpPr txBox="1"/>
            <p:nvPr/>
          </p:nvSpPr>
          <p:spPr>
            <a:xfrm>
              <a:off x="222068" y="15664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651F4D-E00C-0598-6CBF-4AE6BF933082}"/>
              </a:ext>
            </a:extLst>
          </p:cNvPr>
          <p:cNvSpPr txBox="1"/>
          <p:nvPr/>
        </p:nvSpPr>
        <p:spPr>
          <a:xfrm>
            <a:off x="6622188" y="16963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819"/>
              <p:cNvSpPr txBox="1"/>
              <p:nvPr/>
            </p:nvSpPr>
            <p:spPr>
              <a:xfrm>
                <a:off x="574657" y="3765767"/>
                <a:ext cx="11316640" cy="17911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同一温度的华氏度数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与摄氏度数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若某一温度的摄氏度数值与华氏度数值恰好相等，则此温度的摄氏度数为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℃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8" name="yt_shape_138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57" y="3765767"/>
                <a:ext cx="11316640" cy="1791196"/>
              </a:xfrm>
              <a:prstGeom prst="rect">
                <a:avLst/>
              </a:prstGeom>
              <a:blipFill>
                <a:blip r:embed="rId3"/>
                <a:stretch>
                  <a:fillRect l="-1616" r="-1616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C03C79D-30B0-A7ED-E267-4B54770F5215}"/>
                  </a:ext>
                </a:extLst>
              </p:cNvPr>
              <p:cNvSpPr txBox="1"/>
              <p:nvPr/>
            </p:nvSpPr>
            <p:spPr>
              <a:xfrm>
                <a:off x="6005399" y="3718961"/>
                <a:ext cx="935185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C03C79D-30B0-A7ED-E267-4B54770F5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5399" y="3718961"/>
                <a:ext cx="935185" cy="767665"/>
              </a:xfrm>
              <a:prstGeom prst="rect">
                <a:avLst/>
              </a:prstGeom>
              <a:blipFill>
                <a:blip r:embed="rId4"/>
                <a:stretch>
                  <a:fillRect l="-9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75E0854-5B7A-FE3A-7ABC-DC881533AB0B}"/>
              </a:ext>
            </a:extLst>
          </p:cNvPr>
          <p:cNvCxnSpPr/>
          <p:nvPr/>
        </p:nvCxnSpPr>
        <p:spPr>
          <a:xfrm>
            <a:off x="5790611" y="4458870"/>
            <a:ext cx="106226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091AD9C9-AF79-A2D5-0B00-F49192E9E293}"/>
              </a:ext>
            </a:extLst>
          </p:cNvPr>
          <p:cNvSpPr txBox="1"/>
          <p:nvPr/>
        </p:nvSpPr>
        <p:spPr>
          <a:xfrm>
            <a:off x="10038989" y="5069222"/>
            <a:ext cx="18523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" name="yt_table_13824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686015"/>
              </p:ext>
            </p:extLst>
          </p:nvPr>
        </p:nvGraphicFramePr>
        <p:xfrm>
          <a:off x="558505" y="2306300"/>
          <a:ext cx="11111998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48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刹车时车速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刹车距离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26" name="yt_shape_13826"/>
          <p:cNvSpPr txBox="1"/>
          <p:nvPr/>
        </p:nvSpPr>
        <p:spPr>
          <a:xfrm>
            <a:off x="540001" y="4415220"/>
            <a:ext cx="993381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上表反映了哪两个变量之间的关系？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上表反映了刹车距离和刹车时车速之间的关系；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根据表格可得：如果刹车时车速为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时，那么刹车距离是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BDC156-9025-1593-5C84-756B676D69E2}"/>
              </a:ext>
            </a:extLst>
          </p:cNvPr>
          <p:cNvSpPr txBox="1"/>
          <p:nvPr/>
        </p:nvSpPr>
        <p:spPr>
          <a:xfrm>
            <a:off x="449990" y="5302224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上表反映了刹车距离和刹车时车速之间的关系；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6FD857-5A1B-3A0A-B12B-6E8613D7B302}"/>
              </a:ext>
            </a:extLst>
          </p:cNvPr>
          <p:cNvSpPr txBox="1"/>
          <p:nvPr/>
        </p:nvSpPr>
        <p:spPr>
          <a:xfrm>
            <a:off x="449990" y="6187161"/>
            <a:ext cx="1001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根据表格可得：如果刹车时车速为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时，那么刹车距离是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505" y="827472"/>
            <a:ext cx="11111998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行驶中的汽车，在刹车后由于惯性，还将继续向前滑行一段距离才能停止，这段距离称为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刹车距离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，为了测定某种型号汽车的刹车性能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车速不超过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，对这种汽车进行测试，测得数据如下表：</a:t>
            </a:r>
          </a:p>
        </p:txBody>
      </p:sp>
      <p:sp>
        <p:nvSpPr>
          <p:cNvPr id="7" name="矩形 6"/>
          <p:cNvSpPr/>
          <p:nvPr/>
        </p:nvSpPr>
        <p:spPr>
          <a:xfrm>
            <a:off x="451284" y="5697902"/>
            <a:ext cx="90246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如果刹车时车速为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时，那么刹车距离是多少米？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1015</Words>
  <Application>Microsoft Office PowerPoint</Application>
  <PresentationFormat>宽屏</PresentationFormat>
  <Paragraphs>133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2023-11-03T06:30:40Z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