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1" r:id="rId7"/>
    <p:sldId id="374" r:id="rId8"/>
    <p:sldId id="375" r:id="rId9"/>
    <p:sldId id="377" r:id="rId10"/>
    <p:sldId id="379" r:id="rId11"/>
    <p:sldId id="380" r:id="rId12"/>
    <p:sldId id="381" r:id="rId13"/>
    <p:sldId id="386" r:id="rId14"/>
    <p:sldId id="382" r:id="rId15"/>
    <p:sldId id="388" r:id="rId16"/>
    <p:sldId id="384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644" y="4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6" name="yt_shape_11546"/>
          <p:cNvSpPr txBox="1"/>
          <p:nvPr/>
        </p:nvSpPr>
        <p:spPr>
          <a:xfrm>
            <a:off x="479376" y="1147241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45" name="yt_image_11545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1472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48" name="yt_shape_11548"/>
          <p:cNvSpPr txBox="1"/>
          <p:nvPr/>
        </p:nvSpPr>
        <p:spPr>
          <a:xfrm>
            <a:off x="479376" y="1844824"/>
            <a:ext cx="969496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平行四边形的判定定理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：对角线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互相平分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两组对角分别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2E22FB-48A4-E5E0-3C60-D899272BF278}"/>
              </a:ext>
            </a:extLst>
          </p:cNvPr>
          <p:cNvSpPr txBox="1"/>
          <p:nvPr/>
        </p:nvSpPr>
        <p:spPr>
          <a:xfrm>
            <a:off x="5342365" y="179801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互相平分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A4750F-771C-4B5D-FB5D-B8A3917C4873}"/>
              </a:ext>
            </a:extLst>
          </p:cNvPr>
          <p:cNvSpPr txBox="1"/>
          <p:nvPr/>
        </p:nvSpPr>
        <p:spPr>
          <a:xfrm>
            <a:off x="2751565" y="227350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6" name="yt_shape_11596"/>
          <p:cNvSpPr txBox="1"/>
          <p:nvPr/>
        </p:nvSpPr>
        <p:spPr>
          <a:xfrm>
            <a:off x="540000" y="12684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的对角线，过对角线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上任意一点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，要使四边形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需满足的条件是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00" name="yt_shape_11600"/>
          <p:cNvSpPr txBox="1"/>
          <p:nvPr/>
        </p:nvSpPr>
        <p:spPr>
          <a:xfrm>
            <a:off x="539881" y="44635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97" name="yt_shape_11597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12973" y="2996952"/>
            <a:ext cx="2366054" cy="1925813"/>
            <a:chOff x="0" y="0"/>
            <a:chExt cx="1907667" cy="1552716"/>
          </a:xfrm>
        </p:grpSpPr>
        <p:pic>
          <p:nvPicPr>
            <p:cNvPr id="2" name="yt_image_1159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7667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99" name="yt_shape_11599"/>
            <p:cNvSpPr txBox="1"/>
            <p:nvPr/>
          </p:nvSpPr>
          <p:spPr>
            <a:xfrm>
              <a:off x="344369" y="119271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6DD0B82-21DB-A6B4-0E0E-66CE7312131E}"/>
              </a:ext>
            </a:extLst>
          </p:cNvPr>
          <p:cNvSpPr txBox="1"/>
          <p:nvPr/>
        </p:nvSpPr>
        <p:spPr>
          <a:xfrm>
            <a:off x="2278789" y="2172583"/>
            <a:ext cx="1686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1" name="yt_shape_11601"/>
          <p:cNvSpPr txBox="1"/>
          <p:nvPr/>
        </p:nvSpPr>
        <p:spPr>
          <a:xfrm>
            <a:off x="623392" y="12458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张家界一中单元卷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05" name="yt_shape_11605"/>
          <p:cNvSpPr txBox="1"/>
          <p:nvPr/>
        </p:nvSpPr>
        <p:spPr>
          <a:xfrm>
            <a:off x="623273" y="399393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02" name="yt_shape_11602" title="H_124.8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63649" y="2154481"/>
            <a:ext cx="1983493" cy="1803415"/>
            <a:chOff x="0" y="0"/>
            <a:chExt cx="1744218" cy="1585863"/>
          </a:xfrm>
        </p:grpSpPr>
        <p:pic>
          <p:nvPicPr>
            <p:cNvPr id="2" name="yt_image_11602">
              <a:extLst>
                <a:ext uri="">
  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4218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04" name="yt_shape_11604"/>
            <p:cNvSpPr txBox="1"/>
            <p:nvPr/>
          </p:nvSpPr>
          <p:spPr>
            <a:xfrm>
              <a:off x="262645" y="122586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606" name="yt_shape_11606"/>
          <p:cNvSpPr txBox="1"/>
          <p:nvPr/>
        </p:nvSpPr>
        <p:spPr>
          <a:xfrm>
            <a:off x="418633" y="2350894"/>
            <a:ext cx="8004153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给出以下条件：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请你从中选取两个条件证明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1A17852-0800-24F4-F3F2-6C1236A4E927}"/>
              </a:ext>
            </a:extLst>
          </p:cNvPr>
          <p:cNvSpPr txBox="1"/>
          <p:nvPr/>
        </p:nvSpPr>
        <p:spPr>
          <a:xfrm>
            <a:off x="418633" y="3311157"/>
            <a:ext cx="6504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解：答案不唯一，如选取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①②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C32F501-609A-2D29-2B60-97D387CA87EF}"/>
              </a:ext>
            </a:extLst>
          </p:cNvPr>
          <p:cNvSpPr txBox="1"/>
          <p:nvPr/>
        </p:nvSpPr>
        <p:spPr>
          <a:xfrm>
            <a:off x="418633" y="3786645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1A0B758-046F-EE30-B23B-E6666FC035CE}"/>
                  </a:ext>
                </a:extLst>
              </p:cNvPr>
              <p:cNvSpPr txBox="1"/>
              <p:nvPr/>
            </p:nvSpPr>
            <p:spPr>
              <a:xfrm>
                <a:off x="418633" y="4100261"/>
                <a:ext cx="2571179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∠1=∠2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𝐸𝑂𝐵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𝐹𝑂𝐷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1A0B758-046F-EE30-B23B-E6666FC035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633" y="4100261"/>
                <a:ext cx="2571179" cy="1611643"/>
              </a:xfrm>
              <a:prstGeom prst="rect">
                <a:avLst/>
              </a:prstGeom>
              <a:blipFill>
                <a:blip r:embed="rId3"/>
                <a:stretch>
                  <a:fillRect l="-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C9061296-64BA-4693-64AD-A9309841B21B}"/>
              </a:ext>
            </a:extLst>
          </p:cNvPr>
          <p:cNvSpPr txBox="1"/>
          <p:nvPr/>
        </p:nvSpPr>
        <p:spPr>
          <a:xfrm>
            <a:off x="418633" y="5780164"/>
            <a:ext cx="3915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8" name="yt_shape_11608"/>
          <p:cNvSpPr txBox="1"/>
          <p:nvPr/>
        </p:nvSpPr>
        <p:spPr>
          <a:xfrm>
            <a:off x="551384" y="1259482"/>
            <a:ext cx="7212065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中你所选条件的前提下，添加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grpSp>
        <p:nvGrpSpPr>
          <p:cNvPr id="7" name="yt_shape_11602" title="H_124.8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63649" y="2154481"/>
            <a:ext cx="1983493" cy="1803415"/>
            <a:chOff x="0" y="0"/>
            <a:chExt cx="1744218" cy="1585863"/>
          </a:xfrm>
        </p:grpSpPr>
        <p:pic>
          <p:nvPicPr>
            <p:cNvPr id="8" name="yt_image_11602">
              <a:extLst>
                <a:ext uri="">
  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4218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1604"/>
            <p:cNvSpPr txBox="1"/>
            <p:nvPr/>
          </p:nvSpPr>
          <p:spPr>
            <a:xfrm>
              <a:off x="262645" y="122586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" name="yt_shape_11610"/>
          <p:cNvSpPr txBox="1"/>
          <p:nvPr/>
        </p:nvSpPr>
        <p:spPr>
          <a:xfrm>
            <a:off x="519525" y="2467694"/>
            <a:ext cx="5539978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350F4E6-D9CA-4951-E335-92B46221EF3A}"/>
              </a:ext>
            </a:extLst>
          </p:cNvPr>
          <p:cNvSpPr txBox="1"/>
          <p:nvPr/>
        </p:nvSpPr>
        <p:spPr>
          <a:xfrm>
            <a:off x="429514" y="2420888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7FF2BEB-6F12-140A-10BA-532E552E3209}"/>
              </a:ext>
            </a:extLst>
          </p:cNvPr>
          <p:cNvSpPr txBox="1"/>
          <p:nvPr/>
        </p:nvSpPr>
        <p:spPr>
          <a:xfrm>
            <a:off x="429514" y="2896376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725C127-1487-4DA7-FE75-C027CEB34AA1}"/>
              </a:ext>
            </a:extLst>
          </p:cNvPr>
          <p:cNvSpPr txBox="1"/>
          <p:nvPr/>
        </p:nvSpPr>
        <p:spPr>
          <a:xfrm>
            <a:off x="429514" y="3371864"/>
            <a:ext cx="162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A9205A1-074C-72E7-6EA3-894DF37E9CD7}"/>
              </a:ext>
            </a:extLst>
          </p:cNvPr>
          <p:cNvSpPr txBox="1"/>
          <p:nvPr/>
        </p:nvSpPr>
        <p:spPr>
          <a:xfrm>
            <a:off x="429514" y="3847352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CAF8F1D-EF10-BEA0-42BA-7C86A29CA473}"/>
              </a:ext>
            </a:extLst>
          </p:cNvPr>
          <p:cNvSpPr txBox="1"/>
          <p:nvPr/>
        </p:nvSpPr>
        <p:spPr>
          <a:xfrm>
            <a:off x="429514" y="4322840"/>
            <a:ext cx="224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A8744D0-F55C-F696-C09C-0FFA4F234DE0}"/>
              </a:ext>
            </a:extLst>
          </p:cNvPr>
          <p:cNvSpPr txBox="1"/>
          <p:nvPr/>
        </p:nvSpPr>
        <p:spPr>
          <a:xfrm>
            <a:off x="429514" y="4798328"/>
            <a:ext cx="409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2" name="yt_shape_11612"/>
          <p:cNvSpPr txBox="1"/>
          <p:nvPr/>
        </p:nvSpPr>
        <p:spPr>
          <a:xfrm>
            <a:off x="539881" y="829092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11" name="yt_image_11611" title="H_50.94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829092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14" name="yt_shape_11614"/>
          <p:cNvSpPr txBox="1"/>
          <p:nvPr/>
        </p:nvSpPr>
        <p:spPr>
          <a:xfrm>
            <a:off x="506064" y="144138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EH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615" name="yt_image_11615" title="H_116.1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t="-10529" r="50000"/>
          <a:stretch/>
        </p:blipFill>
        <p:spPr bwMode="auto">
          <a:xfrm>
            <a:off x="9236622" y="2723075"/>
            <a:ext cx="2381441" cy="1630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395984" y="2697660"/>
            <a:ext cx="5775940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EGFH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是平行四边形；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0AB5480-03D7-43AC-C6B9-814D63166157}"/>
              </a:ext>
            </a:extLst>
          </p:cNvPr>
          <p:cNvSpPr txBox="1"/>
          <p:nvPr/>
        </p:nvSpPr>
        <p:spPr>
          <a:xfrm>
            <a:off x="395984" y="3106154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2419118-C51C-81A1-8FDD-DD6DEBAE8046}"/>
              </a:ext>
            </a:extLst>
          </p:cNvPr>
          <p:cNvSpPr txBox="1"/>
          <p:nvPr/>
        </p:nvSpPr>
        <p:spPr>
          <a:xfrm>
            <a:off x="495272" y="3528962"/>
            <a:ext cx="461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0FA991D-2B6F-0860-5F79-753399D99921}"/>
                  </a:ext>
                </a:extLst>
              </p:cNvPr>
              <p:cNvSpPr txBox="1"/>
              <p:nvPr/>
            </p:nvSpPr>
            <p:spPr>
              <a:xfrm>
                <a:off x="573164" y="3666056"/>
                <a:ext cx="55667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𝐹𝐶𝑂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0FA991D-2B6F-0860-5F79-753399D999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164" y="3666056"/>
                <a:ext cx="5566791" cy="1611643"/>
              </a:xfrm>
              <a:prstGeom prst="rect">
                <a:avLst/>
              </a:prstGeom>
              <a:blipFill>
                <a:blip r:embed="rId4"/>
                <a:stretch>
                  <a:fillRect l="-16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B0C17188-D4A5-BC43-33E2-B3D841A3D294}"/>
              </a:ext>
            </a:extLst>
          </p:cNvPr>
          <p:cNvSpPr txBox="1"/>
          <p:nvPr/>
        </p:nvSpPr>
        <p:spPr>
          <a:xfrm>
            <a:off x="492874" y="5104531"/>
            <a:ext cx="4126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7160E38-EBF4-328A-22F2-4A375B8C043C}"/>
              </a:ext>
            </a:extLst>
          </p:cNvPr>
          <p:cNvSpPr txBox="1"/>
          <p:nvPr/>
        </p:nvSpPr>
        <p:spPr>
          <a:xfrm>
            <a:off x="506064" y="5569103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0D4BF77-EF49-3137-482B-EE4E77960DF9}"/>
              </a:ext>
            </a:extLst>
          </p:cNvPr>
          <p:cNvSpPr txBox="1"/>
          <p:nvPr/>
        </p:nvSpPr>
        <p:spPr>
          <a:xfrm>
            <a:off x="576730" y="5965035"/>
            <a:ext cx="2891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同理可证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A2FA17E-6E3C-9B34-D1E9-7FFAF315113D}"/>
              </a:ext>
            </a:extLst>
          </p:cNvPr>
          <p:cNvSpPr txBox="1"/>
          <p:nvPr/>
        </p:nvSpPr>
        <p:spPr>
          <a:xfrm>
            <a:off x="395984" y="6318225"/>
            <a:ext cx="4117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EGFH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685C871C-967E-FA7A-C10A-E9F93526BF0C}"/>
              </a:ext>
            </a:extLst>
          </p:cNvPr>
          <p:cNvSpPr txBox="1"/>
          <p:nvPr/>
        </p:nvSpPr>
        <p:spPr>
          <a:xfrm>
            <a:off x="449989" y="2369793"/>
            <a:ext cx="747213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解：与四边形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AGHD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面积相等的所有平行四边形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58FF5D1-2373-D6DC-A631-7C682D057AEA}"/>
              </a:ext>
            </a:extLst>
          </p:cNvPr>
          <p:cNvSpPr txBox="1"/>
          <p:nvPr/>
        </p:nvSpPr>
        <p:spPr>
          <a:xfrm>
            <a:off x="767408" y="2870301"/>
            <a:ext cx="6293964" cy="5226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GBCH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ABFE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EFCD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EGFH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2" name="yt_image_11615" title="H_116.1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50265" t="-12138" b="-1"/>
          <a:stretch/>
        </p:blipFill>
        <p:spPr bwMode="auto">
          <a:xfrm>
            <a:off x="9238160" y="2369793"/>
            <a:ext cx="2368834" cy="165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1617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，在不添加任何辅助线的情况下，请直接写出图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中与四边形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AGHD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面积相等的所有平行四边形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AGHD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3" name="yt_shape_11623"/>
          <p:cNvSpPr txBox="1"/>
          <p:nvPr/>
        </p:nvSpPr>
        <p:spPr>
          <a:xfrm>
            <a:off x="5406686" y="2892825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1622" name="yt_image_1162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9416" y="1268413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25" name="yt_shape_11625"/>
          <p:cNvSpPr txBox="1"/>
          <p:nvPr/>
        </p:nvSpPr>
        <p:spPr>
          <a:xfrm>
            <a:off x="1517800" y="2003937"/>
            <a:ext cx="9156400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平行四边形的判定方法和平行四边形的性质互为逆定理，解决问题时往往综合应用，注意他们的区别与联系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1" name="yt_shape_11551"/>
          <p:cNvSpPr txBox="1"/>
          <p:nvPr/>
        </p:nvSpPr>
        <p:spPr>
          <a:xfrm>
            <a:off x="539881" y="1074010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50" name="yt_image_11550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74010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53" name="yt_shape_11553"/>
          <p:cNvSpPr txBox="1"/>
          <p:nvPr/>
        </p:nvSpPr>
        <p:spPr>
          <a:xfrm>
            <a:off x="539881" y="1777307"/>
            <a:ext cx="690894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对角线互相平分的四边形是平行四边形</a:t>
            </a:r>
          </a:p>
        </p:txBody>
      </p:sp>
      <p:sp>
        <p:nvSpPr>
          <p:cNvPr id="11554" name="yt_shape_11554"/>
          <p:cNvSpPr txBox="1"/>
          <p:nvPr/>
        </p:nvSpPr>
        <p:spPr>
          <a:xfrm>
            <a:off x="540000" y="227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，则下列结论不一定成立的是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58" name="yt_table_1155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730040"/>
              </p:ext>
            </p:extLst>
          </p:nvPr>
        </p:nvGraphicFramePr>
        <p:xfrm>
          <a:off x="539881" y="3236307"/>
          <a:ext cx="4894580" cy="950976"/>
        </p:xfrm>
        <a:graphic>
          <a:graphicData uri="http://schemas.openxmlformats.org/drawingml/2006/table">
            <a:tbl>
              <a:tblPr/>
              <a:tblGrid>
                <a:gridCol w="2913380">
                  <a:extLst>
                    <a:ext uri="{9D8B030D-6E8A-4147-A177-3AD203B41FA5}">
                      <a16:colId xmlns:a16="http://schemas.microsoft.com/office/drawing/2014/main" val="10215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4"/>
                  </a:ext>
                </a:extLst>
              </a:tr>
            </a:tbl>
          </a:graphicData>
        </a:graphic>
      </p:graphicFrame>
      <p:grpSp>
        <p:nvGrpSpPr>
          <p:cNvPr id="11555" name="yt_shape_11555_skip" title="H_124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84979" y="3236307"/>
            <a:ext cx="1964817" cy="1580148"/>
            <a:chOff x="0" y="0"/>
            <a:chExt cx="1964817" cy="1580148"/>
          </a:xfrm>
        </p:grpSpPr>
        <p:pic>
          <p:nvPicPr>
            <p:cNvPr id="2" name="yt_image_1155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64817" cy="1184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57" name="yt_shape_11557"/>
            <p:cNvSpPr txBox="1"/>
            <p:nvPr/>
          </p:nvSpPr>
          <p:spPr>
            <a:xfrm>
              <a:off x="449127" y="12201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295429">
            <a:extLst>
              <a:ext uri="{FF2B5EF4-FFF2-40B4-BE49-F238E27FC236}">
                <a16:creationId xmlns:a16="http://schemas.microsoft.com/office/drawing/2014/main" id="{7123C391-2904-11C6-BA97-17E319A766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81663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831F484-DB38-123C-B4FA-0272C8A8EA0B}"/>
              </a:ext>
            </a:extLst>
          </p:cNvPr>
          <p:cNvSpPr txBox="1"/>
          <p:nvPr/>
        </p:nvSpPr>
        <p:spPr>
          <a:xfrm>
            <a:off x="3193189" y="270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0" name="yt_shape_11560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边上的中线，延长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平行四边形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564" name="yt_shape_11564"/>
          <p:cNvSpPr txBox="1"/>
          <p:nvPr/>
        </p:nvSpPr>
        <p:spPr>
          <a:xfrm>
            <a:off x="539881" y="434481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61" name="yt_shape_11561" title="H_156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1271" y="2348880"/>
            <a:ext cx="1669457" cy="2507009"/>
            <a:chOff x="0" y="0"/>
            <a:chExt cx="1322451" cy="1985913"/>
          </a:xfrm>
        </p:grpSpPr>
        <p:pic>
          <p:nvPicPr>
            <p:cNvPr id="2" name="yt_image_1156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22451" cy="1589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63" name="yt_shape_11563"/>
            <p:cNvSpPr txBox="1"/>
            <p:nvPr/>
          </p:nvSpPr>
          <p:spPr>
            <a:xfrm>
              <a:off x="127944" y="16259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C936EA9-50DC-0317-E487-A6D0E0A96E9E}"/>
              </a:ext>
            </a:extLst>
          </p:cNvPr>
          <p:cNvSpPr txBox="1"/>
          <p:nvPr/>
        </p:nvSpPr>
        <p:spPr>
          <a:xfrm>
            <a:off x="3732939" y="1625434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平行四边形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5" name="yt_shape_11565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铜仁市期末改编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568" name="yt_shape_11568"/>
          <p:cNvSpPr txBox="1"/>
          <p:nvPr/>
        </p:nvSpPr>
        <p:spPr>
          <a:xfrm>
            <a:off x="540000" y="2236543"/>
            <a:ext cx="5562357" cy="121565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50" b="0" i="0" u="none" spc="-675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  <a:r>
              <a:rPr lang="en-US" altLang="zh-CN" sz="6750" b="0" i="0" u="none" spc="20685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  <a:r>
              <a:rPr lang="en-US" altLang="zh-CN" sz="5900" b="0" i="0" u="none" spc="19527">
                <a:solidFill>
                  <a:srgbClr val="1EE3CF"/>
                </a:solidFill>
                <a:effectLst/>
                <a:latin typeface="Times New Roman" pitchFamily="59"/>
                <a:ea typeface="宋体" pitchFamily="59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1566" name="yt_image_11566" title="H_105.8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98927" y="2088261"/>
            <a:ext cx="2839084" cy="1344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67" name="yt_image_11567" title="H_92.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85380" y="4653136"/>
            <a:ext cx="2666619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0" name="yt_shape_11570"/>
          <p:cNvSpPr txBox="1"/>
          <p:nvPr/>
        </p:nvSpPr>
        <p:spPr>
          <a:xfrm>
            <a:off x="9679860" y="3508197"/>
            <a:ext cx="10772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题图</a:t>
            </a:r>
          </a:p>
        </p:txBody>
      </p:sp>
      <p:sp>
        <p:nvSpPr>
          <p:cNvPr id="7" name="yt_shape_11571"/>
          <p:cNvSpPr txBox="1"/>
          <p:nvPr/>
        </p:nvSpPr>
        <p:spPr>
          <a:xfrm>
            <a:off x="540000" y="2212336"/>
            <a:ext cx="5103961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，与对角线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CA8508-BF23-FAF7-AF78-077654EDFA46}"/>
              </a:ext>
            </a:extLst>
          </p:cNvPr>
          <p:cNvSpPr txBox="1"/>
          <p:nvPr/>
        </p:nvSpPr>
        <p:spPr>
          <a:xfrm>
            <a:off x="449989" y="2165530"/>
            <a:ext cx="523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，与对角线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993169D-AFF8-7BE4-1499-1475D3CB1514}"/>
              </a:ext>
            </a:extLst>
          </p:cNvPr>
          <p:cNvSpPr txBox="1"/>
          <p:nvPr/>
        </p:nvSpPr>
        <p:spPr>
          <a:xfrm>
            <a:off x="449989" y="2641018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9E20A58-91B6-2319-93F1-41D9062F327A}"/>
              </a:ext>
            </a:extLst>
          </p:cNvPr>
          <p:cNvSpPr txBox="1"/>
          <p:nvPr/>
        </p:nvSpPr>
        <p:spPr>
          <a:xfrm>
            <a:off x="449989" y="3116506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92A8040-941C-6B84-0CB4-BDF391A457E5}"/>
              </a:ext>
            </a:extLst>
          </p:cNvPr>
          <p:cNvSpPr txBox="1"/>
          <p:nvPr/>
        </p:nvSpPr>
        <p:spPr>
          <a:xfrm>
            <a:off x="449989" y="3591994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03CEF81-5BB2-B265-EEE8-C5AC3EA06377}"/>
              </a:ext>
            </a:extLst>
          </p:cNvPr>
          <p:cNvSpPr txBox="1"/>
          <p:nvPr/>
        </p:nvSpPr>
        <p:spPr>
          <a:xfrm>
            <a:off x="449989" y="4067482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CF474DF-5275-0640-8499-134B09FFF2BC}"/>
              </a:ext>
            </a:extLst>
          </p:cNvPr>
          <p:cNvSpPr txBox="1"/>
          <p:nvPr/>
        </p:nvSpPr>
        <p:spPr>
          <a:xfrm>
            <a:off x="449989" y="4542970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FC929B0-3A05-31D8-40ED-9C48E8A605A2}"/>
              </a:ext>
            </a:extLst>
          </p:cNvPr>
          <p:cNvSpPr txBox="1"/>
          <p:nvPr/>
        </p:nvSpPr>
        <p:spPr>
          <a:xfrm>
            <a:off x="449989" y="5018458"/>
            <a:ext cx="4082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2" name="yt_shape_11572"/>
          <p:cNvSpPr txBox="1"/>
          <p:nvPr/>
        </p:nvSpPr>
        <p:spPr>
          <a:xfrm>
            <a:off x="540000" y="1188305"/>
            <a:ext cx="721671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两组对角分别相等的四边形是平行四边形</a:t>
            </a:r>
          </a:p>
        </p:txBody>
      </p:sp>
      <p:sp>
        <p:nvSpPr>
          <p:cNvPr id="11573" name="yt_shape_11573"/>
          <p:cNvSpPr txBox="1"/>
          <p:nvPr/>
        </p:nvSpPr>
        <p:spPr>
          <a:xfrm>
            <a:off x="540000" y="1687870"/>
            <a:ext cx="89511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在下列条件中，不能确定四边形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为平行四边形的是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74" name="yt_table_1157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879406"/>
              </p:ext>
            </p:extLst>
          </p:nvPr>
        </p:nvGraphicFramePr>
        <p:xfrm>
          <a:off x="540000" y="2167173"/>
          <a:ext cx="5526088" cy="1901952"/>
        </p:xfrm>
        <a:graphic>
          <a:graphicData uri="http://schemas.openxmlformats.org/drawingml/2006/table">
            <a:tbl>
              <a:tblPr/>
              <a:tblGrid>
                <a:gridCol w="5526088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8"/>
                  </a:ext>
                </a:extLst>
              </a:tr>
            </a:tbl>
          </a:graphicData>
        </a:graphic>
      </p:graphicFrame>
      <p:sp>
        <p:nvSpPr>
          <p:cNvPr id="11576" name="yt_shape_11576"/>
          <p:cNvSpPr txBox="1"/>
          <p:nvPr/>
        </p:nvSpPr>
        <p:spPr>
          <a:xfrm>
            <a:off x="540120" y="41194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下面给出了四边形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的度数之比，其中能判定四边形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77" name="yt_table_115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170630"/>
              </p:ext>
            </p:extLst>
          </p:nvPr>
        </p:nvGraphicFramePr>
        <p:xfrm>
          <a:off x="540000" y="5078928"/>
          <a:ext cx="5742306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0"/>
                  </a:ext>
                </a:extLst>
              </a:tr>
            </a:tbl>
          </a:graphicData>
        </a:graphic>
      </p:graphicFrame>
      <p:pic>
        <p:nvPicPr>
          <p:cNvPr id="3" name="yt_shape_1698822295662" title="H_28.801733">
            <a:extLst>
              <a:ext uri="{FF2B5EF4-FFF2-40B4-BE49-F238E27FC236}">
                <a16:creationId xmlns:a16="http://schemas.microsoft.com/office/drawing/2014/main" id="{77919425-B359-CD9A-D1A6-FAF78FA894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2763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5BC33A-BFEF-5194-D67C-2F629ADDB2D2}"/>
              </a:ext>
            </a:extLst>
          </p:cNvPr>
          <p:cNvSpPr txBox="1"/>
          <p:nvPr/>
        </p:nvSpPr>
        <p:spPr>
          <a:xfrm>
            <a:off x="8636726" y="16410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7E1CAB-E079-61EA-E56E-BADEC88E5D93}"/>
              </a:ext>
            </a:extLst>
          </p:cNvPr>
          <p:cNvSpPr txBox="1"/>
          <p:nvPr/>
        </p:nvSpPr>
        <p:spPr>
          <a:xfrm>
            <a:off x="4141047" y="454817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9" name="yt_shape_11579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常德市四中月考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，要使此四边形为平行四边形，则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130°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56D494-EA89-D65B-FD9A-AF157484E677}"/>
              </a:ext>
            </a:extLst>
          </p:cNvPr>
          <p:cNvSpPr txBox="1"/>
          <p:nvPr/>
        </p:nvSpPr>
        <p:spPr>
          <a:xfrm>
            <a:off x="1550127" y="1697095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0B413D-54F7-097B-19D4-2BF9E24F823B}"/>
              </a:ext>
            </a:extLst>
          </p:cNvPr>
          <p:cNvSpPr txBox="1"/>
          <p:nvPr/>
        </p:nvSpPr>
        <p:spPr>
          <a:xfrm>
            <a:off x="3856764" y="1697095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0" name="yt_shape_11580"/>
          <p:cNvSpPr txBox="1"/>
          <p:nvPr/>
        </p:nvSpPr>
        <p:spPr>
          <a:xfrm>
            <a:off x="540000" y="124115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对平行四边形判定方法不熟悉出错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上的两点，给出下列四个条件：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其中不能判定四边形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是平行四边形的有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83" name="yt_table_1158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707413"/>
              </p:ext>
            </p:extLst>
          </p:nvPr>
        </p:nvGraphicFramePr>
        <p:xfrm>
          <a:off x="539881" y="3160023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1"/>
                  </a:ext>
                </a:extLst>
              </a:tr>
            </a:tbl>
          </a:graphicData>
        </a:graphic>
      </p:graphicFrame>
      <p:pic>
        <p:nvPicPr>
          <p:cNvPr id="11582" name="yt_image_11582_skip" title="H_83.3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2190" y="3082929"/>
            <a:ext cx="2641375" cy="134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113CF5-5F9E-4800-6285-B45AC6FC6476}"/>
              </a:ext>
            </a:extLst>
          </p:cNvPr>
          <p:cNvSpPr txBox="1"/>
          <p:nvPr/>
        </p:nvSpPr>
        <p:spPr>
          <a:xfrm>
            <a:off x="7019063" y="262081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6" name="yt_shape_11586"/>
          <p:cNvSpPr txBox="1"/>
          <p:nvPr/>
        </p:nvSpPr>
        <p:spPr>
          <a:xfrm>
            <a:off x="551384" y="1236991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85" name="yt_image_11585" title="H_50.0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236991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88" name="yt_shape_11588"/>
          <p:cNvSpPr txBox="1"/>
          <p:nvPr/>
        </p:nvSpPr>
        <p:spPr>
          <a:xfrm>
            <a:off x="551384" y="1923146"/>
            <a:ext cx="38391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89" name="yt_table_1158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145384"/>
              </p:ext>
            </p:extLst>
          </p:nvPr>
        </p:nvGraphicFramePr>
        <p:xfrm>
          <a:off x="551384" y="2402449"/>
          <a:ext cx="8196264" cy="1901952"/>
        </p:xfrm>
        <a:graphic>
          <a:graphicData uri="http://schemas.openxmlformats.org/drawingml/2006/table">
            <a:tbl>
              <a:tblPr/>
              <a:tblGrid>
                <a:gridCol w="8196264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对角线互相平分的四边形是平行四边形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两组对边分别相等的四边形是平行四边形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一组对边平行且相等的四边形是平行四边形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一组对边相等，另一组对边平行的四边形是平行四边形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C95A03D-B1F7-0457-16C4-5768DFFCF375}"/>
              </a:ext>
            </a:extLst>
          </p:cNvPr>
          <p:cNvSpPr txBox="1"/>
          <p:nvPr/>
        </p:nvSpPr>
        <p:spPr>
          <a:xfrm>
            <a:off x="3585573" y="187634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1" name="yt_shape_11591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为等边三角形，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内任意一点，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595" name="yt_shape_11595"/>
          <p:cNvSpPr txBox="1"/>
          <p:nvPr/>
        </p:nvSpPr>
        <p:spPr>
          <a:xfrm>
            <a:off x="539881" y="446104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92" name="yt_shape_11592" title="H_159.8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4042" y="2564904"/>
            <a:ext cx="1923915" cy="2403482"/>
            <a:chOff x="0" y="0"/>
            <a:chExt cx="1625346" cy="2030490"/>
          </a:xfrm>
        </p:grpSpPr>
        <p:pic>
          <p:nvPicPr>
            <p:cNvPr id="2" name="yt_image_1159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5346" cy="1634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94" name="yt_shape_11594"/>
            <p:cNvSpPr txBox="1"/>
            <p:nvPr/>
          </p:nvSpPr>
          <p:spPr>
            <a:xfrm>
              <a:off x="279392" y="167049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79D833F-0F22-B38C-0EF2-1FD23839B7E2}"/>
              </a:ext>
            </a:extLst>
          </p:cNvPr>
          <p:cNvSpPr txBox="1"/>
          <p:nvPr/>
        </p:nvSpPr>
        <p:spPr>
          <a:xfrm>
            <a:off x="7506427" y="169709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1187</Words>
  <Application>Microsoft Office PowerPoint</Application>
  <PresentationFormat>宽屏</PresentationFormat>
  <Paragraphs>111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2023-11-03T06:19:07Z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