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4" r:id="rId8"/>
    <p:sldId id="375" r:id="rId9"/>
    <p:sldId id="377" r:id="rId10"/>
    <p:sldId id="379" r:id="rId11"/>
    <p:sldId id="380" r:id="rId12"/>
    <p:sldId id="387" r:id="rId13"/>
    <p:sldId id="381" r:id="rId14"/>
    <p:sldId id="389" r:id="rId15"/>
    <p:sldId id="38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" name="yt_shape_11458"/>
          <p:cNvSpPr txBox="1"/>
          <p:nvPr/>
        </p:nvSpPr>
        <p:spPr>
          <a:xfrm>
            <a:off x="479376" y="121924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57" name="yt_image_11457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0" name="yt_shape_11460"/>
          <p:cNvSpPr txBox="1"/>
          <p:nvPr/>
        </p:nvSpPr>
        <p:spPr>
          <a:xfrm>
            <a:off x="479376" y="1916832"/>
            <a:ext cx="907940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平行四边形的判定方法：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定义：两组对边分别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：一组对边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E3EE77-31DE-28B5-BDA5-82A8FB18DE5A}"/>
              </a:ext>
            </a:extLst>
          </p:cNvPr>
          <p:cNvSpPr txBox="1"/>
          <p:nvPr/>
        </p:nvSpPr>
        <p:spPr>
          <a:xfrm>
            <a:off x="3665965" y="23455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9B85AD-E9EA-2E78-CE4C-CB3FAE0F4896}"/>
              </a:ext>
            </a:extLst>
          </p:cNvPr>
          <p:cNvSpPr txBox="1"/>
          <p:nvPr/>
        </p:nvSpPr>
        <p:spPr>
          <a:xfrm>
            <a:off x="3818365" y="28210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CE6DCC-30B3-AB2D-92E7-196A6DD5B70A}"/>
              </a:ext>
            </a:extLst>
          </p:cNvPr>
          <p:cNvSpPr txBox="1"/>
          <p:nvPr/>
        </p:nvSpPr>
        <p:spPr>
          <a:xfrm>
            <a:off x="5342365" y="28210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630567-5995-2DA1-3BDC-C634C9596079}"/>
              </a:ext>
            </a:extLst>
          </p:cNvPr>
          <p:cNvSpPr txBox="1"/>
          <p:nvPr/>
        </p:nvSpPr>
        <p:spPr>
          <a:xfrm>
            <a:off x="4427965" y="329649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柳州市五中月考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处，折痕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20" name="yt_shape_11520"/>
          <p:cNvSpPr txBox="1"/>
          <p:nvPr/>
        </p:nvSpPr>
        <p:spPr>
          <a:xfrm>
            <a:off x="539881" y="42633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17" name="yt_shape_11517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3446" y="2177060"/>
            <a:ext cx="2103120" cy="1832751"/>
            <a:chOff x="0" y="0"/>
            <a:chExt cx="2103120" cy="1832751"/>
          </a:xfrm>
        </p:grpSpPr>
        <p:pic>
          <p:nvPicPr>
            <p:cNvPr id="2" name="yt_image_1151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3120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19" name="yt_shape_11519"/>
            <p:cNvSpPr txBox="1"/>
            <p:nvPr/>
          </p:nvSpPr>
          <p:spPr>
            <a:xfrm>
              <a:off x="518279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521" name="yt_shape_11521"/>
          <p:cNvSpPr txBox="1"/>
          <p:nvPr/>
        </p:nvSpPr>
        <p:spPr>
          <a:xfrm>
            <a:off x="456635" y="2252663"/>
            <a:ext cx="5639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F9D004-FF74-DE27-46B6-EE8076B42123}"/>
              </a:ext>
            </a:extLst>
          </p:cNvPr>
          <p:cNvSpPr txBox="1"/>
          <p:nvPr/>
        </p:nvSpPr>
        <p:spPr>
          <a:xfrm>
            <a:off x="428403" y="276937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F57A95-FE68-807B-1D34-E2ACD8E9431F}"/>
              </a:ext>
            </a:extLst>
          </p:cNvPr>
          <p:cNvSpPr txBox="1"/>
          <p:nvPr/>
        </p:nvSpPr>
        <p:spPr>
          <a:xfrm>
            <a:off x="428403" y="3244863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4A0849-B6CE-61A0-6FF1-6C65785CC3DC}"/>
              </a:ext>
            </a:extLst>
          </p:cNvPr>
          <p:cNvSpPr txBox="1"/>
          <p:nvPr/>
        </p:nvSpPr>
        <p:spPr>
          <a:xfrm>
            <a:off x="428403" y="3720351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由折叠可知：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AD'E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E0A04D-D454-8A8D-AACB-B1C5797ED247}"/>
              </a:ext>
            </a:extLst>
          </p:cNvPr>
          <p:cNvSpPr txBox="1"/>
          <p:nvPr/>
        </p:nvSpPr>
        <p:spPr>
          <a:xfrm>
            <a:off x="428403" y="4195839"/>
            <a:ext cx="3035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AD'E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040E57-113C-FB5D-7A2D-A905FFE495FC}"/>
              </a:ext>
            </a:extLst>
          </p:cNvPr>
          <p:cNvSpPr txBox="1"/>
          <p:nvPr/>
        </p:nvSpPr>
        <p:spPr>
          <a:xfrm>
            <a:off x="428403" y="4671327"/>
            <a:ext cx="195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516A5D4-034B-221A-A9C2-9CB9F58A7DBA}"/>
              </a:ext>
            </a:extLst>
          </p:cNvPr>
          <p:cNvSpPr txBox="1"/>
          <p:nvPr/>
        </p:nvSpPr>
        <p:spPr>
          <a:xfrm>
            <a:off x="428403" y="5146815"/>
            <a:ext cx="225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EFD7801-EFF5-9DD3-5302-DB57FDD04FC1}"/>
              </a:ext>
            </a:extLst>
          </p:cNvPr>
          <p:cNvSpPr txBox="1"/>
          <p:nvPr/>
        </p:nvSpPr>
        <p:spPr>
          <a:xfrm>
            <a:off x="428403" y="5622303"/>
            <a:ext cx="4164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2" name="yt_shape_11522"/>
          <p:cNvSpPr txBox="1"/>
          <p:nvPr/>
        </p:nvSpPr>
        <p:spPr>
          <a:xfrm>
            <a:off x="551384" y="1267743"/>
            <a:ext cx="6312626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由折叠可知：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AD'E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AD'E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525"/>
              <p:cNvSpPr txBox="1"/>
              <p:nvPr/>
            </p:nvSpPr>
            <p:spPr>
              <a:xfrm>
                <a:off x="551384" y="1988840"/>
                <a:ext cx="7654339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由折叠可知：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D'EC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D'EB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D'EB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D'EC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15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88840"/>
                <a:ext cx="7654339" cy="2546916"/>
              </a:xfrm>
              <a:prstGeom prst="rect">
                <a:avLst/>
              </a:prstGeom>
              <a:blipFill>
                <a:blip r:embed="rId2"/>
                <a:stretch>
                  <a:fillRect l="-2389" t="-1914" r="-1592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45191B0-6B7F-3D50-9625-2228B14A6E3C}"/>
              </a:ext>
            </a:extLst>
          </p:cNvPr>
          <p:cNvSpPr txBox="1"/>
          <p:nvPr/>
        </p:nvSpPr>
        <p:spPr>
          <a:xfrm>
            <a:off x="461373" y="1942034"/>
            <a:ext cx="523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由折叠可知：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15118F-9CA3-4516-DF1C-F0041F8E5398}"/>
              </a:ext>
            </a:extLst>
          </p:cNvPr>
          <p:cNvSpPr txBox="1"/>
          <p:nvPr/>
        </p:nvSpPr>
        <p:spPr>
          <a:xfrm>
            <a:off x="461373" y="2417522"/>
            <a:ext cx="6490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C67F24A-8138-4E60-7458-D345DDCDB8DF}"/>
              </a:ext>
            </a:extLst>
          </p:cNvPr>
          <p:cNvSpPr txBox="1"/>
          <p:nvPr/>
        </p:nvSpPr>
        <p:spPr>
          <a:xfrm>
            <a:off x="461373" y="2893010"/>
            <a:ext cx="293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AA19A1B-12F5-528B-8729-4A17F8296101}"/>
                  </a:ext>
                </a:extLst>
              </p:cNvPr>
              <p:cNvSpPr txBox="1"/>
              <p:nvPr/>
            </p:nvSpPr>
            <p:spPr>
              <a:xfrm>
                <a:off x="461373" y="3368498"/>
                <a:ext cx="7760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D'EB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DED'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D'EC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AA19A1B-12F5-528B-8729-4A17F8296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368498"/>
                <a:ext cx="7760398" cy="765061"/>
              </a:xfrm>
              <a:prstGeom prst="rect">
                <a:avLst/>
              </a:prstGeom>
              <a:blipFill>
                <a:blip r:embed="rId3"/>
                <a:stretch>
                  <a:fillRect l="-1257" r="-133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4C08CA8A-88A2-99FC-D4A5-219DCC941996}"/>
              </a:ext>
            </a:extLst>
          </p:cNvPr>
          <p:cNvSpPr txBox="1"/>
          <p:nvPr/>
        </p:nvSpPr>
        <p:spPr>
          <a:xfrm>
            <a:off x="461373" y="4039947"/>
            <a:ext cx="4348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6" name="yt_shape_11517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3446" y="2177060"/>
            <a:ext cx="2103120" cy="1832751"/>
            <a:chOff x="0" y="0"/>
            <a:chExt cx="2103120" cy="1832751"/>
          </a:xfrm>
        </p:grpSpPr>
        <p:pic>
          <p:nvPicPr>
            <p:cNvPr id="17" name="yt_image_1151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03120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1519"/>
            <p:cNvSpPr txBox="1"/>
            <p:nvPr/>
          </p:nvSpPr>
          <p:spPr>
            <a:xfrm>
              <a:off x="518279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8" name="yt_shape_11528"/>
          <p:cNvSpPr txBox="1"/>
          <p:nvPr/>
        </p:nvSpPr>
        <p:spPr>
          <a:xfrm>
            <a:off x="539881" y="85920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27" name="yt_image_11527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85920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0" name="yt_shape_11530"/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34" name="yt_shape_11534"/>
          <p:cNvSpPr txBox="1"/>
          <p:nvPr/>
        </p:nvSpPr>
        <p:spPr>
          <a:xfrm>
            <a:off x="539881" y="50842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31" name="yt_shape_11531" title="H_186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273" y="2256601"/>
            <a:ext cx="2224278" cy="2309331"/>
            <a:chOff x="1058130" y="56058"/>
            <a:chExt cx="2224278" cy="2309331"/>
          </a:xfrm>
        </p:grpSpPr>
        <p:pic>
          <p:nvPicPr>
            <p:cNvPr id="2" name="yt_image_11531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019" r="48327"/>
            <a:stretch/>
          </p:blipFill>
          <p:spPr bwMode="auto">
            <a:xfrm>
              <a:off x="1058130" y="56058"/>
              <a:ext cx="2224278" cy="1949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33" name="yt_shape_11533"/>
            <p:cNvSpPr txBox="1"/>
            <p:nvPr/>
          </p:nvSpPr>
          <p:spPr>
            <a:xfrm>
              <a:off x="1542805" y="20053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535" name="yt_shape_11535"/>
          <p:cNvSpPr txBox="1"/>
          <p:nvPr/>
        </p:nvSpPr>
        <p:spPr>
          <a:xfrm>
            <a:off x="553153" y="2577669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114033-183E-8599-4596-076BB7032C8D}"/>
              </a:ext>
            </a:extLst>
          </p:cNvPr>
          <p:cNvSpPr txBox="1"/>
          <p:nvPr/>
        </p:nvSpPr>
        <p:spPr>
          <a:xfrm>
            <a:off x="539881" y="3006184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70E072-E98C-7F66-4D58-EE70003557F3}"/>
              </a:ext>
            </a:extLst>
          </p:cNvPr>
          <p:cNvSpPr txBox="1"/>
          <p:nvPr/>
        </p:nvSpPr>
        <p:spPr>
          <a:xfrm>
            <a:off x="539881" y="3481672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B67FE4-6CD2-665F-CC4E-345A963B1125}"/>
              </a:ext>
            </a:extLst>
          </p:cNvPr>
          <p:cNvSpPr txBox="1"/>
          <p:nvPr/>
        </p:nvSpPr>
        <p:spPr>
          <a:xfrm>
            <a:off x="539881" y="3957160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69F317E-E680-80C7-54B7-72555553011B}"/>
                  </a:ext>
                </a:extLst>
              </p:cNvPr>
              <p:cNvSpPr txBox="1"/>
              <p:nvPr/>
            </p:nvSpPr>
            <p:spPr>
              <a:xfrm>
                <a:off x="539881" y="4432648"/>
                <a:ext cx="253466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69F317E-E680-80C7-54B7-725555530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432648"/>
                <a:ext cx="2534667" cy="1611643"/>
              </a:xfrm>
              <a:prstGeom prst="rect">
                <a:avLst/>
              </a:prstGeom>
              <a:blipFill>
                <a:blip r:embed="rId4"/>
                <a:stretch>
                  <a:fillRect l="-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1C4A12F-3F81-BBD7-D9DE-EB99C3A2FAF6}"/>
              </a:ext>
            </a:extLst>
          </p:cNvPr>
          <p:cNvSpPr txBox="1"/>
          <p:nvPr/>
        </p:nvSpPr>
        <p:spPr>
          <a:xfrm>
            <a:off x="539881" y="5950679"/>
            <a:ext cx="386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36" name="yt_shape_11536"/>
              <p:cNvSpPr txBox="1"/>
              <p:nvPr/>
            </p:nvSpPr>
            <p:spPr>
              <a:xfrm>
                <a:off x="540000" y="1196752"/>
                <a:ext cx="11111999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，如果把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翻折使点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求证：四边形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536" name="yt_shape_115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4362028"/>
              </a:xfrm>
              <a:prstGeom prst="rect">
                <a:avLst/>
              </a:prstGeom>
              <a:blipFill>
                <a:blip r:embed="rId2"/>
                <a:stretch>
                  <a:fillRect l="-1701" t="-1117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yt_shape_11531" title="H_186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1988840"/>
            <a:ext cx="2072171" cy="2430785"/>
            <a:chOff x="1008231" y="-65396"/>
            <a:chExt cx="2072171" cy="2430785"/>
          </a:xfrm>
        </p:grpSpPr>
        <p:pic>
          <p:nvPicPr>
            <p:cNvPr id="9" name="yt_image_11531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51861" t="-4717" b="-1"/>
            <a:stretch/>
          </p:blipFill>
          <p:spPr bwMode="auto">
            <a:xfrm>
              <a:off x="1008231" y="-65396"/>
              <a:ext cx="2072171" cy="2062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1533"/>
            <p:cNvSpPr txBox="1"/>
            <p:nvPr/>
          </p:nvSpPr>
          <p:spPr>
            <a:xfrm>
              <a:off x="1542805" y="20053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" name="yt_shape_11539"/>
          <p:cNvSpPr txBox="1"/>
          <p:nvPr/>
        </p:nvSpPr>
        <p:spPr>
          <a:xfrm>
            <a:off x="608344" y="2251670"/>
            <a:ext cx="594874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9AF1E11-DD38-B8C6-3D98-60A41B1DB20A}"/>
              </a:ext>
            </a:extLst>
          </p:cNvPr>
          <p:cNvSpPr txBox="1"/>
          <p:nvPr/>
        </p:nvSpPr>
        <p:spPr>
          <a:xfrm>
            <a:off x="518333" y="2204864"/>
            <a:ext cx="607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BF77DDE-6657-A888-C7AC-19C69C9FEED5}"/>
              </a:ext>
            </a:extLst>
          </p:cNvPr>
          <p:cNvSpPr txBox="1"/>
          <p:nvPr/>
        </p:nvSpPr>
        <p:spPr>
          <a:xfrm>
            <a:off x="518333" y="2680352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D24231F-041A-6718-AB4B-9439AD23C3E3}"/>
              </a:ext>
            </a:extLst>
          </p:cNvPr>
          <p:cNvSpPr txBox="1"/>
          <p:nvPr/>
        </p:nvSpPr>
        <p:spPr>
          <a:xfrm>
            <a:off x="518333" y="3155840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3A91E4B-CB97-B479-E06D-EBE1CFB65DBA}"/>
              </a:ext>
            </a:extLst>
          </p:cNvPr>
          <p:cNvSpPr txBox="1"/>
          <p:nvPr/>
        </p:nvSpPr>
        <p:spPr>
          <a:xfrm>
            <a:off x="518333" y="3631328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58DE4C1-92B2-5383-CAF3-24362268CD6F}"/>
              </a:ext>
            </a:extLst>
          </p:cNvPr>
          <p:cNvSpPr txBox="1"/>
          <p:nvPr/>
        </p:nvSpPr>
        <p:spPr>
          <a:xfrm>
            <a:off x="518333" y="410681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227B07E-52B0-5274-C3A6-9C617124E15F}"/>
              </a:ext>
            </a:extLst>
          </p:cNvPr>
          <p:cNvSpPr txBox="1"/>
          <p:nvPr/>
        </p:nvSpPr>
        <p:spPr>
          <a:xfrm>
            <a:off x="518333" y="4582304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1" name="yt_shape_11541"/>
          <p:cNvSpPr txBox="1"/>
          <p:nvPr/>
        </p:nvSpPr>
        <p:spPr>
          <a:xfrm>
            <a:off x="5406686" y="2610062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540" name="yt_image_1154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448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4" name="yt_shape_11544"/>
          <p:cNvSpPr txBox="1"/>
          <p:nvPr/>
        </p:nvSpPr>
        <p:spPr>
          <a:xfrm>
            <a:off x="1560536" y="1997591"/>
            <a:ext cx="9070927" cy="151309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从边的角度判定平行四边形的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两个思路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：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已知一组对边平行，找另一组对边平行或平行的这一组对边相等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已知一组对边相等，找另一组对边相等或相等的这一组对边平行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5" name="yt_shape_11465"/>
          <p:cNvSpPr txBox="1"/>
          <p:nvPr/>
        </p:nvSpPr>
        <p:spPr>
          <a:xfrm>
            <a:off x="551384" y="1141527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64" name="yt_image_1146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152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7" name="yt_shape_11467"/>
          <p:cNvSpPr txBox="1"/>
          <p:nvPr/>
        </p:nvSpPr>
        <p:spPr>
          <a:xfrm>
            <a:off x="551384" y="1844824"/>
            <a:ext cx="75244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一组对边平行且相等的四边形是平行四边形</a:t>
            </a:r>
          </a:p>
        </p:txBody>
      </p:sp>
      <p:sp>
        <p:nvSpPr>
          <p:cNvPr id="11468" name="yt_shape_11468"/>
          <p:cNvSpPr txBox="1"/>
          <p:nvPr/>
        </p:nvSpPr>
        <p:spPr>
          <a:xfrm>
            <a:off x="551384" y="2344389"/>
            <a:ext cx="9874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如图，下列条件中，不能判定四边形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2" name="yt_table_1147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859122"/>
              </p:ext>
            </p:extLst>
          </p:nvPr>
        </p:nvGraphicFramePr>
        <p:xfrm>
          <a:off x="551384" y="3029450"/>
          <a:ext cx="7704456" cy="950976"/>
        </p:xfrm>
        <a:graphic>
          <a:graphicData uri="http://schemas.openxmlformats.org/drawingml/2006/table">
            <a:tbl>
              <a:tblPr/>
              <a:tblGrid>
                <a:gridCol w="4318318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3386138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grpSp>
        <p:nvGrpSpPr>
          <p:cNvPr id="11469" name="yt_shape_11469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9533" y="2996952"/>
            <a:ext cx="1850362" cy="1798210"/>
            <a:chOff x="0" y="0"/>
            <a:chExt cx="1603629" cy="1558431"/>
          </a:xfrm>
        </p:grpSpPr>
        <p:pic>
          <p:nvPicPr>
            <p:cNvPr id="2" name="yt_image_1146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362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1" name="yt_shape_11471"/>
            <p:cNvSpPr txBox="1"/>
            <p:nvPr/>
          </p:nvSpPr>
          <p:spPr>
            <a:xfrm>
              <a:off x="26853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79472">
            <a:extLst>
              <a:ext uri="{FF2B5EF4-FFF2-40B4-BE49-F238E27FC236}">
                <a16:creationId xmlns:a16="http://schemas.microsoft.com/office/drawing/2014/main" id="{2ED5BED5-A7FA-A85C-141D-5343070E25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415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5C7E560-6621-2E97-28E9-B9D4B05DE4FA}"/>
              </a:ext>
            </a:extLst>
          </p:cNvPr>
          <p:cNvSpPr txBox="1"/>
          <p:nvPr/>
        </p:nvSpPr>
        <p:spPr>
          <a:xfrm>
            <a:off x="9410110" y="22975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4" name="yt_shape_11474"/>
          <p:cNvSpPr txBox="1"/>
          <p:nvPr/>
        </p:nvSpPr>
        <p:spPr>
          <a:xfrm>
            <a:off x="407368" y="1268413"/>
            <a:ext cx="10974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都是平行四边形，则四边形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78" name="yt_shape_11478"/>
          <p:cNvSpPr txBox="1"/>
          <p:nvPr/>
        </p:nvSpPr>
        <p:spPr>
          <a:xfrm>
            <a:off x="407368" y="37226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75" name="yt_shape_11475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7853" y="2204864"/>
            <a:ext cx="1916294" cy="2145221"/>
            <a:chOff x="0" y="0"/>
            <a:chExt cx="1583055" cy="1772172"/>
          </a:xfrm>
        </p:grpSpPr>
        <p:pic>
          <p:nvPicPr>
            <p:cNvPr id="2" name="yt_image_1147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3055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7" name="yt_shape_11477"/>
            <p:cNvSpPr txBox="1"/>
            <p:nvPr/>
          </p:nvSpPr>
          <p:spPr>
            <a:xfrm>
              <a:off x="258246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829CBE-8528-ACC7-5537-4B1DDCB7BC70}"/>
              </a:ext>
            </a:extLst>
          </p:cNvPr>
          <p:cNvSpPr txBox="1"/>
          <p:nvPr/>
        </p:nvSpPr>
        <p:spPr>
          <a:xfrm>
            <a:off x="9280382" y="12216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9" name="yt_shape_11479"/>
          <p:cNvSpPr txBox="1"/>
          <p:nvPr/>
        </p:nvSpPr>
        <p:spPr>
          <a:xfrm>
            <a:off x="540001" y="1196752"/>
            <a:ext cx="937242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83" name="yt_shape_11483"/>
          <p:cNvSpPr txBox="1"/>
          <p:nvPr/>
        </p:nvSpPr>
        <p:spPr>
          <a:xfrm>
            <a:off x="539881" y="3937143"/>
            <a:ext cx="45719" cy="322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80" name="yt_shape_11480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32304" y="2157015"/>
            <a:ext cx="2376264" cy="2040339"/>
            <a:chOff x="0" y="0"/>
            <a:chExt cx="2173986" cy="1574433"/>
          </a:xfrm>
        </p:grpSpPr>
        <p:pic>
          <p:nvPicPr>
            <p:cNvPr id="2" name="yt_image_1148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3986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2" name="yt_shape_11482"/>
            <p:cNvSpPr txBox="1"/>
            <p:nvPr/>
          </p:nvSpPr>
          <p:spPr>
            <a:xfrm>
              <a:off x="553712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1484"/>
          <p:cNvSpPr txBox="1"/>
          <p:nvPr/>
        </p:nvSpPr>
        <p:spPr>
          <a:xfrm>
            <a:off x="569387" y="2237875"/>
            <a:ext cx="511197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4FD357-ED9B-960E-EF3A-06A3D51AEC84}"/>
              </a:ext>
            </a:extLst>
          </p:cNvPr>
          <p:cNvSpPr txBox="1"/>
          <p:nvPr/>
        </p:nvSpPr>
        <p:spPr>
          <a:xfrm>
            <a:off x="479376" y="2191069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116ADC-C380-2698-A201-4223D18C1602}"/>
              </a:ext>
            </a:extLst>
          </p:cNvPr>
          <p:cNvSpPr txBox="1"/>
          <p:nvPr/>
        </p:nvSpPr>
        <p:spPr>
          <a:xfrm>
            <a:off x="479376" y="2666557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048AB4-B284-68FA-D8C9-7B20A03CF788}"/>
              </a:ext>
            </a:extLst>
          </p:cNvPr>
          <p:cNvSpPr txBox="1"/>
          <p:nvPr/>
        </p:nvSpPr>
        <p:spPr>
          <a:xfrm>
            <a:off x="479376" y="3142045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B82580-427C-1706-D876-FD537CCA8EB3}"/>
              </a:ext>
            </a:extLst>
          </p:cNvPr>
          <p:cNvSpPr txBox="1"/>
          <p:nvPr/>
        </p:nvSpPr>
        <p:spPr>
          <a:xfrm>
            <a:off x="479376" y="3617533"/>
            <a:ext cx="401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46A999-9F79-9297-8374-F24D0D0F4F84}"/>
              </a:ext>
            </a:extLst>
          </p:cNvPr>
          <p:cNvSpPr txBox="1"/>
          <p:nvPr/>
        </p:nvSpPr>
        <p:spPr>
          <a:xfrm>
            <a:off x="479376" y="4093021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8713BC1-EAA5-1675-F435-27E4AC3FEC5F}"/>
              </a:ext>
            </a:extLst>
          </p:cNvPr>
          <p:cNvSpPr txBox="1"/>
          <p:nvPr/>
        </p:nvSpPr>
        <p:spPr>
          <a:xfrm>
            <a:off x="479376" y="4568509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2C5821-B751-FA18-B7D0-43768587BF2B}"/>
              </a:ext>
            </a:extLst>
          </p:cNvPr>
          <p:cNvSpPr txBox="1"/>
          <p:nvPr/>
        </p:nvSpPr>
        <p:spPr>
          <a:xfrm>
            <a:off x="479376" y="5043997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365FB45-220E-26F0-AF09-F8B373EA889B}"/>
              </a:ext>
            </a:extLst>
          </p:cNvPr>
          <p:cNvSpPr txBox="1"/>
          <p:nvPr/>
        </p:nvSpPr>
        <p:spPr>
          <a:xfrm>
            <a:off x="479376" y="5519485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5" name="yt_shape_11485"/>
          <p:cNvSpPr txBox="1"/>
          <p:nvPr/>
        </p:nvSpPr>
        <p:spPr>
          <a:xfrm>
            <a:off x="479376" y="1268413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两组对边分别相等的四边形是平行四边形</a:t>
            </a:r>
          </a:p>
        </p:txBody>
      </p:sp>
      <p:sp>
        <p:nvSpPr>
          <p:cNvPr id="11486" name="yt_shape_11486"/>
          <p:cNvSpPr txBox="1"/>
          <p:nvPr/>
        </p:nvSpPr>
        <p:spPr>
          <a:xfrm>
            <a:off x="479495" y="17679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，若添加一个条件，使四边形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为平行四边形，则下列正确的是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0" name="yt_table_1149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919849"/>
              </p:ext>
            </p:extLst>
          </p:nvPr>
        </p:nvGraphicFramePr>
        <p:xfrm>
          <a:off x="479376" y="2727413"/>
          <a:ext cx="2979738" cy="1901952"/>
        </p:xfrm>
        <a:graphic>
          <a:graphicData uri="http://schemas.openxmlformats.org/drawingml/2006/table">
            <a:tbl>
              <a:tblPr/>
              <a:tblGrid>
                <a:gridCol w="2979738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grpSp>
        <p:nvGrpSpPr>
          <p:cNvPr id="11487" name="yt_shape_11487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2805557"/>
            <a:ext cx="2252920" cy="1838276"/>
            <a:chOff x="0" y="0"/>
            <a:chExt cx="1909953" cy="1558431"/>
          </a:xfrm>
        </p:grpSpPr>
        <p:pic>
          <p:nvPicPr>
            <p:cNvPr id="2" name="yt_image_1148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9953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9" name="yt_shape_11489"/>
            <p:cNvSpPr txBox="1"/>
            <p:nvPr/>
          </p:nvSpPr>
          <p:spPr>
            <a:xfrm>
              <a:off x="421695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79687">
            <a:extLst>
              <a:ext uri="{FF2B5EF4-FFF2-40B4-BE49-F238E27FC236}">
                <a16:creationId xmlns:a16="http://schemas.microsoft.com/office/drawing/2014/main" id="{FD2B3E78-7B2F-FAFB-B38A-2CC43E7068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0774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A976A63-7817-A1DD-1A94-67620EF80744}"/>
              </a:ext>
            </a:extLst>
          </p:cNvPr>
          <p:cNvSpPr txBox="1"/>
          <p:nvPr/>
        </p:nvSpPr>
        <p:spPr>
          <a:xfrm>
            <a:off x="5909222" y="21966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96" name="yt_shape_11496"/>
          <p:cNvSpPr txBox="1"/>
          <p:nvPr/>
        </p:nvSpPr>
        <p:spPr>
          <a:xfrm>
            <a:off x="539881" y="40054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93" name="yt_shape_11493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450736"/>
            <a:ext cx="1893948" cy="1858413"/>
            <a:chOff x="0" y="0"/>
            <a:chExt cx="1677924" cy="1646442"/>
          </a:xfrm>
        </p:grpSpPr>
        <p:pic>
          <p:nvPicPr>
            <p:cNvPr id="2" name="yt_image_1149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7924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95" name="yt_shape_11495"/>
            <p:cNvSpPr txBox="1"/>
            <p:nvPr/>
          </p:nvSpPr>
          <p:spPr>
            <a:xfrm>
              <a:off x="305681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1497"/>
          <p:cNvSpPr txBox="1"/>
          <p:nvPr/>
        </p:nvSpPr>
        <p:spPr>
          <a:xfrm>
            <a:off x="497379" y="2152205"/>
            <a:ext cx="511197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同理可证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50DEFC-0AD3-F420-DCEA-8843AD1FF291}"/>
              </a:ext>
            </a:extLst>
          </p:cNvPr>
          <p:cNvSpPr txBox="1"/>
          <p:nvPr/>
        </p:nvSpPr>
        <p:spPr>
          <a:xfrm>
            <a:off x="407368" y="2105399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99EA1F-1635-2AB0-67CF-2590C1DD8477}"/>
              </a:ext>
            </a:extLst>
          </p:cNvPr>
          <p:cNvSpPr txBox="1"/>
          <p:nvPr/>
        </p:nvSpPr>
        <p:spPr>
          <a:xfrm>
            <a:off x="407368" y="2580887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0DBC63-47FA-E613-F5A9-49FC7461993A}"/>
              </a:ext>
            </a:extLst>
          </p:cNvPr>
          <p:cNvSpPr txBox="1"/>
          <p:nvPr/>
        </p:nvSpPr>
        <p:spPr>
          <a:xfrm>
            <a:off x="407368" y="3056375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A1697A-B0B6-2D39-9035-EB2A0B8767F2}"/>
              </a:ext>
            </a:extLst>
          </p:cNvPr>
          <p:cNvSpPr txBox="1"/>
          <p:nvPr/>
        </p:nvSpPr>
        <p:spPr>
          <a:xfrm>
            <a:off x="407368" y="3531863"/>
            <a:ext cx="479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845E0F-2199-9879-808D-1937DED9DE91}"/>
              </a:ext>
            </a:extLst>
          </p:cNvPr>
          <p:cNvSpPr txBox="1"/>
          <p:nvPr/>
        </p:nvSpPr>
        <p:spPr>
          <a:xfrm>
            <a:off x="407368" y="400735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7F64E6-93BE-CCF6-152A-EF7F0882D26C}"/>
              </a:ext>
            </a:extLst>
          </p:cNvPr>
          <p:cNvSpPr txBox="1"/>
          <p:nvPr/>
        </p:nvSpPr>
        <p:spPr>
          <a:xfrm>
            <a:off x="407368" y="4482839"/>
            <a:ext cx="386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6A71B7C-6F14-7B69-74E4-930A74110E6D}"/>
              </a:ext>
            </a:extLst>
          </p:cNvPr>
          <p:cNvSpPr txBox="1"/>
          <p:nvPr/>
        </p:nvSpPr>
        <p:spPr>
          <a:xfrm>
            <a:off x="407368" y="4958327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7F03C7A-40E8-82E3-0AF2-C4FFB09CD3A8}"/>
              </a:ext>
            </a:extLst>
          </p:cNvPr>
          <p:cNvSpPr txBox="1"/>
          <p:nvPr/>
        </p:nvSpPr>
        <p:spPr>
          <a:xfrm>
            <a:off x="407368" y="5433815"/>
            <a:ext cx="259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D6B2B1-69BD-9763-A584-FE316B67D00B}"/>
              </a:ext>
            </a:extLst>
          </p:cNvPr>
          <p:cNvSpPr txBox="1"/>
          <p:nvPr/>
        </p:nvSpPr>
        <p:spPr>
          <a:xfrm>
            <a:off x="407368" y="5909303"/>
            <a:ext cx="411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8" name="yt_shape_11498"/>
          <p:cNvSpPr txBox="1"/>
          <p:nvPr/>
        </p:nvSpPr>
        <p:spPr>
          <a:xfrm>
            <a:off x="335360" y="1258617"/>
            <a:ext cx="1138852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没有准确理解平行四边形的判定定理，错用判定方法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在同一平面内，条件：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从这四个条件中任选两个，能使四边形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是平行四边形的选法有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0" name="yt_table_115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40508"/>
              </p:ext>
            </p:extLst>
          </p:nvPr>
        </p:nvGraphicFramePr>
        <p:xfrm>
          <a:off x="358546" y="272360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05B3C18-A13B-D382-D163-70842811EF4D}"/>
              </a:ext>
            </a:extLst>
          </p:cNvPr>
          <p:cNvSpPr txBox="1"/>
          <p:nvPr/>
        </p:nvSpPr>
        <p:spPr>
          <a:xfrm>
            <a:off x="10908555" y="21317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3" name="yt_shape_11503"/>
          <p:cNvSpPr txBox="1"/>
          <p:nvPr/>
        </p:nvSpPr>
        <p:spPr>
          <a:xfrm>
            <a:off x="539881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02" name="yt_image_11502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5" name="yt_shape_11505"/>
          <p:cNvSpPr txBox="1"/>
          <p:nvPr/>
        </p:nvSpPr>
        <p:spPr>
          <a:xfrm>
            <a:off x="540000" y="18448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贵港覃塘三中单元卷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9" name="yt_table_115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183485"/>
              </p:ext>
            </p:extLst>
          </p:nvPr>
        </p:nvGraphicFramePr>
        <p:xfrm>
          <a:off x="539881" y="3284390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grpSp>
        <p:nvGrpSpPr>
          <p:cNvPr id="11506" name="yt_shape_11506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5762" y="2849217"/>
            <a:ext cx="1896237" cy="1821321"/>
            <a:chOff x="0" y="0"/>
            <a:chExt cx="1896237" cy="1821321"/>
          </a:xfrm>
        </p:grpSpPr>
        <p:pic>
          <p:nvPicPr>
            <p:cNvPr id="2" name="yt_image_1150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6237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08" name="yt_shape_11508"/>
            <p:cNvSpPr txBox="1"/>
            <p:nvPr/>
          </p:nvSpPr>
          <p:spPr>
            <a:xfrm>
              <a:off x="414837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E1F8BC-2D16-0C7A-71E0-C666001C73EA}"/>
              </a:ext>
            </a:extLst>
          </p:cNvPr>
          <p:cNvSpPr txBox="1"/>
          <p:nvPr/>
        </p:nvSpPr>
        <p:spPr>
          <a:xfrm>
            <a:off x="3056664" y="2748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1" name="yt_shape_11511"/>
          <p:cNvSpPr txBox="1"/>
          <p:nvPr/>
        </p:nvSpPr>
        <p:spPr>
          <a:xfrm>
            <a:off x="540001" y="1268413"/>
            <a:ext cx="1030852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如图所示，在长方形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，则阴影部分的面积是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15" name="yt_shape_11515"/>
          <p:cNvSpPr txBox="1"/>
          <p:nvPr/>
        </p:nvSpPr>
        <p:spPr>
          <a:xfrm>
            <a:off x="539881" y="41262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12" name="yt_shape_11512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1864" y="2463977"/>
            <a:ext cx="2241180" cy="1984892"/>
            <a:chOff x="0" y="0"/>
            <a:chExt cx="1914525" cy="1695591"/>
          </a:xfrm>
        </p:grpSpPr>
        <p:pic>
          <p:nvPicPr>
            <p:cNvPr id="2" name="yt_image_1151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4525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14" name="yt_shape_11514"/>
            <p:cNvSpPr txBox="1"/>
            <p:nvPr/>
          </p:nvSpPr>
          <p:spPr>
            <a:xfrm>
              <a:off x="423981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23EFF7-49F5-D6CD-87D8-5381983FDEDA}"/>
              </a:ext>
            </a:extLst>
          </p:cNvPr>
          <p:cNvSpPr txBox="1"/>
          <p:nvPr/>
        </p:nvSpPr>
        <p:spPr>
          <a:xfrm>
            <a:off x="8906714" y="16868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1488</Words>
  <Application>Microsoft Office PowerPoint</Application>
  <PresentationFormat>宽屏</PresentationFormat>
  <Paragraphs>151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2023-11-02T04:18:01Z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