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2" r:id="rId6"/>
    <p:sldId id="373" r:id="rId7"/>
    <p:sldId id="375" r:id="rId8"/>
    <p:sldId id="376" r:id="rId9"/>
    <p:sldId id="377" r:id="rId10"/>
    <p:sldId id="379" r:id="rId11"/>
    <p:sldId id="381" r:id="rId12"/>
    <p:sldId id="382" r:id="rId13"/>
    <p:sldId id="383" r:id="rId14"/>
    <p:sldId id="388" r:id="rId15"/>
    <p:sldId id="384" r:id="rId16"/>
    <p:sldId id="390" r:id="rId17"/>
    <p:sldId id="386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644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" name="yt_shape_12277"/>
          <p:cNvSpPr txBox="1"/>
          <p:nvPr/>
        </p:nvSpPr>
        <p:spPr>
          <a:xfrm>
            <a:off x="479376" y="114724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76" name="yt_image_1227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9" name="yt_shape_12279"/>
          <p:cNvSpPr txBox="1"/>
          <p:nvPr/>
        </p:nvSpPr>
        <p:spPr>
          <a:xfrm>
            <a:off x="479376" y="1844824"/>
            <a:ext cx="584775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的平行四边形是矩形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的平行四边形是矩形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439F55-2AFE-E95D-76DA-B5E3EECC89C2}"/>
              </a:ext>
            </a:extLst>
          </p:cNvPr>
          <p:cNvSpPr txBox="1"/>
          <p:nvPr/>
        </p:nvSpPr>
        <p:spPr>
          <a:xfrm>
            <a:off x="2446765" y="17980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459DD9-EDC4-D39E-EDC9-DAD1AB884513}"/>
              </a:ext>
            </a:extLst>
          </p:cNvPr>
          <p:cNvSpPr txBox="1"/>
          <p:nvPr/>
        </p:nvSpPr>
        <p:spPr>
          <a:xfrm>
            <a:off x="2141965" y="2273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E1D7DD-1BBB-1F8C-5004-ED646A51A609}"/>
              </a:ext>
            </a:extLst>
          </p:cNvPr>
          <p:cNvSpPr txBox="1"/>
          <p:nvPr/>
        </p:nvSpPr>
        <p:spPr>
          <a:xfrm>
            <a:off x="1837165" y="27489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9" name="yt_shape_12339"/>
          <p:cNvSpPr txBox="1"/>
          <p:nvPr/>
        </p:nvSpPr>
        <p:spPr>
          <a:xfrm>
            <a:off x="540000" y="1268413"/>
            <a:ext cx="10519731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，下面给出四个结论：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其中说法正确的有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43" name="yt_table_1234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192492"/>
              </p:ext>
            </p:extLst>
          </p:nvPr>
        </p:nvGraphicFramePr>
        <p:xfrm>
          <a:off x="540000" y="296439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</a:tbl>
          </a:graphicData>
        </a:graphic>
      </p:graphicFrame>
      <p:grpSp>
        <p:nvGrpSpPr>
          <p:cNvPr id="12340" name="yt_shape_12340_skip" title="H_105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6165" y="2528429"/>
            <a:ext cx="1939396" cy="1657125"/>
            <a:chOff x="0" y="0"/>
            <a:chExt cx="1567053" cy="1338975"/>
          </a:xfrm>
        </p:grpSpPr>
        <p:pic>
          <p:nvPicPr>
            <p:cNvPr id="2" name="yt_image_1234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7053" cy="942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42" name="yt_shape_12342"/>
            <p:cNvSpPr txBox="1"/>
            <p:nvPr/>
          </p:nvSpPr>
          <p:spPr>
            <a:xfrm>
              <a:off x="250245" y="9789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54ED92D-3177-0DC2-CC4C-2E1EAEF4B837}"/>
              </a:ext>
            </a:extLst>
          </p:cNvPr>
          <p:cNvSpPr txBox="1"/>
          <p:nvPr/>
        </p:nvSpPr>
        <p:spPr>
          <a:xfrm>
            <a:off x="1703512" y="21815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45" name="yt_shape_12345"/>
              <p:cNvSpPr txBox="1"/>
              <p:nvPr/>
            </p:nvSpPr>
            <p:spPr>
              <a:xfrm>
                <a:off x="540000" y="1239473"/>
                <a:ext cx="11111999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安徽省中考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如图所示，在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是斜边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上的一个动点，过点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345" name="yt_shape_123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39473"/>
                <a:ext cx="11111999" cy="1603003"/>
              </a:xfrm>
              <a:prstGeom prst="rect">
                <a:avLst/>
              </a:prstGeom>
              <a:blipFill>
                <a:blip r:embed="rId2"/>
                <a:stretch>
                  <a:fillRect l="-1701" t="-3042" r="-1701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50" name="yt_shape_12350"/>
          <p:cNvSpPr txBox="1"/>
          <p:nvPr/>
        </p:nvSpPr>
        <p:spPr>
          <a:xfrm>
            <a:off x="539881" y="489562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47" name="yt_shape_12347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3872" y="3198197"/>
            <a:ext cx="2618010" cy="2039556"/>
            <a:chOff x="0" y="0"/>
            <a:chExt cx="2310003" cy="1799604"/>
          </a:xfrm>
        </p:grpSpPr>
        <p:pic>
          <p:nvPicPr>
            <p:cNvPr id="2" name="yt_image_1234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10003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49" name="yt_shape_12349"/>
            <p:cNvSpPr txBox="1"/>
            <p:nvPr/>
          </p:nvSpPr>
          <p:spPr>
            <a:xfrm>
              <a:off x="545537" y="14396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3A6F24-3715-77EC-E70A-DC1535EDC0E9}"/>
                  </a:ext>
                </a:extLst>
              </p:cNvPr>
              <p:cNvSpPr txBox="1"/>
              <p:nvPr/>
            </p:nvSpPr>
            <p:spPr>
              <a:xfrm>
                <a:off x="4412389" y="1988840"/>
                <a:ext cx="7420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3A6F24-3715-77EC-E70A-DC1535EDC0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2389" y="1988840"/>
                <a:ext cx="742061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1" name="yt_shape_12351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龙山一中月考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55" name="yt_shape_12355"/>
          <p:cNvSpPr txBox="1"/>
          <p:nvPr/>
        </p:nvSpPr>
        <p:spPr>
          <a:xfrm>
            <a:off x="539881" y="4040828"/>
            <a:ext cx="65" cy="1801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12352" name="yt_shape_12352" title="H_138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97854" y="2376942"/>
            <a:ext cx="2123916" cy="1972932"/>
            <a:chOff x="0" y="0"/>
            <a:chExt cx="1888104" cy="1753884"/>
          </a:xfrm>
        </p:grpSpPr>
        <p:pic>
          <p:nvPicPr>
            <p:cNvPr id="2" name="yt_image_12352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8104" cy="13578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54" name="yt_shape_12354"/>
            <p:cNvSpPr txBox="1"/>
            <p:nvPr/>
          </p:nvSpPr>
          <p:spPr>
            <a:xfrm>
              <a:off x="334588" y="139388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356" name="yt_shape_12356"/>
          <p:cNvSpPr txBox="1"/>
          <p:nvPr/>
        </p:nvSpPr>
        <p:spPr>
          <a:xfrm>
            <a:off x="539881" y="2162684"/>
            <a:ext cx="46503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F33041-807B-1345-2EF6-361B4FDC42DC}"/>
              </a:ext>
            </a:extLst>
          </p:cNvPr>
          <p:cNvSpPr txBox="1"/>
          <p:nvPr/>
        </p:nvSpPr>
        <p:spPr>
          <a:xfrm>
            <a:off x="539881" y="2448950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AA781A-E955-E717-ADAD-C084F9E94841}"/>
              </a:ext>
            </a:extLst>
          </p:cNvPr>
          <p:cNvSpPr txBox="1"/>
          <p:nvPr/>
        </p:nvSpPr>
        <p:spPr>
          <a:xfrm>
            <a:off x="539881" y="2924438"/>
            <a:ext cx="3755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EC4D76-701B-E332-AF87-5A01C79D80B0}"/>
              </a:ext>
            </a:extLst>
          </p:cNvPr>
          <p:cNvSpPr txBox="1"/>
          <p:nvPr/>
        </p:nvSpPr>
        <p:spPr>
          <a:xfrm>
            <a:off x="539881" y="3399926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19D2621-7D66-E5D5-FBC3-CCDA61A4CD2B}"/>
              </a:ext>
            </a:extLst>
          </p:cNvPr>
          <p:cNvSpPr txBox="1"/>
          <p:nvPr/>
        </p:nvSpPr>
        <p:spPr>
          <a:xfrm>
            <a:off x="539881" y="3875414"/>
            <a:ext cx="379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4305B30-591E-56AE-A3AC-55CBFC8ABB11}"/>
              </a:ext>
            </a:extLst>
          </p:cNvPr>
          <p:cNvSpPr txBox="1"/>
          <p:nvPr/>
        </p:nvSpPr>
        <p:spPr>
          <a:xfrm>
            <a:off x="539881" y="4350902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73DF3B5-B646-7F8C-7BDF-611B58CCA54D}"/>
              </a:ext>
            </a:extLst>
          </p:cNvPr>
          <p:cNvSpPr txBox="1"/>
          <p:nvPr/>
        </p:nvSpPr>
        <p:spPr>
          <a:xfrm>
            <a:off x="539881" y="4826390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CA059BF-2578-6DC2-715B-418D64E47B9A}"/>
              </a:ext>
            </a:extLst>
          </p:cNvPr>
          <p:cNvSpPr txBox="1"/>
          <p:nvPr/>
        </p:nvSpPr>
        <p:spPr>
          <a:xfrm>
            <a:off x="539881" y="5301878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679D8B4-6398-7583-3186-9187DF6162AE}"/>
              </a:ext>
            </a:extLst>
          </p:cNvPr>
          <p:cNvSpPr txBox="1"/>
          <p:nvPr/>
        </p:nvSpPr>
        <p:spPr>
          <a:xfrm>
            <a:off x="539881" y="5777366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732AE6A-7D76-6B99-A24E-ACE7586183B5}"/>
              </a:ext>
            </a:extLst>
          </p:cNvPr>
          <p:cNvSpPr txBox="1"/>
          <p:nvPr/>
        </p:nvSpPr>
        <p:spPr>
          <a:xfrm>
            <a:off x="539881" y="6252855"/>
            <a:ext cx="3185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357">
            <a:extLst>
              <a:ext uri="{FF2B5EF4-FFF2-40B4-BE49-F238E27FC236}">
                <a16:creationId xmlns:a16="http://schemas.microsoft.com/office/drawing/2014/main" id="{FD24CCEA-1153-E71C-4C95-C3D30D600022}"/>
              </a:ext>
            </a:extLst>
          </p:cNvPr>
          <p:cNvSpPr txBox="1"/>
          <p:nvPr/>
        </p:nvSpPr>
        <p:spPr>
          <a:xfrm>
            <a:off x="540000" y="1234348"/>
            <a:ext cx="4453142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12" name="yt_shape_12352" title="H_138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0336" y="1555130"/>
            <a:ext cx="2123916" cy="1972932"/>
            <a:chOff x="0" y="0"/>
            <a:chExt cx="1888104" cy="1753884"/>
          </a:xfrm>
        </p:grpSpPr>
        <p:pic>
          <p:nvPicPr>
            <p:cNvPr id="13" name="yt_image_12352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8104" cy="13578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354"/>
            <p:cNvSpPr txBox="1"/>
            <p:nvPr/>
          </p:nvSpPr>
          <p:spPr>
            <a:xfrm>
              <a:off x="334588" y="139388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15" name="yt_image_1236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2772" y="4077072"/>
            <a:ext cx="2119539" cy="1517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487A3DEE-9215-6A79-8D3E-09493C6D2B1E}"/>
              </a:ext>
            </a:extLst>
          </p:cNvPr>
          <p:cNvSpPr txBox="1"/>
          <p:nvPr/>
        </p:nvSpPr>
        <p:spPr>
          <a:xfrm>
            <a:off x="449989" y="2066108"/>
            <a:ext cx="443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解：取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85D97BD-F669-CE56-CF55-3423638AD49F}"/>
              </a:ext>
            </a:extLst>
          </p:cNvPr>
          <p:cNvSpPr txBox="1"/>
          <p:nvPr/>
        </p:nvSpPr>
        <p:spPr>
          <a:xfrm>
            <a:off x="449989" y="2541596"/>
            <a:ext cx="459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易证得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C9D361DE-D530-4824-97CA-D364D811FCD7}"/>
                  </a:ext>
                </a:extLst>
              </p:cNvPr>
              <p:cNvSpPr txBox="1"/>
              <p:nvPr/>
            </p:nvSpPr>
            <p:spPr>
              <a:xfrm>
                <a:off x="449989" y="3017084"/>
                <a:ext cx="31090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C9D361DE-D530-4824-97CA-D364D811FC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17084"/>
                <a:ext cx="3109024" cy="726326"/>
              </a:xfrm>
              <a:prstGeom prst="rect">
                <a:avLst/>
              </a:prstGeom>
              <a:blipFill>
                <a:blip r:embed="rId4"/>
                <a:stretch>
                  <a:fillRect l="-3137" r="-294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5" name="yt_shape_12365"/>
          <p:cNvSpPr txBox="1"/>
          <p:nvPr/>
        </p:nvSpPr>
        <p:spPr>
          <a:xfrm>
            <a:off x="539881" y="908720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64" name="yt_image_123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90872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7" name="yt_shape_12367"/>
          <p:cNvSpPr txBox="1"/>
          <p:nvPr/>
        </p:nvSpPr>
        <p:spPr>
          <a:xfrm>
            <a:off x="540000" y="1606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边上的一个动点，过点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的外角平分线于点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71" name="yt_shape_12371"/>
          <p:cNvSpPr txBox="1"/>
          <p:nvPr/>
        </p:nvSpPr>
        <p:spPr>
          <a:xfrm>
            <a:off x="539881" y="44698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68" name="yt_shape_12368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26743" y="2806814"/>
            <a:ext cx="2315758" cy="2012204"/>
            <a:chOff x="0" y="0"/>
            <a:chExt cx="1957959" cy="1701306"/>
          </a:xfrm>
        </p:grpSpPr>
        <p:pic>
          <p:nvPicPr>
            <p:cNvPr id="2" name="yt_image_1236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57959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0" name="yt_shape_12370"/>
            <p:cNvSpPr txBox="1"/>
            <p:nvPr/>
          </p:nvSpPr>
          <p:spPr>
            <a:xfrm>
              <a:off x="369515" y="134130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372" name="yt_shape_12372"/>
          <p:cNvSpPr txBox="1"/>
          <p:nvPr/>
        </p:nvSpPr>
        <p:spPr>
          <a:xfrm>
            <a:off x="529491" y="2592556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2000B2-190C-C850-A7A2-E39DB99C0190}"/>
              </a:ext>
            </a:extLst>
          </p:cNvPr>
          <p:cNvSpPr txBox="1"/>
          <p:nvPr/>
        </p:nvSpPr>
        <p:spPr>
          <a:xfrm>
            <a:off x="407368" y="2944480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35AF0AE-6BF0-1048-8DC9-B1D12BDF4D91}"/>
              </a:ext>
            </a:extLst>
          </p:cNvPr>
          <p:cNvSpPr txBox="1"/>
          <p:nvPr/>
        </p:nvSpPr>
        <p:spPr>
          <a:xfrm>
            <a:off x="407368" y="3419968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C8DC659-B286-859C-35D2-DF0216D6C068}"/>
              </a:ext>
            </a:extLst>
          </p:cNvPr>
          <p:cNvSpPr txBox="1"/>
          <p:nvPr/>
        </p:nvSpPr>
        <p:spPr>
          <a:xfrm>
            <a:off x="407368" y="3895456"/>
            <a:ext cx="2972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4F0E598-13A9-436F-FEDB-268F34204E04}"/>
              </a:ext>
            </a:extLst>
          </p:cNvPr>
          <p:cNvSpPr txBox="1"/>
          <p:nvPr/>
        </p:nvSpPr>
        <p:spPr>
          <a:xfrm>
            <a:off x="407368" y="4370944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B4F071D-9647-66CD-13E8-A27A2BF23AB6}"/>
              </a:ext>
            </a:extLst>
          </p:cNvPr>
          <p:cNvSpPr txBox="1"/>
          <p:nvPr/>
        </p:nvSpPr>
        <p:spPr>
          <a:xfrm>
            <a:off x="407368" y="484643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4A94736-938D-36A0-BAC9-F1CB503B5DA0}"/>
              </a:ext>
            </a:extLst>
          </p:cNvPr>
          <p:cNvSpPr txBox="1"/>
          <p:nvPr/>
        </p:nvSpPr>
        <p:spPr>
          <a:xfrm>
            <a:off x="407368" y="5321920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0F56D4D-5410-846B-990C-3DF5F260FD39}"/>
              </a:ext>
            </a:extLst>
          </p:cNvPr>
          <p:cNvSpPr txBox="1"/>
          <p:nvPr/>
        </p:nvSpPr>
        <p:spPr>
          <a:xfrm>
            <a:off x="407368" y="5797408"/>
            <a:ext cx="314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同理可证得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2E73257-CD2B-A5F8-D453-F62F57588043}"/>
              </a:ext>
            </a:extLst>
          </p:cNvPr>
          <p:cNvSpPr txBox="1"/>
          <p:nvPr/>
        </p:nvSpPr>
        <p:spPr>
          <a:xfrm>
            <a:off x="407368" y="6272896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373">
            <a:extLst>
              <a:ext uri="{FF2B5EF4-FFF2-40B4-BE49-F238E27FC236}">
                <a16:creationId xmlns:a16="http://schemas.microsoft.com/office/drawing/2014/main" id="{54481B24-CC57-097B-92B3-A02006ACC9BC}"/>
              </a:ext>
            </a:extLst>
          </p:cNvPr>
          <p:cNvSpPr txBox="1"/>
          <p:nvPr/>
        </p:nvSpPr>
        <p:spPr>
          <a:xfrm>
            <a:off x="540000" y="1474414"/>
            <a:ext cx="8300349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点运动到何处时，四边形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是矩形？并加以证明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CEO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同理可证得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11" name="yt_shape_12368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26743" y="2806814"/>
            <a:ext cx="2315758" cy="2012204"/>
            <a:chOff x="0" y="0"/>
            <a:chExt cx="1957959" cy="1701306"/>
          </a:xfrm>
        </p:grpSpPr>
        <p:pic>
          <p:nvPicPr>
            <p:cNvPr id="12" name="yt_image_1236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7959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2370"/>
            <p:cNvSpPr txBox="1"/>
            <p:nvPr/>
          </p:nvSpPr>
          <p:spPr>
            <a:xfrm>
              <a:off x="369515" y="134130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" name="yt_shape_12375"/>
          <p:cNvSpPr txBox="1"/>
          <p:nvPr/>
        </p:nvSpPr>
        <p:spPr>
          <a:xfrm>
            <a:off x="540000" y="2194414"/>
            <a:ext cx="684642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的中点时，四边形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的外角的平分线，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B1F2F1A-D9AE-EB1F-0B29-03C4B19D4398}"/>
              </a:ext>
            </a:extLst>
          </p:cNvPr>
          <p:cNvSpPr txBox="1"/>
          <p:nvPr/>
        </p:nvSpPr>
        <p:spPr>
          <a:xfrm>
            <a:off x="449989" y="2147608"/>
            <a:ext cx="696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的中点时，四边形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D559FA8-BBCA-6286-6A5D-D0DE36D938B0}"/>
              </a:ext>
            </a:extLst>
          </p:cNvPr>
          <p:cNvSpPr txBox="1"/>
          <p:nvPr/>
        </p:nvSpPr>
        <p:spPr>
          <a:xfrm>
            <a:off x="449989" y="2623096"/>
            <a:ext cx="548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81ECF80-D666-1AA0-D350-1CB16119D2F8}"/>
              </a:ext>
            </a:extLst>
          </p:cNvPr>
          <p:cNvSpPr txBox="1"/>
          <p:nvPr/>
        </p:nvSpPr>
        <p:spPr>
          <a:xfrm>
            <a:off x="449989" y="3098584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C866352-A4BF-CE6C-C93C-C0F5DCA04BC6}"/>
              </a:ext>
            </a:extLst>
          </p:cNvPr>
          <p:cNvSpPr txBox="1"/>
          <p:nvPr/>
        </p:nvSpPr>
        <p:spPr>
          <a:xfrm>
            <a:off x="449989" y="3574072"/>
            <a:ext cx="6679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的外角的平分线，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E90C348-4EA5-28EC-0817-1029428DC64B}"/>
              </a:ext>
            </a:extLst>
          </p:cNvPr>
          <p:cNvSpPr txBox="1"/>
          <p:nvPr/>
        </p:nvSpPr>
        <p:spPr>
          <a:xfrm>
            <a:off x="449989" y="4049560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268D303-EAF4-E71E-AAE9-7CC683488A37}"/>
              </a:ext>
            </a:extLst>
          </p:cNvPr>
          <p:cNvSpPr txBox="1"/>
          <p:nvPr/>
        </p:nvSpPr>
        <p:spPr>
          <a:xfrm>
            <a:off x="449989" y="4525048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8" name="yt_shape_12378"/>
          <p:cNvSpPr txBox="1"/>
          <p:nvPr/>
        </p:nvSpPr>
        <p:spPr>
          <a:xfrm>
            <a:off x="5406686" y="2652760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377" name="yt_image_123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440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0" name="yt_shape_12380"/>
          <p:cNvSpPr txBox="1"/>
          <p:nvPr/>
        </p:nvSpPr>
        <p:spPr>
          <a:xfrm>
            <a:off x="1415480" y="1844824"/>
            <a:ext cx="9361040" cy="151309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要判定一个四边形是矩形，除了直接计算各内角为直角的方法外，通常先判定它是平行四边形，再根据条件，证明一内角为直角，或者证明对角线相等，可得矩形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3" name="yt_shape_12283"/>
          <p:cNvSpPr txBox="1"/>
          <p:nvPr/>
        </p:nvSpPr>
        <p:spPr>
          <a:xfrm>
            <a:off x="551384" y="1141527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82" name="yt_image_12282" title="H_51.3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41527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5" name="yt_shape_12285"/>
          <p:cNvSpPr txBox="1"/>
          <p:nvPr/>
        </p:nvSpPr>
        <p:spPr>
          <a:xfrm>
            <a:off x="551384" y="1844824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有一个角是直角的平行四边形是矩形</a:t>
            </a:r>
          </a:p>
        </p:txBody>
      </p:sp>
      <p:sp>
        <p:nvSpPr>
          <p:cNvPr id="12286" name="yt_shape_12286"/>
          <p:cNvSpPr txBox="1"/>
          <p:nvPr/>
        </p:nvSpPr>
        <p:spPr>
          <a:xfrm>
            <a:off x="551384" y="2344389"/>
            <a:ext cx="67694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成为矩形，需添加的条件是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87" name="yt_table_122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563176"/>
              </p:ext>
            </p:extLst>
          </p:nvPr>
        </p:nvGraphicFramePr>
        <p:xfrm>
          <a:off x="551384" y="2823692"/>
          <a:ext cx="6404293" cy="950976"/>
        </p:xfrm>
        <a:graphic>
          <a:graphicData uri="http://schemas.openxmlformats.org/drawingml/2006/table">
            <a:tbl>
              <a:tblPr/>
              <a:tblGrid>
                <a:gridCol w="340709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  <a:gridCol w="2997200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</a:tbl>
          </a:graphicData>
        </a:graphic>
      </p:graphicFrame>
      <p:pic>
        <p:nvPicPr>
          <p:cNvPr id="3" name="yt_shape_1698822422042" title="H_28.801733">
            <a:extLst>
              <a:ext uri="{FF2B5EF4-FFF2-40B4-BE49-F238E27FC236}">
                <a16:creationId xmlns:a16="http://schemas.microsoft.com/office/drawing/2014/main" id="{EFE8CC73-E58B-0316-0EDF-9E50A0254E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8415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A57EA9-96DB-7C46-C79E-254F424C87A0}"/>
              </a:ext>
            </a:extLst>
          </p:cNvPr>
          <p:cNvSpPr txBox="1"/>
          <p:nvPr/>
        </p:nvSpPr>
        <p:spPr>
          <a:xfrm>
            <a:off x="6504986" y="229758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yt_shape_12289"/>
          <p:cNvSpPr txBox="1"/>
          <p:nvPr/>
        </p:nvSpPr>
        <p:spPr>
          <a:xfrm>
            <a:off x="539881" y="1243258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有三个角是直角的四边形是矩形</a:t>
            </a:r>
          </a:p>
        </p:txBody>
      </p:sp>
      <p:sp>
        <p:nvSpPr>
          <p:cNvPr id="12290" name="yt_shape_12290"/>
          <p:cNvSpPr txBox="1"/>
          <p:nvPr/>
        </p:nvSpPr>
        <p:spPr>
          <a:xfrm>
            <a:off x="540001" y="1742823"/>
            <a:ext cx="10380536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贵港市期末改编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两点，过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两点作两组同旁内角的平分线分别交于点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矩形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94" name="yt_shape_12294"/>
          <p:cNvSpPr txBox="1"/>
          <p:nvPr/>
        </p:nvSpPr>
        <p:spPr>
          <a:xfrm>
            <a:off x="539881" y="49927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91" name="yt_shape_12291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5387" y="3234005"/>
            <a:ext cx="1981226" cy="1822439"/>
            <a:chOff x="0" y="0"/>
            <a:chExt cx="1747647" cy="1607580"/>
          </a:xfrm>
        </p:grpSpPr>
        <p:pic>
          <p:nvPicPr>
            <p:cNvPr id="2" name="yt_image_1229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7647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3" name="yt_shape_12293"/>
            <p:cNvSpPr txBox="1"/>
            <p:nvPr/>
          </p:nvSpPr>
          <p:spPr>
            <a:xfrm>
              <a:off x="340542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422209">
            <a:extLst>
              <a:ext uri="{FF2B5EF4-FFF2-40B4-BE49-F238E27FC236}">
                <a16:creationId xmlns:a16="http://schemas.microsoft.com/office/drawing/2014/main" id="{72D77775-C340-CE68-12B8-A680058117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8258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4E4BB24-1DD8-2E96-5A57-10327214AE31}"/>
              </a:ext>
            </a:extLst>
          </p:cNvPr>
          <p:cNvSpPr txBox="1"/>
          <p:nvPr/>
        </p:nvSpPr>
        <p:spPr>
          <a:xfrm>
            <a:off x="1895798" y="26229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矩形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yt_shape_12295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分别为垂足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99" name="yt_shape_12299"/>
          <p:cNvSpPr txBox="1"/>
          <p:nvPr/>
        </p:nvSpPr>
        <p:spPr>
          <a:xfrm>
            <a:off x="539881" y="40827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96" name="yt_shape_12296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60177" y="2270162"/>
            <a:ext cx="2450353" cy="1812630"/>
            <a:chOff x="0" y="0"/>
            <a:chExt cx="2233422" cy="1652157"/>
          </a:xfrm>
        </p:grpSpPr>
        <p:pic>
          <p:nvPicPr>
            <p:cNvPr id="2" name="yt_image_1229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33422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8" name="yt_shape_12298"/>
            <p:cNvSpPr txBox="1"/>
            <p:nvPr/>
          </p:nvSpPr>
          <p:spPr>
            <a:xfrm>
              <a:off x="583430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300" name="yt_shape_12300"/>
          <p:cNvSpPr txBox="1"/>
          <p:nvPr/>
        </p:nvSpPr>
        <p:spPr>
          <a:xfrm>
            <a:off x="539881" y="2292706"/>
            <a:ext cx="438581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CED652-4557-99DE-7662-F96C11903296}"/>
              </a:ext>
            </a:extLst>
          </p:cNvPr>
          <p:cNvSpPr txBox="1"/>
          <p:nvPr/>
        </p:nvSpPr>
        <p:spPr>
          <a:xfrm>
            <a:off x="449870" y="2245901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D0DA7C-65B7-820A-C27B-4F9CBF42F157}"/>
              </a:ext>
            </a:extLst>
          </p:cNvPr>
          <p:cNvSpPr txBox="1"/>
          <p:nvPr/>
        </p:nvSpPr>
        <p:spPr>
          <a:xfrm>
            <a:off x="449870" y="2721388"/>
            <a:ext cx="332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8B09F9-F8C8-CD27-ADE5-DD20D8A21F3B}"/>
              </a:ext>
            </a:extLst>
          </p:cNvPr>
          <p:cNvSpPr txBox="1"/>
          <p:nvPr/>
        </p:nvSpPr>
        <p:spPr>
          <a:xfrm>
            <a:off x="449870" y="3196876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472C22-2276-4635-485B-DEA3F5628C5C}"/>
              </a:ext>
            </a:extLst>
          </p:cNvPr>
          <p:cNvSpPr txBox="1"/>
          <p:nvPr/>
        </p:nvSpPr>
        <p:spPr>
          <a:xfrm>
            <a:off x="449870" y="3672364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1" name="yt_shape_12301"/>
          <p:cNvSpPr txBox="1"/>
          <p:nvPr/>
        </p:nvSpPr>
        <p:spPr>
          <a:xfrm>
            <a:off x="539881" y="1284327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对角线相等的平行四边形是矩形</a:t>
            </a:r>
          </a:p>
        </p:txBody>
      </p:sp>
      <p:sp>
        <p:nvSpPr>
          <p:cNvPr id="12302" name="yt_shape_12302"/>
          <p:cNvSpPr txBox="1"/>
          <p:nvPr/>
        </p:nvSpPr>
        <p:spPr>
          <a:xfrm>
            <a:off x="540000" y="17838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丽水市中考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的对角线互相平分，要使它变为矩形，需要添加的条件是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06" name="yt_table_1230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292751"/>
              </p:ext>
            </p:extLst>
          </p:nvPr>
        </p:nvGraphicFramePr>
        <p:xfrm>
          <a:off x="539881" y="2743327"/>
          <a:ext cx="4894580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</a:tbl>
          </a:graphicData>
        </a:graphic>
      </p:graphicFrame>
      <p:grpSp>
        <p:nvGrpSpPr>
          <p:cNvPr id="12303" name="yt_shape_12303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9259" y="2743327"/>
            <a:ext cx="1890522" cy="1679589"/>
            <a:chOff x="0" y="0"/>
            <a:chExt cx="1890522" cy="1679589"/>
          </a:xfrm>
        </p:grpSpPr>
        <p:pic>
          <p:nvPicPr>
            <p:cNvPr id="2" name="yt_image_1230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0522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05" name="yt_shape_12305"/>
            <p:cNvSpPr txBox="1"/>
            <p:nvPr/>
          </p:nvSpPr>
          <p:spPr>
            <a:xfrm>
              <a:off x="411980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422436">
            <a:extLst>
              <a:ext uri="{FF2B5EF4-FFF2-40B4-BE49-F238E27FC236}">
                <a16:creationId xmlns:a16="http://schemas.microsoft.com/office/drawing/2014/main" id="{EF933AA1-2704-FB44-9475-757D42D3A8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2365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A529417-F97E-1F9A-4EE4-DD246F8CC05E}"/>
              </a:ext>
            </a:extLst>
          </p:cNvPr>
          <p:cNvSpPr txBox="1"/>
          <p:nvPr/>
        </p:nvSpPr>
        <p:spPr>
          <a:xfrm>
            <a:off x="2583589" y="22125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" name="yt_shape_12308"/>
          <p:cNvSpPr txBox="1"/>
          <p:nvPr/>
        </p:nvSpPr>
        <p:spPr>
          <a:xfrm>
            <a:off x="540000" y="12381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12" name="yt_shape_12312"/>
          <p:cNvSpPr txBox="1"/>
          <p:nvPr/>
        </p:nvSpPr>
        <p:spPr>
          <a:xfrm>
            <a:off x="539881" y="434277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09" name="yt_shape_12309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5801" y="2483751"/>
            <a:ext cx="1595616" cy="2349810"/>
            <a:chOff x="0" y="0"/>
            <a:chExt cx="1319022" cy="1942479"/>
          </a:xfrm>
        </p:grpSpPr>
        <p:pic>
          <p:nvPicPr>
            <p:cNvPr id="2" name="yt_image_1230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19022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11" name="yt_shape_12311"/>
            <p:cNvSpPr txBox="1"/>
            <p:nvPr/>
          </p:nvSpPr>
          <p:spPr>
            <a:xfrm>
              <a:off x="126230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2DB6236-688B-C612-0747-0DBE2C7034E4}"/>
              </a:ext>
            </a:extLst>
          </p:cNvPr>
          <p:cNvSpPr txBox="1"/>
          <p:nvPr/>
        </p:nvSpPr>
        <p:spPr>
          <a:xfrm>
            <a:off x="2243864" y="1666820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3" name="yt_shape_12313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12317" name="yt_shape_12317"/>
          <p:cNvSpPr txBox="1"/>
          <p:nvPr/>
        </p:nvSpPr>
        <p:spPr>
          <a:xfrm>
            <a:off x="539881" y="42359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14" name="yt_shape_12314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257" y="2177060"/>
            <a:ext cx="1914525" cy="1805319"/>
            <a:chOff x="0" y="0"/>
            <a:chExt cx="1914525" cy="1805319"/>
          </a:xfrm>
        </p:grpSpPr>
        <p:pic>
          <p:nvPicPr>
            <p:cNvPr id="2" name="yt_image_12314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4525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16" name="yt_shape_12316"/>
            <p:cNvSpPr txBox="1"/>
            <p:nvPr/>
          </p:nvSpPr>
          <p:spPr>
            <a:xfrm>
              <a:off x="423981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318" name="yt_shape_12318"/>
          <p:cNvSpPr txBox="1"/>
          <p:nvPr/>
        </p:nvSpPr>
        <p:spPr>
          <a:xfrm>
            <a:off x="407249" y="2238947"/>
            <a:ext cx="40251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72CBE4-FB26-9B70-7AA4-8E6329B0C578}"/>
              </a:ext>
            </a:extLst>
          </p:cNvPr>
          <p:cNvSpPr txBox="1"/>
          <p:nvPr/>
        </p:nvSpPr>
        <p:spPr>
          <a:xfrm>
            <a:off x="407249" y="2714434"/>
            <a:ext cx="519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AD789C3-23EB-B60A-2A20-CD9E261454D9}"/>
              </a:ext>
            </a:extLst>
          </p:cNvPr>
          <p:cNvSpPr txBox="1"/>
          <p:nvPr/>
        </p:nvSpPr>
        <p:spPr>
          <a:xfrm>
            <a:off x="407249" y="3189922"/>
            <a:ext cx="601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8BD6044-AD56-1114-1C73-4737B348078B}"/>
              </a:ext>
            </a:extLst>
          </p:cNvPr>
          <p:cNvSpPr txBox="1"/>
          <p:nvPr/>
        </p:nvSpPr>
        <p:spPr>
          <a:xfrm>
            <a:off x="407249" y="3665410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2CA9D93-3EFF-6AA5-EF7D-3694798FEBA7}"/>
                  </a:ext>
                </a:extLst>
              </p:cNvPr>
              <p:cNvSpPr txBox="1"/>
              <p:nvPr/>
            </p:nvSpPr>
            <p:spPr>
              <a:xfrm>
                <a:off x="407249" y="4140898"/>
                <a:ext cx="50441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2CA9D93-3EFF-6AA5-EF7D-3694798FEB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9" y="4140898"/>
                <a:ext cx="5044186" cy="765061"/>
              </a:xfrm>
              <a:prstGeom prst="rect">
                <a:avLst/>
              </a:prstGeom>
              <a:blipFill>
                <a:blip r:embed="rId3"/>
                <a:stretch>
                  <a:fillRect l="-1935" r="-193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9FB4D54C-75A4-A763-AF00-36DCA6ED086C}"/>
              </a:ext>
            </a:extLst>
          </p:cNvPr>
          <p:cNvSpPr txBox="1"/>
          <p:nvPr/>
        </p:nvSpPr>
        <p:spPr>
          <a:xfrm>
            <a:off x="407249" y="4812347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A52FA1-FA17-5A2F-44E1-39C0C2ADA2F1}"/>
              </a:ext>
            </a:extLst>
          </p:cNvPr>
          <p:cNvSpPr txBox="1"/>
          <p:nvPr/>
        </p:nvSpPr>
        <p:spPr>
          <a:xfrm>
            <a:off x="407249" y="5287835"/>
            <a:ext cx="2566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yt_shape_12319">
                <a:extLst>
                  <a:ext uri="{FF2B5EF4-FFF2-40B4-BE49-F238E27FC236}">
                    <a16:creationId xmlns:a16="http://schemas.microsoft.com/office/drawing/2014/main" id="{A27E4B91-5713-5882-5DB3-B8055BAEED13}"/>
                  </a:ext>
                </a:extLst>
              </p:cNvPr>
              <p:cNvSpPr txBox="1"/>
              <p:nvPr/>
            </p:nvSpPr>
            <p:spPr>
              <a:xfrm>
                <a:off x="432101" y="5855684"/>
                <a:ext cx="339849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" name="yt_shape_12319">
                <a:extLst>
                  <a:ext uri="{FF2B5EF4-FFF2-40B4-BE49-F238E27FC236}">
                    <a16:creationId xmlns:a16="http://schemas.microsoft.com/office/drawing/2014/main" id="{A27E4B91-5713-5882-5DB3-B8055BAEED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101" y="5855684"/>
                <a:ext cx="3398494" cy="465577"/>
              </a:xfrm>
              <a:prstGeom prst="rect">
                <a:avLst/>
              </a:prstGeom>
              <a:blipFill>
                <a:blip r:embed="rId4"/>
                <a:stretch>
                  <a:fillRect l="-5566" t="-5263" r="-466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E518708-2B65-3C3B-EBE8-05BA6791C229}"/>
                  </a:ext>
                </a:extLst>
              </p:cNvPr>
              <p:cNvSpPr txBox="1"/>
              <p:nvPr/>
            </p:nvSpPr>
            <p:spPr>
              <a:xfrm>
                <a:off x="2729690" y="5727928"/>
                <a:ext cx="10057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E518708-2B65-3C3B-EBE8-05BA6791C2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9690" y="5727928"/>
                <a:ext cx="1005714" cy="613931"/>
              </a:xfrm>
              <a:prstGeom prst="rect">
                <a:avLst/>
              </a:prstGeom>
              <a:blipFill>
                <a:blip r:embed="rId5"/>
                <a:stretch>
                  <a:fillRect l="-9697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3" name="yt_shape_12323"/>
          <p:cNvSpPr txBox="1"/>
          <p:nvPr/>
        </p:nvSpPr>
        <p:spPr>
          <a:xfrm>
            <a:off x="551384" y="1268413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对矩形的判定定理掌握不牢固而出错</a:t>
            </a:r>
          </a:p>
        </p:txBody>
      </p:sp>
      <p:sp>
        <p:nvSpPr>
          <p:cNvPr id="12324" name="yt_shape_12324"/>
          <p:cNvSpPr txBox="1"/>
          <p:nvPr/>
        </p:nvSpPr>
        <p:spPr>
          <a:xfrm>
            <a:off x="551503" y="1747716"/>
            <a:ext cx="10585057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，已知下列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个条件：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则不能使四边形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成为矩形的组合是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28" name="yt_table_123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286933"/>
              </p:ext>
            </p:extLst>
          </p:nvPr>
        </p:nvGraphicFramePr>
        <p:xfrm>
          <a:off x="551384" y="5301208"/>
          <a:ext cx="102482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②⑤⑥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④⑤⑥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</a:tbl>
          </a:graphicData>
        </a:graphic>
      </p:graphicFrame>
      <p:grpSp>
        <p:nvGrpSpPr>
          <p:cNvPr id="12325" name="yt_shape_12325_skip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6488" y="3331712"/>
            <a:ext cx="1899024" cy="1825894"/>
            <a:chOff x="0" y="0"/>
            <a:chExt cx="1658493" cy="1646442"/>
          </a:xfrm>
        </p:grpSpPr>
        <p:pic>
          <p:nvPicPr>
            <p:cNvPr id="2" name="yt_image_1232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8493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27" name="yt_shape_12327"/>
            <p:cNvSpPr txBox="1"/>
            <p:nvPr/>
          </p:nvSpPr>
          <p:spPr>
            <a:xfrm>
              <a:off x="295965" y="128644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92C11FA-FB76-5B29-6B79-6E4557616A36}"/>
              </a:ext>
            </a:extLst>
          </p:cNvPr>
          <p:cNvSpPr txBox="1"/>
          <p:nvPr/>
        </p:nvSpPr>
        <p:spPr>
          <a:xfrm>
            <a:off x="6432795" y="265129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1" name="yt_shape_12331"/>
          <p:cNvSpPr txBox="1"/>
          <p:nvPr/>
        </p:nvSpPr>
        <p:spPr>
          <a:xfrm>
            <a:off x="539881" y="1158669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30" name="yt_image_12330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33" name="yt_shape_12333"/>
          <p:cNvSpPr txBox="1"/>
          <p:nvPr/>
        </p:nvSpPr>
        <p:spPr>
          <a:xfrm>
            <a:off x="540001" y="1844824"/>
            <a:ext cx="1009250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如图，顺次连接四边形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各边中点得四边形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，要使四边形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为矩形，应添加的条件是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37" name="yt_table_1233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285891"/>
              </p:ext>
            </p:extLst>
          </p:nvPr>
        </p:nvGraphicFramePr>
        <p:xfrm>
          <a:off x="539881" y="3091979"/>
          <a:ext cx="4894580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</a:tbl>
          </a:graphicData>
        </a:graphic>
      </p:graphicFrame>
      <p:grpSp>
        <p:nvGrpSpPr>
          <p:cNvPr id="12334" name="yt_shape_12334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2675952"/>
            <a:ext cx="1665243" cy="2158565"/>
            <a:chOff x="0" y="0"/>
            <a:chExt cx="1413891" cy="1832751"/>
          </a:xfrm>
        </p:grpSpPr>
        <p:pic>
          <p:nvPicPr>
            <p:cNvPr id="2" name="yt_image_1233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3891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36" name="yt_shape_12336"/>
            <p:cNvSpPr txBox="1"/>
            <p:nvPr/>
          </p:nvSpPr>
          <p:spPr>
            <a:xfrm>
              <a:off x="173664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52EBF24-ECE8-9B45-7DCB-D1FBF515EF91}"/>
              </a:ext>
            </a:extLst>
          </p:cNvPr>
          <p:cNvSpPr txBox="1"/>
          <p:nvPr/>
        </p:nvSpPr>
        <p:spPr>
          <a:xfrm>
            <a:off x="7866788" y="22735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1431</Words>
  <Application>Microsoft Office PowerPoint</Application>
  <PresentationFormat>宽屏</PresentationFormat>
  <Paragraphs>145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2023-11-03T06:25:32Z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