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1" r:id="rId7"/>
    <p:sldId id="373" r:id="rId8"/>
    <p:sldId id="374" r:id="rId9"/>
    <p:sldId id="375" r:id="rId10"/>
    <p:sldId id="377" r:id="rId11"/>
    <p:sldId id="379" r:id="rId12"/>
    <p:sldId id="380" r:id="rId13"/>
    <p:sldId id="381" r:id="rId14"/>
    <p:sldId id="382" r:id="rId15"/>
    <p:sldId id="383" r:id="rId16"/>
    <p:sldId id="385" r:id="rId17"/>
    <p:sldId id="386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644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1" name="yt_shape_12021"/>
          <p:cNvSpPr txBox="1"/>
          <p:nvPr/>
        </p:nvSpPr>
        <p:spPr>
          <a:xfrm>
            <a:off x="679177" y="119404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20" name="yt_image_12020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77" y="119404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3" name="yt_shape_12023"/>
          <p:cNvSpPr txBox="1"/>
          <p:nvPr/>
        </p:nvSpPr>
        <p:spPr>
          <a:xfrm>
            <a:off x="679296" y="189163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连接三角形两边中点的线段叫作</a:t>
            </a:r>
            <a:r>
              <a:rPr lang="zh-CN" altLang="zh-CN" sz="100" b="0" i="0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spc="15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三角形的中位线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15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，一个三角形有</a:t>
            </a:r>
            <a:r>
              <a:rPr lang="zh-CN" altLang="zh-CN" sz="100" b="0" i="0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spc="15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15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条中位线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三角形的中位线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于第三边，并且等于第三边的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一半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0A4F2C-7B5D-69CE-5A65-F3549B8DEF2C}"/>
              </a:ext>
            </a:extLst>
          </p:cNvPr>
          <p:cNvSpPr txBox="1"/>
          <p:nvPr/>
        </p:nvSpPr>
        <p:spPr>
          <a:xfrm>
            <a:off x="5735960" y="1844824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三角形的中位线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E36F6A-F358-BC3B-D097-59214FB193EC}"/>
              </a:ext>
            </a:extLst>
          </p:cNvPr>
          <p:cNvSpPr txBox="1"/>
          <p:nvPr/>
        </p:nvSpPr>
        <p:spPr>
          <a:xfrm>
            <a:off x="10958834" y="1844824"/>
            <a:ext cx="67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E329B-78B6-AE8B-4080-97FAECBDE20E}"/>
              </a:ext>
            </a:extLst>
          </p:cNvPr>
          <p:cNvSpPr txBox="1"/>
          <p:nvPr/>
        </p:nvSpPr>
        <p:spPr>
          <a:xfrm>
            <a:off x="3256285" y="279580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290D1B-8495-D7C1-EDC3-13060DC52079}"/>
              </a:ext>
            </a:extLst>
          </p:cNvPr>
          <p:cNvSpPr txBox="1"/>
          <p:nvPr/>
        </p:nvSpPr>
        <p:spPr>
          <a:xfrm>
            <a:off x="8437884" y="279580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0" name="yt_shape_12080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的四等分点，点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的四等分点，若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</p:txBody>
      </p:sp>
      <p:sp>
        <p:nvSpPr>
          <p:cNvPr id="12084" name="yt_shape_12084"/>
          <p:cNvSpPr txBox="1"/>
          <p:nvPr/>
        </p:nvSpPr>
        <p:spPr>
          <a:xfrm>
            <a:off x="539881" y="42568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81" name="yt_shape_12081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2358" y="2204864"/>
            <a:ext cx="1662599" cy="2502548"/>
            <a:chOff x="0" y="0"/>
            <a:chExt cx="1308735" cy="1969911"/>
          </a:xfrm>
        </p:grpSpPr>
        <p:pic>
          <p:nvPicPr>
            <p:cNvPr id="2" name="yt_image_12081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08735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3" name="yt_shape_12083"/>
            <p:cNvSpPr txBox="1"/>
            <p:nvPr/>
          </p:nvSpPr>
          <p:spPr>
            <a:xfrm>
              <a:off x="121086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492B8B0-B95C-019F-0FB5-6F17A5D0E8DD}"/>
              </a:ext>
            </a:extLst>
          </p:cNvPr>
          <p:cNvSpPr txBox="1"/>
          <p:nvPr/>
        </p:nvSpPr>
        <p:spPr>
          <a:xfrm>
            <a:off x="5274402" y="155342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B4AF85-8B9E-B43D-EC76-402FA0B6713B}"/>
              </a:ext>
            </a:extLst>
          </p:cNvPr>
          <p:cNvSpPr txBox="1"/>
          <p:nvPr/>
        </p:nvSpPr>
        <p:spPr>
          <a:xfrm>
            <a:off x="7611202" y="155342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85" name="yt_shape_12085"/>
              <p:cNvSpPr txBox="1"/>
              <p:nvPr/>
            </p:nvSpPr>
            <p:spPr>
              <a:xfrm>
                <a:off x="540000" y="1124744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分别为线段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含端点，但点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长度的最大值为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085" name="yt_shape_120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1434047"/>
              </a:xfrm>
              <a:prstGeom prst="rect">
                <a:avLst/>
              </a:prstGeom>
              <a:blipFill>
                <a:blip r:embed="rId2"/>
                <a:stretch>
                  <a:fillRect l="-1701" t="-1702" r="-1153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90" name="yt_shape_12090"/>
          <p:cNvSpPr txBox="1"/>
          <p:nvPr/>
        </p:nvSpPr>
        <p:spPr>
          <a:xfrm>
            <a:off x="539881" y="479363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87" name="yt_shape_12087" title="H_156.0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4575" y="2542402"/>
            <a:ext cx="1942849" cy="2251233"/>
            <a:chOff x="0" y="0"/>
            <a:chExt cx="1709928" cy="1981341"/>
          </a:xfrm>
        </p:grpSpPr>
        <p:pic>
          <p:nvPicPr>
            <p:cNvPr id="2" name="yt_image_12087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9928" cy="1585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9" name="yt_shape_12089"/>
            <p:cNvSpPr txBox="1"/>
            <p:nvPr/>
          </p:nvSpPr>
          <p:spPr>
            <a:xfrm>
              <a:off x="245500" y="162134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43216A-15E5-EDC9-0A5F-3A1BD6E487C0}"/>
              </a:ext>
            </a:extLst>
          </p:cNvPr>
          <p:cNvSpPr txBox="1"/>
          <p:nvPr/>
        </p:nvSpPr>
        <p:spPr>
          <a:xfrm>
            <a:off x="3564664" y="207374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1" name="yt_shape_12091"/>
          <p:cNvSpPr txBox="1"/>
          <p:nvPr/>
        </p:nvSpPr>
        <p:spPr>
          <a:xfrm>
            <a:off x="540000" y="12562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095" name="yt_shape_12095"/>
          <p:cNvSpPr txBox="1"/>
          <p:nvPr/>
        </p:nvSpPr>
        <p:spPr>
          <a:xfrm>
            <a:off x="539881" y="43883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92" name="yt_shape_12092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2435" y="2877207"/>
            <a:ext cx="1896434" cy="2223416"/>
            <a:chOff x="0" y="0"/>
            <a:chExt cx="1680210" cy="1969911"/>
          </a:xfrm>
        </p:grpSpPr>
        <p:pic>
          <p:nvPicPr>
            <p:cNvPr id="2" name="yt_image_12092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0210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94" name="yt_shape_12094"/>
            <p:cNvSpPr txBox="1"/>
            <p:nvPr/>
          </p:nvSpPr>
          <p:spPr>
            <a:xfrm>
              <a:off x="230641" y="160991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096" name="yt_shape_12096"/>
          <p:cNvSpPr txBox="1"/>
          <p:nvPr/>
        </p:nvSpPr>
        <p:spPr>
          <a:xfrm>
            <a:off x="407368" y="2264390"/>
            <a:ext cx="55912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5D288F-6AB6-52F8-5886-F05B069B4F09}"/>
              </a:ext>
            </a:extLst>
          </p:cNvPr>
          <p:cNvSpPr txBox="1"/>
          <p:nvPr/>
        </p:nvSpPr>
        <p:spPr>
          <a:xfrm>
            <a:off x="380250" y="2792370"/>
            <a:ext cx="10660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C0911B-A068-F6E1-09D0-66110A5B9005}"/>
              </a:ext>
            </a:extLst>
          </p:cNvPr>
          <p:cNvSpPr txBox="1"/>
          <p:nvPr/>
        </p:nvSpPr>
        <p:spPr>
          <a:xfrm>
            <a:off x="380250" y="3267858"/>
            <a:ext cx="6749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的中位线，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D1B9293-B4BB-4E2D-211F-304D3922400F}"/>
                  </a:ext>
                </a:extLst>
              </p:cNvPr>
              <p:cNvSpPr txBox="1"/>
              <p:nvPr/>
            </p:nvSpPr>
            <p:spPr>
              <a:xfrm>
                <a:off x="380250" y="3743346"/>
                <a:ext cx="63618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D1B9293-B4BB-4E2D-211F-304D39224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50" y="3743346"/>
                <a:ext cx="6361811" cy="765061"/>
              </a:xfrm>
              <a:prstGeom prst="rect">
                <a:avLst/>
              </a:prstGeom>
              <a:blipFill>
                <a:blip r:embed="rId3"/>
                <a:stretch>
                  <a:fillRect l="-1437" r="-153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DE264A7-0F53-BBF9-212C-807BA58A65F9}"/>
              </a:ext>
            </a:extLst>
          </p:cNvPr>
          <p:cNvSpPr txBox="1"/>
          <p:nvPr/>
        </p:nvSpPr>
        <p:spPr>
          <a:xfrm>
            <a:off x="380250" y="4414795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FFB783-279F-9335-8F32-12B9506B1D62}"/>
              </a:ext>
            </a:extLst>
          </p:cNvPr>
          <p:cNvSpPr txBox="1"/>
          <p:nvPr/>
        </p:nvSpPr>
        <p:spPr>
          <a:xfrm>
            <a:off x="380250" y="4890283"/>
            <a:ext cx="4117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2097">
                <a:extLst>
                  <a:ext uri="{FF2B5EF4-FFF2-40B4-BE49-F238E27FC236}">
                    <a16:creationId xmlns:a16="http://schemas.microsoft.com/office/drawing/2014/main" id="{04C441FC-7C7F-E569-C334-9E6FA84A0600}"/>
                  </a:ext>
                </a:extLst>
              </p:cNvPr>
              <p:cNvSpPr txBox="1"/>
              <p:nvPr/>
            </p:nvSpPr>
            <p:spPr>
              <a:xfrm>
                <a:off x="533242" y="5408265"/>
                <a:ext cx="8194679" cy="10103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zh-CN" sz="100" b="0" i="0" u="none" dirty="0">
                  <a:noFill/>
                  <a:effectLst/>
                  <a:latin typeface="Times New Roman"/>
                  <a:ea typeface="宋体"/>
                </a:endParaRPr>
              </a:p>
            </p:txBody>
          </p:sp>
        </mc:Choice>
        <mc:Fallback xmlns="">
          <p:sp>
            <p:nvSpPr>
              <p:cNvPr id="13" name="yt_shape_12097">
                <a:extLst>
                  <a:ext uri="{FF2B5EF4-FFF2-40B4-BE49-F238E27FC236}">
                    <a16:creationId xmlns:a16="http://schemas.microsoft.com/office/drawing/2014/main" id="{04C441FC-7C7F-E569-C334-9E6FA84A06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42" y="5408265"/>
                <a:ext cx="8194679" cy="1010341"/>
              </a:xfrm>
              <a:prstGeom prst="rect">
                <a:avLst/>
              </a:prstGeom>
              <a:blipFill>
                <a:blip r:embed="rId4"/>
                <a:stretch>
                  <a:fillRect l="-2230" t="-1205" r="-1264" b="-132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06C5B2E-94BD-27E5-CAF3-849C6CCC0E15}"/>
                  </a:ext>
                </a:extLst>
              </p:cNvPr>
              <p:cNvSpPr txBox="1"/>
              <p:nvPr/>
            </p:nvSpPr>
            <p:spPr>
              <a:xfrm>
                <a:off x="7809231" y="5280509"/>
                <a:ext cx="85331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06C5B2E-94BD-27E5-CAF3-849C6CCC0E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9231" y="5280509"/>
                <a:ext cx="853314" cy="6186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1" name="yt_shape_12101"/>
          <p:cNvSpPr txBox="1"/>
          <p:nvPr/>
        </p:nvSpPr>
        <p:spPr>
          <a:xfrm>
            <a:off x="54000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05" name="yt_shape_12105"/>
          <p:cNvSpPr txBox="1"/>
          <p:nvPr/>
        </p:nvSpPr>
        <p:spPr>
          <a:xfrm>
            <a:off x="539881" y="396549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02" name="yt_shape_12102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0669" y="1688378"/>
            <a:ext cx="1591820" cy="2241283"/>
            <a:chOff x="0" y="0"/>
            <a:chExt cx="1379601" cy="1942479"/>
          </a:xfrm>
        </p:grpSpPr>
        <p:pic>
          <p:nvPicPr>
            <p:cNvPr id="2" name="yt_image_12102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79601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04" name="yt_shape_12104"/>
            <p:cNvSpPr txBox="1"/>
            <p:nvPr/>
          </p:nvSpPr>
          <p:spPr>
            <a:xfrm>
              <a:off x="80336" y="158247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106" name="yt_shape_12106"/>
          <p:cNvSpPr txBox="1"/>
          <p:nvPr/>
        </p:nvSpPr>
        <p:spPr>
          <a:xfrm>
            <a:off x="539881" y="1945337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4455D9-B26F-4B09-3500-0B54DB1D2844}"/>
              </a:ext>
            </a:extLst>
          </p:cNvPr>
          <p:cNvSpPr txBox="1"/>
          <p:nvPr/>
        </p:nvSpPr>
        <p:spPr>
          <a:xfrm>
            <a:off x="463261" y="2395702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证明：因为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8EF183-C2E1-0A73-6FDC-21E2139E3409}"/>
              </a:ext>
            </a:extLst>
          </p:cNvPr>
          <p:cNvSpPr txBox="1"/>
          <p:nvPr/>
        </p:nvSpPr>
        <p:spPr>
          <a:xfrm>
            <a:off x="463261" y="2871190"/>
            <a:ext cx="390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7005ECD-80FA-CB5C-8F96-CEAA9546C0B3}"/>
                  </a:ext>
                </a:extLst>
              </p:cNvPr>
              <p:cNvSpPr txBox="1"/>
              <p:nvPr/>
            </p:nvSpPr>
            <p:spPr>
              <a:xfrm>
                <a:off x="463261" y="3346678"/>
                <a:ext cx="54029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7005ECD-80FA-CB5C-8F96-CEAA9546C0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261" y="3346678"/>
                <a:ext cx="5402961" cy="765061"/>
              </a:xfrm>
              <a:prstGeom prst="rect">
                <a:avLst/>
              </a:prstGeom>
              <a:blipFill>
                <a:blip r:embed="rId3"/>
                <a:stretch>
                  <a:fillRect l="-1806" r="-203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B4F6ED02-7F56-D70F-3D89-FA771FEEB2B8}"/>
              </a:ext>
            </a:extLst>
          </p:cNvPr>
          <p:cNvSpPr txBox="1"/>
          <p:nvPr/>
        </p:nvSpPr>
        <p:spPr>
          <a:xfrm>
            <a:off x="463261" y="4018127"/>
            <a:ext cx="4863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CF082D5-DA24-01B5-1A5D-522CF02458EC}"/>
              </a:ext>
            </a:extLst>
          </p:cNvPr>
          <p:cNvSpPr txBox="1"/>
          <p:nvPr/>
        </p:nvSpPr>
        <p:spPr>
          <a:xfrm>
            <a:off x="463261" y="4493615"/>
            <a:ext cx="3074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C8425A-E02B-40FC-9BB9-A3304EFBACF2}"/>
              </a:ext>
            </a:extLst>
          </p:cNvPr>
          <p:cNvSpPr txBox="1"/>
          <p:nvPr/>
        </p:nvSpPr>
        <p:spPr>
          <a:xfrm>
            <a:off x="463261" y="4969104"/>
            <a:ext cx="439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586D85F-1590-9BDA-538D-45DE89487AC1}"/>
              </a:ext>
            </a:extLst>
          </p:cNvPr>
          <p:cNvSpPr txBox="1"/>
          <p:nvPr/>
        </p:nvSpPr>
        <p:spPr>
          <a:xfrm>
            <a:off x="463261" y="5444591"/>
            <a:ext cx="1966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2108"/>
          <p:cNvSpPr txBox="1"/>
          <p:nvPr/>
        </p:nvSpPr>
        <p:spPr>
          <a:xfrm>
            <a:off x="539881" y="5920080"/>
            <a:ext cx="78034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A663589-A35C-CE77-F83E-438CB6254E57}"/>
              </a:ext>
            </a:extLst>
          </p:cNvPr>
          <p:cNvSpPr txBox="1"/>
          <p:nvPr/>
        </p:nvSpPr>
        <p:spPr>
          <a:xfrm>
            <a:off x="7492020" y="587327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1" name="yt_shape_12111"/>
          <p:cNvSpPr txBox="1"/>
          <p:nvPr/>
        </p:nvSpPr>
        <p:spPr>
          <a:xfrm>
            <a:off x="3370431" y="1094976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2110" name="yt_image_1211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431" y="1144375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3" name="yt_shape_12113"/>
          <p:cNvSpPr txBox="1"/>
          <p:nvPr/>
        </p:nvSpPr>
        <p:spPr>
          <a:xfrm>
            <a:off x="3172122" y="1573401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角平分线、垂线及中位线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联合解题</a:t>
            </a:r>
          </a:p>
        </p:txBody>
      </p:sp>
      <p:sp>
        <p:nvSpPr>
          <p:cNvPr id="12114" name="yt_shape_12114"/>
          <p:cNvSpPr txBox="1"/>
          <p:nvPr/>
        </p:nvSpPr>
        <p:spPr>
          <a:xfrm>
            <a:off x="540000" y="2052704"/>
            <a:ext cx="102912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18" name="yt_shape_12118"/>
          <p:cNvSpPr txBox="1"/>
          <p:nvPr/>
        </p:nvSpPr>
        <p:spPr>
          <a:xfrm>
            <a:off x="540000" y="484176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15" name="yt_shape_12115" title="H_165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891152" y="2684371"/>
            <a:ext cx="4409694" cy="2107071"/>
            <a:chOff x="0" y="0"/>
            <a:chExt cx="4409694" cy="2107071"/>
          </a:xfrm>
        </p:grpSpPr>
        <p:pic>
          <p:nvPicPr>
            <p:cNvPr id="2" name="yt_image_1211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409694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17" name="yt_shape_12117"/>
            <p:cNvSpPr txBox="1"/>
            <p:nvPr/>
          </p:nvSpPr>
          <p:spPr>
            <a:xfrm>
              <a:off x="1595383" y="174707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119" name="yt_shape_12119"/>
          <p:cNvSpPr txBox="1"/>
          <p:nvPr/>
        </p:nvSpPr>
        <p:spPr>
          <a:xfrm>
            <a:off x="540000" y="5215205"/>
            <a:ext cx="74715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2120" name="yt_shape_12120"/>
          <p:cNvSpPr txBox="1"/>
          <p:nvPr/>
        </p:nvSpPr>
        <p:spPr>
          <a:xfrm>
            <a:off x="540000" y="5694508"/>
            <a:ext cx="80102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的外角平分线，则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B2E1E8-90C9-2B84-13B5-3F5F15E4D3AC}"/>
              </a:ext>
            </a:extLst>
          </p:cNvPr>
          <p:cNvSpPr txBox="1"/>
          <p:nvPr/>
        </p:nvSpPr>
        <p:spPr>
          <a:xfrm>
            <a:off x="7087326" y="516839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208333-7539-F45C-CA24-D7C83D8B74AB}"/>
              </a:ext>
            </a:extLst>
          </p:cNvPr>
          <p:cNvSpPr txBox="1"/>
          <p:nvPr/>
        </p:nvSpPr>
        <p:spPr>
          <a:xfrm>
            <a:off x="7696926" y="564770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1" name="yt_shape_12121"/>
          <p:cNvSpPr txBox="1"/>
          <p:nvPr/>
        </p:nvSpPr>
        <p:spPr>
          <a:xfrm>
            <a:off x="540000" y="11967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23" name="yt_image_12123" title="H_123.9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5920" y="2850658"/>
            <a:ext cx="1723058" cy="210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5" name="yt_shape_12125"/>
          <p:cNvSpPr txBox="1"/>
          <p:nvPr/>
        </p:nvSpPr>
        <p:spPr>
          <a:xfrm>
            <a:off x="5480446" y="5011956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变式题图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9D3C9C-4715-1ABF-7EA7-4B348805E9B9}"/>
              </a:ext>
            </a:extLst>
          </p:cNvPr>
          <p:cNvSpPr txBox="1"/>
          <p:nvPr/>
        </p:nvSpPr>
        <p:spPr>
          <a:xfrm>
            <a:off x="5861777" y="210092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7" name="yt_shape_12127"/>
          <p:cNvSpPr txBox="1"/>
          <p:nvPr/>
        </p:nvSpPr>
        <p:spPr>
          <a:xfrm>
            <a:off x="5406686" y="2892825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126" name="yt_image_1212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424" y="1340768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9" name="yt_shape_12129"/>
          <p:cNvSpPr txBox="1"/>
          <p:nvPr/>
        </p:nvSpPr>
        <p:spPr>
          <a:xfrm>
            <a:off x="791096" y="2044312"/>
            <a:ext cx="1060980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题中有线段倍分，并有中点，常构建三角形中位线解题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证线段倍分时，也常用到直角三角形斜边上的中线等于斜边的一半这一性质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6" name="yt_shape_12026"/>
          <p:cNvSpPr txBox="1"/>
          <p:nvPr/>
        </p:nvSpPr>
        <p:spPr>
          <a:xfrm>
            <a:off x="539881" y="1074010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25" name="yt_image_12025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7401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8" name="yt_shape_12028"/>
          <p:cNvSpPr txBox="1"/>
          <p:nvPr/>
        </p:nvSpPr>
        <p:spPr>
          <a:xfrm>
            <a:off x="539881" y="1777307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三角形的中位线及其性质</a:t>
            </a:r>
          </a:p>
        </p:txBody>
      </p:sp>
      <p:sp>
        <p:nvSpPr>
          <p:cNvPr id="12029" name="yt_shape_12029"/>
          <p:cNvSpPr txBox="1"/>
          <p:nvPr/>
        </p:nvSpPr>
        <p:spPr>
          <a:xfrm>
            <a:off x="540000" y="227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3" name="yt_table_120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319565"/>
              </p:ext>
            </p:extLst>
          </p:nvPr>
        </p:nvGraphicFramePr>
        <p:xfrm>
          <a:off x="539881" y="3236307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</a:tbl>
          </a:graphicData>
        </a:graphic>
      </p:graphicFrame>
      <p:grpSp>
        <p:nvGrpSpPr>
          <p:cNvPr id="12030" name="yt_shape_12030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4585" y="3068960"/>
            <a:ext cx="1521209" cy="2034544"/>
            <a:chOff x="0" y="0"/>
            <a:chExt cx="1329309" cy="1777887"/>
          </a:xfrm>
        </p:grpSpPr>
        <p:pic>
          <p:nvPicPr>
            <p:cNvPr id="2" name="yt_image_12030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29309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32" name="yt_shape_12032"/>
            <p:cNvSpPr txBox="1"/>
            <p:nvPr/>
          </p:nvSpPr>
          <p:spPr>
            <a:xfrm>
              <a:off x="131373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376849">
            <a:extLst>
              <a:ext uri="{FF2B5EF4-FFF2-40B4-BE49-F238E27FC236}">
                <a16:creationId xmlns:a16="http://schemas.microsoft.com/office/drawing/2014/main" id="{E2827F16-5618-5203-60AC-D31842BFA9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81663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A4AE73F-14D7-C73E-0D3B-7693917BEDE8}"/>
              </a:ext>
            </a:extLst>
          </p:cNvPr>
          <p:cNvSpPr txBox="1"/>
          <p:nvPr/>
        </p:nvSpPr>
        <p:spPr>
          <a:xfrm>
            <a:off x="1973989" y="270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5" name="yt_shape_12035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张家界市中考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9" name="yt_table_1203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871581"/>
              </p:ext>
            </p:extLst>
          </p:nvPr>
        </p:nvGraphicFramePr>
        <p:xfrm>
          <a:off x="539881" y="2156187"/>
          <a:ext cx="73526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</a:tbl>
          </a:graphicData>
        </a:graphic>
      </p:graphicFrame>
      <p:grpSp>
        <p:nvGrpSpPr>
          <p:cNvPr id="12036" name="yt_shape_12036_skip" title="H_103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17255" y="2156187"/>
            <a:ext cx="2650814" cy="1488837"/>
            <a:chOff x="0" y="0"/>
            <a:chExt cx="2335149" cy="1311543"/>
          </a:xfrm>
        </p:grpSpPr>
        <p:pic>
          <p:nvPicPr>
            <p:cNvPr id="2" name="yt_image_1203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35149" cy="915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38" name="yt_shape_12038"/>
            <p:cNvSpPr txBox="1"/>
            <p:nvPr/>
          </p:nvSpPr>
          <p:spPr>
            <a:xfrm>
              <a:off x="634293" y="9515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3103354-1C9D-B72B-EF08-141FEBBC2D57}"/>
              </a:ext>
            </a:extLst>
          </p:cNvPr>
          <p:cNvSpPr txBox="1"/>
          <p:nvPr/>
        </p:nvSpPr>
        <p:spPr>
          <a:xfrm>
            <a:off x="4834664" y="16254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41" name="yt_shape_12041"/>
              <p:cNvSpPr txBox="1"/>
              <p:nvPr/>
            </p:nvSpPr>
            <p:spPr>
              <a:xfrm>
                <a:off x="540000" y="1052736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分别为边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041" name="yt_shape_120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52736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714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46" name="yt_shape_12046"/>
          <p:cNvSpPr txBox="1"/>
          <p:nvPr/>
        </p:nvSpPr>
        <p:spPr>
          <a:xfrm>
            <a:off x="539881" y="40649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43" name="yt_shape_12043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3518" y="2124718"/>
            <a:ext cx="1878481" cy="2101597"/>
            <a:chOff x="0" y="0"/>
            <a:chExt cx="1476756" cy="1652157"/>
          </a:xfrm>
        </p:grpSpPr>
        <p:pic>
          <p:nvPicPr>
            <p:cNvPr id="2" name="yt_image_12043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6756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5" name="yt_shape_12045"/>
            <p:cNvSpPr txBox="1"/>
            <p:nvPr/>
          </p:nvSpPr>
          <p:spPr>
            <a:xfrm>
              <a:off x="205097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2047"/>
              <p:cNvSpPr txBox="1"/>
              <p:nvPr/>
            </p:nvSpPr>
            <p:spPr>
              <a:xfrm>
                <a:off x="539881" y="2174563"/>
                <a:ext cx="5161669" cy="41851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20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174563"/>
                <a:ext cx="5161669" cy="4185185"/>
              </a:xfrm>
              <a:prstGeom prst="rect">
                <a:avLst/>
              </a:prstGeom>
              <a:blipFill>
                <a:blip r:embed="rId4"/>
                <a:stretch>
                  <a:fillRect l="-3664" t="-1312" r="-2719" b="-3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1FD1B48-8AA8-34AE-B5A2-8871FA3E4C91}"/>
              </a:ext>
            </a:extLst>
          </p:cNvPr>
          <p:cNvSpPr txBox="1"/>
          <p:nvPr/>
        </p:nvSpPr>
        <p:spPr>
          <a:xfrm>
            <a:off x="449870" y="2127757"/>
            <a:ext cx="529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3C12286-0B73-A853-49B1-521047AE9133}"/>
                  </a:ext>
                </a:extLst>
              </p:cNvPr>
              <p:cNvSpPr txBox="1"/>
              <p:nvPr/>
            </p:nvSpPr>
            <p:spPr>
              <a:xfrm>
                <a:off x="449870" y="2603245"/>
                <a:ext cx="33185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3C12286-0B73-A853-49B1-521047AE91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2603245"/>
                <a:ext cx="3318573" cy="765061"/>
              </a:xfrm>
              <a:prstGeom prst="rect">
                <a:avLst/>
              </a:prstGeom>
              <a:blipFill>
                <a:blip r:embed="rId5"/>
                <a:stretch>
                  <a:fillRect l="-2941" r="-330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C57599D-FADE-2A78-6EF7-0E400662097F}"/>
              </a:ext>
            </a:extLst>
          </p:cNvPr>
          <p:cNvSpPr txBox="1"/>
          <p:nvPr/>
        </p:nvSpPr>
        <p:spPr>
          <a:xfrm>
            <a:off x="449870" y="3274694"/>
            <a:ext cx="328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CD7530A-A9A3-952A-9AC4-3D9119CF8B1F}"/>
                  </a:ext>
                </a:extLst>
              </p:cNvPr>
              <p:cNvSpPr txBox="1"/>
              <p:nvPr/>
            </p:nvSpPr>
            <p:spPr>
              <a:xfrm>
                <a:off x="449870" y="3750182"/>
                <a:ext cx="34646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CD7530A-A9A3-952A-9AC4-3D9119CF8B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3750182"/>
                <a:ext cx="3464623" cy="765061"/>
              </a:xfrm>
              <a:prstGeom prst="rect">
                <a:avLst/>
              </a:prstGeom>
              <a:blipFill>
                <a:blip r:embed="rId6"/>
                <a:stretch>
                  <a:fillRect l="-2817" r="-316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31D73A85-5017-3B10-0545-E40B9D5259D6}"/>
              </a:ext>
            </a:extLst>
          </p:cNvPr>
          <p:cNvSpPr txBox="1"/>
          <p:nvPr/>
        </p:nvSpPr>
        <p:spPr>
          <a:xfrm>
            <a:off x="449870" y="4421631"/>
            <a:ext cx="497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C21681-AC5A-3C12-B95E-01147371DE52}"/>
              </a:ext>
            </a:extLst>
          </p:cNvPr>
          <p:cNvSpPr txBox="1"/>
          <p:nvPr/>
        </p:nvSpPr>
        <p:spPr>
          <a:xfrm>
            <a:off x="449870" y="4897119"/>
            <a:ext cx="400157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183930B-2FD4-60A9-11E1-E772FC36D9FE}"/>
              </a:ext>
            </a:extLst>
          </p:cNvPr>
          <p:cNvSpPr txBox="1"/>
          <p:nvPr/>
        </p:nvSpPr>
        <p:spPr>
          <a:xfrm>
            <a:off x="449870" y="5372607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30527A4-06FE-EC50-46B2-6440319A2C19}"/>
              </a:ext>
            </a:extLst>
          </p:cNvPr>
          <p:cNvSpPr txBox="1"/>
          <p:nvPr/>
        </p:nvSpPr>
        <p:spPr>
          <a:xfrm>
            <a:off x="449870" y="5848095"/>
            <a:ext cx="3318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9" name="yt_shape_12049"/>
          <p:cNvSpPr txBox="1"/>
          <p:nvPr/>
        </p:nvSpPr>
        <p:spPr>
          <a:xfrm>
            <a:off x="540000" y="1284327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三角形的中位线与平行四边形</a:t>
            </a:r>
          </a:p>
        </p:txBody>
      </p:sp>
      <p:sp>
        <p:nvSpPr>
          <p:cNvPr id="12050" name="yt_shape_12050"/>
          <p:cNvSpPr txBox="1"/>
          <p:nvPr/>
        </p:nvSpPr>
        <p:spPr>
          <a:xfrm>
            <a:off x="540119" y="1783892"/>
            <a:ext cx="11651881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边的中点，则图中的平行四边形一共有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4" name="yt_table_1205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730311"/>
              </p:ext>
            </p:extLst>
          </p:nvPr>
        </p:nvGraphicFramePr>
        <p:xfrm>
          <a:off x="540000" y="285293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</a:tbl>
          </a:graphicData>
        </a:graphic>
      </p:graphicFrame>
      <p:grpSp>
        <p:nvGrpSpPr>
          <p:cNvPr id="12051" name="yt_shape_12051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2420888"/>
            <a:ext cx="2238527" cy="1983916"/>
            <a:chOff x="0" y="0"/>
            <a:chExt cx="1975104" cy="1750455"/>
          </a:xfrm>
        </p:grpSpPr>
        <p:pic>
          <p:nvPicPr>
            <p:cNvPr id="2" name="yt_image_1205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5104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53" name="yt_shape_12053"/>
            <p:cNvSpPr txBox="1"/>
            <p:nvPr/>
          </p:nvSpPr>
          <p:spPr>
            <a:xfrm>
              <a:off x="454271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377056">
            <a:extLst>
              <a:ext uri="{FF2B5EF4-FFF2-40B4-BE49-F238E27FC236}">
                <a16:creationId xmlns:a16="http://schemas.microsoft.com/office/drawing/2014/main" id="{0E1D613A-83CD-CBBB-367F-DD45E93B04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2365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B97D240-86CD-16ED-619D-13513BB60F48}"/>
              </a:ext>
            </a:extLst>
          </p:cNvPr>
          <p:cNvSpPr txBox="1"/>
          <p:nvPr/>
        </p:nvSpPr>
        <p:spPr>
          <a:xfrm>
            <a:off x="11231648" y="17331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6" name="yt_shape_12056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060" name="yt_shape_12060"/>
          <p:cNvSpPr txBox="1"/>
          <p:nvPr/>
        </p:nvSpPr>
        <p:spPr>
          <a:xfrm>
            <a:off x="539881" y="37205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57" name="yt_shape_12057" title="H_101.56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99856" y="2492896"/>
            <a:ext cx="2592288" cy="1872208"/>
            <a:chOff x="0" y="0"/>
            <a:chExt cx="1803654" cy="1289826"/>
          </a:xfrm>
        </p:grpSpPr>
        <p:pic>
          <p:nvPicPr>
            <p:cNvPr id="2" name="yt_image_1205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3654" cy="893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59" name="yt_shape_12059"/>
            <p:cNvSpPr txBox="1"/>
            <p:nvPr/>
          </p:nvSpPr>
          <p:spPr>
            <a:xfrm>
              <a:off x="368546" y="92982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B1E48F1-BF55-97DC-12C0-DE6D8EC1093F}"/>
              </a:ext>
            </a:extLst>
          </p:cNvPr>
          <p:cNvSpPr txBox="1"/>
          <p:nvPr/>
        </p:nvSpPr>
        <p:spPr>
          <a:xfrm>
            <a:off x="8609738" y="169709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1" name="yt_shape_12061"/>
          <p:cNvSpPr txBox="1"/>
          <p:nvPr/>
        </p:nvSpPr>
        <p:spPr>
          <a:xfrm>
            <a:off x="540000" y="12573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张家界市中考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上的中点，且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065" name="yt_shape_12065"/>
          <p:cNvSpPr txBox="1"/>
          <p:nvPr/>
        </p:nvSpPr>
        <p:spPr>
          <a:xfrm>
            <a:off x="539881" y="397235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62" name="yt_shape_12062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2276872"/>
            <a:ext cx="2164371" cy="2110699"/>
            <a:chOff x="0" y="0"/>
            <a:chExt cx="1592199" cy="1552716"/>
          </a:xfrm>
        </p:grpSpPr>
        <p:pic>
          <p:nvPicPr>
            <p:cNvPr id="2" name="yt_image_12062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2199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64" name="yt_shape_12064"/>
            <p:cNvSpPr txBox="1"/>
            <p:nvPr/>
          </p:nvSpPr>
          <p:spPr>
            <a:xfrm>
              <a:off x="262818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2066"/>
              <p:cNvSpPr txBox="1"/>
              <p:nvPr/>
            </p:nvSpPr>
            <p:spPr>
              <a:xfrm>
                <a:off x="569387" y="2323678"/>
                <a:ext cx="6177973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20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323678"/>
                <a:ext cx="6177973" cy="3224922"/>
              </a:xfrm>
              <a:prstGeom prst="rect">
                <a:avLst/>
              </a:prstGeom>
              <a:blipFill>
                <a:blip r:embed="rId3"/>
                <a:stretch>
                  <a:fillRect l="-2959" t="-1512" r="-1972" b="-5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BAA3CA0-5680-41FE-2BE5-CAD68CB152D5}"/>
              </a:ext>
            </a:extLst>
          </p:cNvPr>
          <p:cNvSpPr txBox="1"/>
          <p:nvPr/>
        </p:nvSpPr>
        <p:spPr>
          <a:xfrm>
            <a:off x="479376" y="2276872"/>
            <a:ext cx="388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75D3AF5-6C89-6C6A-829E-4ED60ADF6AA3}"/>
                  </a:ext>
                </a:extLst>
              </p:cNvPr>
              <p:cNvSpPr txBox="1"/>
              <p:nvPr/>
            </p:nvSpPr>
            <p:spPr>
              <a:xfrm>
                <a:off x="479376" y="2752360"/>
                <a:ext cx="40234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75D3AF5-6C89-6C6A-829E-4ED60ADF6A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752360"/>
                <a:ext cx="4023423" cy="765061"/>
              </a:xfrm>
              <a:prstGeom prst="rect">
                <a:avLst/>
              </a:prstGeom>
              <a:blipFill>
                <a:blip r:embed="rId4"/>
                <a:stretch>
                  <a:fillRect l="-2424" r="-227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454CA07-7168-7CFE-0805-6C8A1ECCF295}"/>
              </a:ext>
            </a:extLst>
          </p:cNvPr>
          <p:cNvSpPr txBox="1"/>
          <p:nvPr/>
        </p:nvSpPr>
        <p:spPr>
          <a:xfrm>
            <a:off x="479376" y="3423809"/>
            <a:ext cx="318560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0F3EA13-29C5-3E3A-0E8F-0C5BB3FCEC9C}"/>
                  </a:ext>
                </a:extLst>
              </p:cNvPr>
              <p:cNvSpPr txBox="1"/>
              <p:nvPr/>
            </p:nvSpPr>
            <p:spPr>
              <a:xfrm>
                <a:off x="479376" y="3899297"/>
                <a:ext cx="39186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0F3EA13-29C5-3E3A-0E8F-0C5BB3FCE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899297"/>
                <a:ext cx="3918648" cy="765061"/>
              </a:xfrm>
              <a:prstGeom prst="rect">
                <a:avLst/>
              </a:prstGeom>
              <a:blipFill>
                <a:blip r:embed="rId5"/>
                <a:stretch>
                  <a:fillRect l="-2492" r="-264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2377BFB5-ACF1-E5E6-67DE-709680EF1D71}"/>
              </a:ext>
            </a:extLst>
          </p:cNvPr>
          <p:cNvSpPr txBox="1"/>
          <p:nvPr/>
        </p:nvSpPr>
        <p:spPr>
          <a:xfrm>
            <a:off x="479376" y="4570746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5DDD3F2-E0C5-F3DF-1CEF-8F979CA65D89}"/>
              </a:ext>
            </a:extLst>
          </p:cNvPr>
          <p:cNvSpPr txBox="1"/>
          <p:nvPr/>
        </p:nvSpPr>
        <p:spPr>
          <a:xfrm>
            <a:off x="479376" y="5046235"/>
            <a:ext cx="6298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69" name="yt_shape_12069"/>
              <p:cNvSpPr txBox="1"/>
              <p:nvPr/>
            </p:nvSpPr>
            <p:spPr>
              <a:xfrm>
                <a:off x="540000" y="1259842"/>
                <a:ext cx="11111999" cy="16800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不认真读题形成一种定势思维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6.5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119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069" name="yt_shape_120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59842"/>
                <a:ext cx="11111999" cy="1680012"/>
              </a:xfrm>
              <a:prstGeom prst="rect">
                <a:avLst/>
              </a:prstGeom>
              <a:blipFill>
                <a:blip r:embed="rId2"/>
                <a:stretch>
                  <a:fillRect l="-1701" t="-3273" b="-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F3C8CE-F8A2-266B-757C-EA46FBA4DB14}"/>
                  </a:ext>
                </a:extLst>
              </p:cNvPr>
              <p:cNvSpPr txBox="1"/>
              <p:nvPr/>
            </p:nvSpPr>
            <p:spPr>
              <a:xfrm>
                <a:off x="1364389" y="1977544"/>
                <a:ext cx="1696213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6.5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119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F3C8CE-F8A2-266B-757C-EA46FBA4DB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389" y="1977544"/>
                <a:ext cx="1696213" cy="806400"/>
              </a:xfrm>
              <a:prstGeom prst="rect">
                <a:avLst/>
              </a:prstGeom>
              <a:blipFill>
                <a:blip r:embed="rId3"/>
                <a:stretch>
                  <a:fillRect l="-5755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2" name="yt_shape_12072"/>
          <p:cNvSpPr txBox="1"/>
          <p:nvPr/>
        </p:nvSpPr>
        <p:spPr>
          <a:xfrm>
            <a:off x="540000" y="1232908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71" name="yt_image_12071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32908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74" name="yt_shape_12074"/>
          <p:cNvSpPr txBox="1"/>
          <p:nvPr/>
        </p:nvSpPr>
        <p:spPr>
          <a:xfrm>
            <a:off x="540119" y="1919063"/>
            <a:ext cx="11651881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各边的中点，中线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与中位线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78" name="yt_table_1207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022861"/>
              </p:ext>
            </p:extLst>
          </p:nvPr>
        </p:nvGraphicFramePr>
        <p:xfrm>
          <a:off x="559385" y="2852936"/>
          <a:ext cx="5115243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2082800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</a:tbl>
          </a:graphicData>
        </a:graphic>
      </p:graphicFrame>
      <p:grpSp>
        <p:nvGrpSpPr>
          <p:cNvPr id="12075" name="yt_shape_12075_skip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6440" y="2518014"/>
            <a:ext cx="1671003" cy="2375282"/>
            <a:chOff x="0" y="0"/>
            <a:chExt cx="1536192" cy="2183652"/>
          </a:xfrm>
        </p:grpSpPr>
        <p:pic>
          <p:nvPicPr>
            <p:cNvPr id="2" name="yt_image_1207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36192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7" name="yt_shape_12077"/>
            <p:cNvSpPr txBox="1"/>
            <p:nvPr/>
          </p:nvSpPr>
          <p:spPr>
            <a:xfrm>
              <a:off x="234815" y="18236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67BFB0-A8B9-9502-1B6C-33239F5B6941}"/>
              </a:ext>
            </a:extLst>
          </p:cNvPr>
          <p:cNvSpPr txBox="1"/>
          <p:nvPr/>
        </p:nvSpPr>
        <p:spPr>
          <a:xfrm>
            <a:off x="11136560" y="18812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1158</Words>
  <Application>Microsoft Office PowerPoint</Application>
  <PresentationFormat>宽屏</PresentationFormat>
  <Paragraphs>127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2023-11-03T06:25:10Z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