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1" r:id="rId6"/>
    <p:sldId id="374" r:id="rId7"/>
    <p:sldId id="386" r:id="rId8"/>
    <p:sldId id="376" r:id="rId9"/>
    <p:sldId id="378" r:id="rId10"/>
    <p:sldId id="380" r:id="rId11"/>
    <p:sldId id="381" r:id="rId12"/>
    <p:sldId id="382" r:id="rId13"/>
    <p:sldId id="383" r:id="rId14"/>
    <p:sldId id="388" r:id="rId15"/>
    <p:sldId id="385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288" y="4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bin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bin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6" name="yt_shape_13336"/>
          <p:cNvSpPr txBox="1"/>
          <p:nvPr/>
        </p:nvSpPr>
        <p:spPr>
          <a:xfrm>
            <a:off x="539881" y="1261177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35" name="yt_image_13335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61177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38" name="yt_shape_13338"/>
          <p:cNvSpPr txBox="1"/>
          <p:nvPr/>
        </p:nvSpPr>
        <p:spPr>
          <a:xfrm>
            <a:off x="540000" y="1958760"/>
            <a:ext cx="11460656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一般地，在平面直角坐标系中，将点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向右平移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个单位，其像的坐标为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；将点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向左平移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个单位，其像的坐标为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一般地，在平面直角坐标系中，将点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向上平移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个单位，其像的坐标为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；将点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向下平移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个单位，其像的坐标为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29E35DF-0533-D510-32B0-FA9F1C36DBED}"/>
              </a:ext>
            </a:extLst>
          </p:cNvPr>
          <p:cNvSpPr txBox="1"/>
          <p:nvPr/>
        </p:nvSpPr>
        <p:spPr>
          <a:xfrm>
            <a:off x="1059589" y="2387442"/>
            <a:ext cx="2143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44B109C-152F-1DE8-803E-791520D4CA27}"/>
              </a:ext>
            </a:extLst>
          </p:cNvPr>
          <p:cNvSpPr txBox="1"/>
          <p:nvPr/>
        </p:nvSpPr>
        <p:spPr>
          <a:xfrm>
            <a:off x="9863862" y="2387442"/>
            <a:ext cx="199277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b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99248D5-5191-BC1F-538A-FE9E8AD6EB7B}"/>
              </a:ext>
            </a:extLst>
          </p:cNvPr>
          <p:cNvSpPr txBox="1"/>
          <p:nvPr/>
        </p:nvSpPr>
        <p:spPr>
          <a:xfrm>
            <a:off x="1059589" y="3310186"/>
            <a:ext cx="2143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2B9348-7597-B61E-8C93-FEE9E554878F}"/>
              </a:ext>
            </a:extLst>
          </p:cNvPr>
          <p:cNvSpPr txBox="1"/>
          <p:nvPr/>
        </p:nvSpPr>
        <p:spPr>
          <a:xfrm>
            <a:off x="9863862" y="3292872"/>
            <a:ext cx="213679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k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4" name="yt_shape_13394"/>
          <p:cNvSpPr txBox="1"/>
          <p:nvPr/>
        </p:nvSpPr>
        <p:spPr>
          <a:xfrm>
            <a:off x="449869" y="976300"/>
            <a:ext cx="11652000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在如图所示的平面直角坐标系中描出下列各点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，并顺次连接，且将所得图形向下平移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个单位，写出对应点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397" name="yt_shape_13397"/>
          <p:cNvSpPr txBox="1"/>
          <p:nvPr/>
        </p:nvSpPr>
        <p:spPr>
          <a:xfrm>
            <a:off x="3050123" y="2572658"/>
            <a:ext cx="5655972" cy="28185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650" b="0" i="0" u="none" spc="-1565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15650" b="0" i="0" u="none" spc="19325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14800" b="0" i="0" u="none" spc="17167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3395" name="yt_image_13395" title="H_245.1552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9169" y="2469780"/>
            <a:ext cx="2948940" cy="311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96" name="yt_image_13396" title="H_232.3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5920" y="2589080"/>
            <a:ext cx="2649474" cy="295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99" name="yt_shape_13399"/>
          <p:cNvSpPr txBox="1"/>
          <p:nvPr/>
        </p:nvSpPr>
        <p:spPr>
          <a:xfrm>
            <a:off x="539880" y="5736231"/>
            <a:ext cx="822180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解：如图所示，平移后各点的对应点的坐标分别为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45C457-440E-2ABE-288F-E7ECF078B319}"/>
              </a:ext>
            </a:extLst>
          </p:cNvPr>
          <p:cNvSpPr txBox="1"/>
          <p:nvPr/>
        </p:nvSpPr>
        <p:spPr>
          <a:xfrm>
            <a:off x="449869" y="5689425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解：如图所示，平移后各点的对应点的坐标分别为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B954CA-C65C-92DF-7BC9-E294F4CD3AC6}"/>
              </a:ext>
            </a:extLst>
          </p:cNvPr>
          <p:cNvSpPr txBox="1"/>
          <p:nvPr/>
        </p:nvSpPr>
        <p:spPr>
          <a:xfrm>
            <a:off x="449869" y="6164913"/>
            <a:ext cx="83223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0" name="yt_shape_13400"/>
          <p:cNvSpPr txBox="1"/>
          <p:nvPr/>
        </p:nvSpPr>
        <p:spPr>
          <a:xfrm>
            <a:off x="540000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如图所示，源源想把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房子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个单位，请作出相应图案，并写出平移后点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404" name="yt_shape_13404"/>
          <p:cNvSpPr txBox="1"/>
          <p:nvPr/>
        </p:nvSpPr>
        <p:spPr>
          <a:xfrm>
            <a:off x="539881" y="49515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01" name="yt_shape_13401" title="H_221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475679" y="2092528"/>
            <a:ext cx="2988474" cy="2738612"/>
            <a:chOff x="0" y="0"/>
            <a:chExt cx="3240405" cy="2969480"/>
          </a:xfrm>
        </p:grpSpPr>
        <p:pic>
          <p:nvPicPr>
            <p:cNvPr id="2" name="yt_image_13401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40405" cy="24128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03" name="yt_shape_13403"/>
            <p:cNvSpPr txBox="1"/>
            <p:nvPr/>
          </p:nvSpPr>
          <p:spPr>
            <a:xfrm>
              <a:off x="1010738" y="2448873"/>
              <a:ext cx="1605040" cy="52060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7" name="yt_shape_13405"/>
          <p:cNvSpPr txBox="1"/>
          <p:nvPr/>
        </p:nvSpPr>
        <p:spPr>
          <a:xfrm>
            <a:off x="542045" y="4877946"/>
            <a:ext cx="9010339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解：作图略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设平移后点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的对应点分别是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则平移后各点的坐标依次为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AC6CBCC-3EFA-64EB-FA60-D715D42C2DD7}"/>
              </a:ext>
            </a:extLst>
          </p:cNvPr>
          <p:cNvSpPr txBox="1"/>
          <p:nvPr/>
        </p:nvSpPr>
        <p:spPr>
          <a:xfrm>
            <a:off x="452034" y="4831140"/>
            <a:ext cx="1092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解：作图略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设平移后点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的对应点分别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5B52261-66E8-5532-A992-316000B55790}"/>
              </a:ext>
            </a:extLst>
          </p:cNvPr>
          <p:cNvSpPr txBox="1"/>
          <p:nvPr/>
        </p:nvSpPr>
        <p:spPr>
          <a:xfrm>
            <a:off x="452034" y="5306628"/>
            <a:ext cx="54279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D'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E'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F'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G'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F8E32A-72E2-8335-15F6-CFAC595978FB}"/>
              </a:ext>
            </a:extLst>
          </p:cNvPr>
          <p:cNvSpPr txBox="1"/>
          <p:nvPr/>
        </p:nvSpPr>
        <p:spPr>
          <a:xfrm>
            <a:off x="452034" y="5782117"/>
            <a:ext cx="11141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则平移后各点的坐标依次为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1C565DF-F74C-DEC3-A638-F769C2AF03BA}"/>
              </a:ext>
            </a:extLst>
          </p:cNvPr>
          <p:cNvSpPr txBox="1"/>
          <p:nvPr/>
        </p:nvSpPr>
        <p:spPr>
          <a:xfrm>
            <a:off x="452034" y="6257604"/>
            <a:ext cx="924436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D'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E'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F'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G'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7" name="yt_shape_13407"/>
          <p:cNvSpPr txBox="1"/>
          <p:nvPr/>
        </p:nvSpPr>
        <p:spPr>
          <a:xfrm>
            <a:off x="540000" y="900000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06" name="yt_image_1340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09" name="yt_shape_13409"/>
          <p:cNvSpPr txBox="1"/>
          <p:nvPr/>
        </p:nvSpPr>
        <p:spPr>
          <a:xfrm>
            <a:off x="540119" y="15467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如图，在平面直角坐标系中，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的三个顶点分别为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413" name="yt_shape_13413"/>
          <p:cNvSpPr txBox="1"/>
          <p:nvPr/>
        </p:nvSpPr>
        <p:spPr>
          <a:xfrm>
            <a:off x="540000" y="544074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10" name="yt_shape_13410" title="H_215.11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454765" y="2455442"/>
            <a:ext cx="2427732" cy="2731962"/>
            <a:chOff x="0" y="0"/>
            <a:chExt cx="2427732" cy="2731962"/>
          </a:xfrm>
        </p:grpSpPr>
        <p:pic>
          <p:nvPicPr>
            <p:cNvPr id="2" name="yt_image_13410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27732" cy="23359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12" name="yt_shape_13412"/>
            <p:cNvSpPr txBox="1"/>
            <p:nvPr/>
          </p:nvSpPr>
          <p:spPr>
            <a:xfrm>
              <a:off x="604402" y="237196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414" name="yt_shape_13414"/>
          <p:cNvSpPr txBox="1"/>
          <p:nvPr/>
        </p:nvSpPr>
        <p:spPr>
          <a:xfrm>
            <a:off x="513871" y="53090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向上平移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个单位长度后得到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，请画出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的坐标；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09EB2DD-E8AC-B4DA-73F9-A39D46960C30}"/>
              </a:ext>
            </a:extLst>
          </p:cNvPr>
          <p:cNvSpPr txBox="1"/>
          <p:nvPr/>
        </p:nvSpPr>
        <p:spPr>
          <a:xfrm>
            <a:off x="375818" y="6157198"/>
            <a:ext cx="7366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1" name="yt_image_1341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4995" y="2455442"/>
            <a:ext cx="2664296" cy="2618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5" name="yt_shape_13415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成轴对称，请画出直线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416" name="yt_shape_13416"/>
          <p:cNvSpPr txBox="1"/>
          <p:nvPr/>
        </p:nvSpPr>
        <p:spPr>
          <a:xfrm>
            <a:off x="539881" y="2084179"/>
            <a:ext cx="72567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3417" name="yt_shape_13417"/>
          <p:cNvSpPr txBox="1"/>
          <p:nvPr/>
        </p:nvSpPr>
        <p:spPr>
          <a:xfrm>
            <a:off x="539881" y="2563482"/>
            <a:ext cx="52562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如图，直线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3418" name="yt_image_1341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6160" y="2933771"/>
            <a:ext cx="2597984" cy="255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83102FA-6976-7B2B-AF85-177786CACD42}"/>
              </a:ext>
            </a:extLst>
          </p:cNvPr>
          <p:cNvSpPr txBox="1"/>
          <p:nvPr/>
        </p:nvSpPr>
        <p:spPr>
          <a:xfrm>
            <a:off x="461430" y="2054273"/>
            <a:ext cx="5334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及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9" name="yt_shape_13410" title="H_215.11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2711624" y="2901227"/>
            <a:ext cx="2427732" cy="2731962"/>
            <a:chOff x="0" y="0"/>
            <a:chExt cx="2427732" cy="2731962"/>
          </a:xfrm>
        </p:grpSpPr>
        <p:pic>
          <p:nvPicPr>
            <p:cNvPr id="10" name="yt_image_13410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27732" cy="23359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yt_shape_13412"/>
            <p:cNvSpPr txBox="1"/>
            <p:nvPr/>
          </p:nvSpPr>
          <p:spPr>
            <a:xfrm>
              <a:off x="604402" y="237196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2" name="yt_shape_13422"/>
          <p:cNvSpPr txBox="1"/>
          <p:nvPr/>
        </p:nvSpPr>
        <p:spPr>
          <a:xfrm>
            <a:off x="5406686" y="2892825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421" name="yt_image_1342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400" y="1293922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24" name="yt_shape_13424"/>
          <p:cNvSpPr txBox="1"/>
          <p:nvPr/>
        </p:nvSpPr>
        <p:spPr>
          <a:xfrm>
            <a:off x="1265772" y="1877312"/>
            <a:ext cx="9660456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点的平移规律：左右平移，纵坐标不变；上下平移，横坐标不变，且左减右加，上加下减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1" name="yt_shape_13341"/>
          <p:cNvSpPr txBox="1"/>
          <p:nvPr/>
        </p:nvSpPr>
        <p:spPr>
          <a:xfrm>
            <a:off x="540000" y="1071974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40" name="yt_image_13340" title="H_51.39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71974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43" name="yt_shape_13343"/>
          <p:cNvSpPr txBox="1"/>
          <p:nvPr/>
        </p:nvSpPr>
        <p:spPr>
          <a:xfrm>
            <a:off x="540000" y="1775271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左、右平移后点的坐标</a:t>
            </a:r>
          </a:p>
        </p:txBody>
      </p:sp>
      <p:sp>
        <p:nvSpPr>
          <p:cNvPr id="13344" name="yt_shape_13344"/>
          <p:cNvSpPr txBox="1"/>
          <p:nvPr/>
        </p:nvSpPr>
        <p:spPr>
          <a:xfrm>
            <a:off x="540119" y="22748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湘西州中考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在平面直角坐标系中，将点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个单位，则所得的点的坐标是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45" name="yt_table_1334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008249"/>
              </p:ext>
            </p:extLst>
          </p:nvPr>
        </p:nvGraphicFramePr>
        <p:xfrm>
          <a:off x="540000" y="3234271"/>
          <a:ext cx="6199823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  <a:gridCol w="3091180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7"/>
                  </a:ext>
                </a:extLst>
              </a:tr>
            </a:tbl>
          </a:graphicData>
        </a:graphic>
      </p:graphicFrame>
      <p:sp>
        <p:nvSpPr>
          <p:cNvPr id="13347" name="yt_shape_13347"/>
          <p:cNvSpPr txBox="1"/>
          <p:nvPr/>
        </p:nvSpPr>
        <p:spPr>
          <a:xfrm>
            <a:off x="540119" y="42358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大连市中考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在平面直角坐标系中，将点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个单位，所得到的点的坐标是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48" name="yt_table_1334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012216"/>
              </p:ext>
            </p:extLst>
          </p:nvPr>
        </p:nvGraphicFramePr>
        <p:xfrm>
          <a:off x="540000" y="5195260"/>
          <a:ext cx="6199823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  <a:gridCol w="3091180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</a:tbl>
          </a:graphicData>
        </a:graphic>
      </p:graphicFrame>
      <p:pic>
        <p:nvPicPr>
          <p:cNvPr id="3" name="yt_shape_1698822630240" title="H_28.801733">
            <a:extLst>
              <a:ext uri="{FF2B5EF4-FFF2-40B4-BE49-F238E27FC236}">
                <a16:creationId xmlns:a16="http://schemas.microsoft.com/office/drawing/2014/main" id="{ED9C9722-7786-10A5-F7E6-78B34AEEC9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1459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32CC7E-B3D9-3446-5296-A7CA61A13013}"/>
              </a:ext>
            </a:extLst>
          </p:cNvPr>
          <p:cNvSpPr txBox="1"/>
          <p:nvPr/>
        </p:nvSpPr>
        <p:spPr>
          <a:xfrm>
            <a:off x="2431308" y="270351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B17698-F035-52A9-4EBF-5ADF6436D0EF}"/>
              </a:ext>
            </a:extLst>
          </p:cNvPr>
          <p:cNvSpPr txBox="1"/>
          <p:nvPr/>
        </p:nvSpPr>
        <p:spPr>
          <a:xfrm>
            <a:off x="2431308" y="46645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0" name="yt_shape_13350"/>
          <p:cNvSpPr txBox="1"/>
          <p:nvPr/>
        </p:nvSpPr>
        <p:spPr>
          <a:xfrm>
            <a:off x="695400" y="1268413"/>
            <a:ext cx="11305256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个单位长度后，所得的点的坐标为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；若向左平移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个单位长度后，所得的点的坐标为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D2FA12-B429-81EF-B21D-C296D6876AD7}"/>
              </a:ext>
            </a:extLst>
          </p:cNvPr>
          <p:cNvSpPr txBox="1"/>
          <p:nvPr/>
        </p:nvSpPr>
        <p:spPr>
          <a:xfrm>
            <a:off x="9624392" y="1221607"/>
            <a:ext cx="171806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4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DF0E80-BBD0-BBC6-5431-B27EF58CBB51}"/>
              </a:ext>
            </a:extLst>
          </p:cNvPr>
          <p:cNvSpPr txBox="1"/>
          <p:nvPr/>
        </p:nvSpPr>
        <p:spPr>
          <a:xfrm>
            <a:off x="7032104" y="1686881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1" name="yt_shape_13351"/>
          <p:cNvSpPr txBox="1"/>
          <p:nvPr/>
        </p:nvSpPr>
        <p:spPr>
          <a:xfrm>
            <a:off x="539881" y="1129235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上、下平移后点的坐标</a:t>
            </a:r>
          </a:p>
        </p:txBody>
      </p:sp>
      <p:sp>
        <p:nvSpPr>
          <p:cNvPr id="13352" name="yt_shape_13352"/>
          <p:cNvSpPr txBox="1"/>
          <p:nvPr/>
        </p:nvSpPr>
        <p:spPr>
          <a:xfrm>
            <a:off x="540000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长沙市一中单元考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如图，在平面直角坐标系中，将点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个单位长度得到点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56" name="yt_table_1335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108700"/>
              </p:ext>
            </p:extLst>
          </p:nvPr>
        </p:nvGraphicFramePr>
        <p:xfrm>
          <a:off x="539881" y="2588235"/>
          <a:ext cx="6275706" cy="950976"/>
        </p:xfrm>
        <a:graphic>
          <a:graphicData uri="http://schemas.openxmlformats.org/drawingml/2006/table">
            <a:tbl>
              <a:tblPr/>
              <a:tblGrid>
                <a:gridCol w="4099243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"/>
                  </a:ext>
                </a:extLst>
              </a:tr>
            </a:tbl>
          </a:graphicData>
        </a:graphic>
      </p:graphicFrame>
      <p:grpSp>
        <p:nvGrpSpPr>
          <p:cNvPr id="13353" name="yt_shape_13353_skip" title="H_156.0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74609" y="2073052"/>
            <a:ext cx="1977390" cy="1981341"/>
            <a:chOff x="0" y="0"/>
            <a:chExt cx="1977390" cy="1981341"/>
          </a:xfrm>
        </p:grpSpPr>
        <p:pic>
          <p:nvPicPr>
            <p:cNvPr id="2" name="yt_image_13353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7390" cy="15853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55" name="yt_shape_13355"/>
            <p:cNvSpPr txBox="1"/>
            <p:nvPr/>
          </p:nvSpPr>
          <p:spPr>
            <a:xfrm>
              <a:off x="455414" y="162134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358" name="yt_shape_13358"/>
          <p:cNvSpPr txBox="1"/>
          <p:nvPr/>
        </p:nvSpPr>
        <p:spPr>
          <a:xfrm>
            <a:off x="577937" y="40951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在平面直角坐标系中，若要点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平移后能与原来的位置关于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轴对称，应把点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59" name="yt_table_1335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605513"/>
              </p:ext>
            </p:extLst>
          </p:nvPr>
        </p:nvGraphicFramePr>
        <p:xfrm>
          <a:off x="577818" y="5054545"/>
          <a:ext cx="7266306" cy="950976"/>
        </p:xfrm>
        <a:graphic>
          <a:graphicData uri="http://schemas.openxmlformats.org/drawingml/2006/table">
            <a:tbl>
              <a:tblPr/>
              <a:tblGrid>
                <a:gridCol w="4099243">
                  <a:extLst>
                    <a:ext uri="{9D8B030D-6E8A-4147-A177-3AD203B41FA5}">
                      <a16:colId xmlns:a16="http://schemas.microsoft.com/office/drawing/2014/main" val="10428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向下平移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向上平移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向下平移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向上平移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9"/>
                  </a:ext>
                </a:extLst>
              </a:tr>
            </a:tbl>
          </a:graphicData>
        </a:graphic>
      </p:graphicFrame>
      <p:pic>
        <p:nvPicPr>
          <p:cNvPr id="4" name="yt_shape_1698822630414">
            <a:extLst>
              <a:ext uri="{FF2B5EF4-FFF2-40B4-BE49-F238E27FC236}">
                <a16:creationId xmlns:a16="http://schemas.microsoft.com/office/drawing/2014/main" id="{C1DC5326-482D-2012-8650-7A88D2E11F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168562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6F9CE44-1554-4B6F-1ABA-20F702867AA4}"/>
              </a:ext>
            </a:extLst>
          </p:cNvPr>
          <p:cNvSpPr txBox="1"/>
          <p:nvPr/>
        </p:nvSpPr>
        <p:spPr>
          <a:xfrm>
            <a:off x="5733189" y="20574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0921B1-9CD6-760F-4A79-23C3F3CD4694}"/>
              </a:ext>
            </a:extLst>
          </p:cNvPr>
          <p:cNvSpPr txBox="1"/>
          <p:nvPr/>
        </p:nvSpPr>
        <p:spPr>
          <a:xfrm>
            <a:off x="2045264" y="452379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1" name="yt_shape_13361"/>
          <p:cNvSpPr txBox="1"/>
          <p:nvPr/>
        </p:nvSpPr>
        <p:spPr>
          <a:xfrm>
            <a:off x="624951" y="1129235"/>
            <a:ext cx="29078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平移作图</a:t>
            </a:r>
          </a:p>
        </p:txBody>
      </p:sp>
      <p:sp>
        <p:nvSpPr>
          <p:cNvPr id="13362" name="yt_shape_13362"/>
          <p:cNvSpPr txBox="1"/>
          <p:nvPr/>
        </p:nvSpPr>
        <p:spPr>
          <a:xfrm>
            <a:off x="624951" y="1628800"/>
            <a:ext cx="109420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如图，直角坐标系中，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的顶点都在网格点上，其中，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363" name="yt_image_13363" title="H_167.8587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356" y="2260467"/>
            <a:ext cx="2647188" cy="2131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65" name="yt_shape_13365"/>
          <p:cNvSpPr txBox="1"/>
          <p:nvPr/>
        </p:nvSpPr>
        <p:spPr>
          <a:xfrm>
            <a:off x="625070" y="44425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填空：点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3" name="yt_shape_1698822630592" title="H_28.801733">
            <a:extLst>
              <a:ext uri="{FF2B5EF4-FFF2-40B4-BE49-F238E27FC236}">
                <a16:creationId xmlns:a16="http://schemas.microsoft.com/office/drawing/2014/main" id="{98EA4EB7-C243-027F-722F-15AA1B3B3A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51" y="116856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AEF481A-3A2E-3A21-262E-F802D0A0DC2F}"/>
              </a:ext>
            </a:extLst>
          </p:cNvPr>
          <p:cNvSpPr txBox="1"/>
          <p:nvPr/>
        </p:nvSpPr>
        <p:spPr>
          <a:xfrm>
            <a:off x="634223" y="4901926"/>
            <a:ext cx="5275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9" name="yt_shape_13369"/>
          <p:cNvSpPr txBox="1"/>
          <p:nvPr/>
        </p:nvSpPr>
        <p:spPr>
          <a:xfrm>
            <a:off x="463778" y="2577249"/>
            <a:ext cx="97109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为所作，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3371" name="yt_shape_13371"/>
          <p:cNvSpPr txBox="1"/>
          <p:nvPr/>
        </p:nvSpPr>
        <p:spPr>
          <a:xfrm>
            <a:off x="4486011" y="3208916"/>
            <a:ext cx="2677143" cy="198112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000" b="0" i="0" u="none" spc="-11000">
                <a:solidFill>
                  <a:srgbClr val="1EE3CF"/>
                </a:solidFill>
                <a:effectLst/>
                <a:latin typeface="Times New Roman" pitchFamily="110"/>
                <a:ea typeface="宋体" pitchFamily="110"/>
              </a:rPr>
              <a:t> </a:t>
            </a:r>
            <a:r>
              <a:rPr lang="en-US" altLang="zh-CN" sz="11000" b="0" i="0" u="none" spc="18126">
                <a:solidFill>
                  <a:srgbClr val="1EE3CF"/>
                </a:solidFill>
                <a:effectLst/>
                <a:latin typeface="Times New Roman" pitchFamily="110"/>
                <a:ea typeface="宋体" pitchFamily="11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3370" name="yt_image_13370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33199" y="2312074"/>
            <a:ext cx="2650617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73" name="yt_shape_13373"/>
              <p:cNvSpPr txBox="1"/>
              <p:nvPr/>
            </p:nvSpPr>
            <p:spPr>
              <a:xfrm>
                <a:off x="463778" y="5453780"/>
                <a:ext cx="716221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373" name="yt_shape_133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778" y="5453780"/>
                <a:ext cx="7162217" cy="638893"/>
              </a:xfrm>
              <a:prstGeom prst="rect">
                <a:avLst/>
              </a:prstGeom>
              <a:blipFill>
                <a:blip r:embed="rId3"/>
                <a:stretch>
                  <a:fillRect l="-2553" r="-170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A6D4988-F15D-532B-1FC1-CC6683AE56D4}"/>
              </a:ext>
            </a:extLst>
          </p:cNvPr>
          <p:cNvSpPr txBox="1"/>
          <p:nvPr/>
        </p:nvSpPr>
        <p:spPr>
          <a:xfrm>
            <a:off x="349043" y="4495297"/>
            <a:ext cx="9797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为所作，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B377F01-EBA6-F172-CFBE-4A9DDAABCAC8}"/>
                  </a:ext>
                </a:extLst>
              </p:cNvPr>
              <p:cNvSpPr txBox="1"/>
              <p:nvPr/>
            </p:nvSpPr>
            <p:spPr>
              <a:xfrm>
                <a:off x="373767" y="5406975"/>
                <a:ext cx="717143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B377F01-EBA6-F172-CFBE-4A9DDAABCA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767" y="5406975"/>
                <a:ext cx="7171437" cy="726326"/>
              </a:xfrm>
              <a:prstGeom prst="rect">
                <a:avLst/>
              </a:prstGeom>
              <a:blipFill>
                <a:blip r:embed="rId4"/>
                <a:stretch>
                  <a:fillRect l="-1274" r="-1274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407368" y="1268413"/>
            <a:ext cx="10834428" cy="100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先向左平移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个单位，再向上平移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个单位，得到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A'B'C'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请画出平移后的图形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，并写出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的三个顶点坐标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6550" y="5012274"/>
            <a:ext cx="3150221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" name="yt_image_13363" title="H_167.8587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2797" y="2312325"/>
            <a:ext cx="2647188" cy="2131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5" name="yt_shape_13375"/>
          <p:cNvSpPr txBox="1"/>
          <p:nvPr/>
        </p:nvSpPr>
        <p:spPr>
          <a:xfrm>
            <a:off x="540000" y="119675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混淆平移规律而出错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天津市中考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个单位得到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轴上，那么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77" name="yt_table_133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145520"/>
              </p:ext>
            </p:extLst>
          </p:nvPr>
        </p:nvGraphicFramePr>
        <p:xfrm>
          <a:off x="539881" y="2635490"/>
          <a:ext cx="5877243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  <a:gridCol w="2463800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1DF9B6C-E848-3629-D4D7-1FC013593DBA}"/>
              </a:ext>
            </a:extLst>
          </p:cNvPr>
          <p:cNvSpPr txBox="1"/>
          <p:nvPr/>
        </p:nvSpPr>
        <p:spPr>
          <a:xfrm>
            <a:off x="2986814" y="21009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0" name="yt_shape_13380"/>
          <p:cNvSpPr txBox="1"/>
          <p:nvPr/>
        </p:nvSpPr>
        <p:spPr>
          <a:xfrm>
            <a:off x="539881" y="1086661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79" name="yt_image_13379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86661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82" name="yt_shape_13382"/>
              <p:cNvSpPr txBox="1"/>
              <p:nvPr/>
            </p:nvSpPr>
            <p:spPr>
              <a:xfrm>
                <a:off x="540000" y="1772816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易错题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轴向右平移，若与正方形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OEFG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重叠部分面积为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点移动后的坐标是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3382" name="yt_shape_133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72816"/>
                <a:ext cx="11111999" cy="1119024"/>
              </a:xfrm>
              <a:prstGeom prst="rect">
                <a:avLst/>
              </a:prstGeom>
              <a:blipFill>
                <a:blip r:embed="rId3"/>
                <a:stretch>
                  <a:fillRect l="-1701" t="-4918" r="-549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87" name="yt_table_13387_skip" title="H_211.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50560463"/>
                  </p:ext>
                </p:extLst>
              </p:nvPr>
            </p:nvGraphicFramePr>
            <p:xfrm>
              <a:off x="539881" y="2942628"/>
              <a:ext cx="3366262" cy="2846324"/>
            </p:xfrm>
            <a:graphic>
              <a:graphicData uri="http://schemas.openxmlformats.org/drawingml/2006/table">
                <a:tbl>
                  <a:tblPr/>
                  <a:tblGrid>
                    <a:gridCol w="3366262">
                      <a:extLst>
                        <a:ext uri="{9D8B030D-6E8A-4147-A177-3AD203B41FA5}">
                          <a16:colId xmlns:a16="http://schemas.microsoft.com/office/drawing/2014/main" val="104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，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，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，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e>
                              </m: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，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e>
                              </m: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，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e>
                              </m: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，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e>
                              </m: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387" name="yt_table_13387_skip" title="H_211.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50560463"/>
                  </p:ext>
                </p:extLst>
              </p:nvPr>
            </p:nvGraphicFramePr>
            <p:xfrm>
              <a:off x="539881" y="2942628"/>
              <a:ext cx="3366262" cy="2846324"/>
            </p:xfrm>
            <a:graphic>
              <a:graphicData uri="http://schemas.openxmlformats.org/drawingml/2006/table">
                <a:tbl>
                  <a:tblPr/>
                  <a:tblGrid>
                    <a:gridCol w="3366262">
                      <a:extLst>
                        <a:ext uri="{9D8B030D-6E8A-4147-A177-3AD203B41FA5}">
                          <a16:colId xmlns:a16="http://schemas.microsoft.com/office/drawing/2014/main" val="10432"/>
                        </a:ext>
                      </a:extLst>
                    </a:gridCol>
                  </a:tblGrid>
                  <a:tr h="71158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b="-3068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2"/>
                      </a:ext>
                    </a:extLst>
                  </a:tr>
                  <a:tr h="71158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000" b="-2068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3"/>
                      </a:ext>
                    </a:extLst>
                  </a:tr>
                  <a:tr h="71158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00000" b="-1068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4"/>
                      </a:ext>
                    </a:extLst>
                  </a:tr>
                  <a:tr h="71158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00000" b="-68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384" name="yt_shape_13384_skip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04425" y="2942628"/>
            <a:ext cx="2145411" cy="1821321"/>
            <a:chOff x="0" y="0"/>
            <a:chExt cx="2145411" cy="1821321"/>
          </a:xfrm>
        </p:grpSpPr>
        <p:pic>
          <p:nvPicPr>
            <p:cNvPr id="2" name="yt_image_13384">
              <a:extLst>
                <a:ext uri="">
                  <a16:creationId xmlns=""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2145411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86" name="yt_shape_13386"/>
            <p:cNvSpPr txBox="1"/>
            <p:nvPr/>
          </p:nvSpPr>
          <p:spPr>
            <a:xfrm>
              <a:off x="539424" y="14613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41F62C4-BE98-4141-79DB-65824BDB11B8}"/>
              </a:ext>
            </a:extLst>
          </p:cNvPr>
          <p:cNvSpPr txBox="1"/>
          <p:nvPr/>
        </p:nvSpPr>
        <p:spPr>
          <a:xfrm>
            <a:off x="10568713" y="2201498"/>
            <a:ext cx="3832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88" name="yt_shape_13388"/>
              <p:cNvSpPr txBox="1"/>
              <p:nvPr/>
            </p:nvSpPr>
            <p:spPr>
              <a:xfrm>
                <a:off x="540000" y="1196752"/>
                <a:ext cx="11111999" cy="14736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株洲市中考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为坐标原点，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是等腰直角三角形，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，将该三角形沿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轴向右平移得到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O'A'B'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，此时点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在平移过程中扫过部分的图形面积为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388" name="yt_shape_133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1111999" cy="1473673"/>
              </a:xfrm>
              <a:prstGeom prst="rect">
                <a:avLst/>
              </a:prstGeom>
              <a:blipFill>
                <a:blip r:embed="rId2"/>
                <a:stretch>
                  <a:fillRect l="-1701" t="-3306" b="-11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93" name="yt_shape_13393"/>
          <p:cNvSpPr txBox="1"/>
          <p:nvPr/>
        </p:nvSpPr>
        <p:spPr>
          <a:xfrm>
            <a:off x="539881" y="492698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90" name="yt_shape_13390" title="H_157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47928" y="3140968"/>
            <a:ext cx="1594592" cy="2425741"/>
            <a:chOff x="0" y="0"/>
            <a:chExt cx="1316736" cy="2003058"/>
          </a:xfrm>
        </p:grpSpPr>
        <p:pic>
          <p:nvPicPr>
            <p:cNvPr id="2" name="yt_image_13390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16736" cy="160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92" name="yt_shape_13392"/>
            <p:cNvSpPr txBox="1"/>
            <p:nvPr/>
          </p:nvSpPr>
          <p:spPr>
            <a:xfrm>
              <a:off x="125087" y="164305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BBA664D-FDDC-0B88-54C6-C0DD4A0B82D5}"/>
              </a:ext>
            </a:extLst>
          </p:cNvPr>
          <p:cNvSpPr txBox="1"/>
          <p:nvPr/>
        </p:nvSpPr>
        <p:spPr>
          <a:xfrm>
            <a:off x="10127643" y="2147214"/>
            <a:ext cx="637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1435</Words>
  <Application>Microsoft Office PowerPoint</Application>
  <PresentationFormat>宽屏</PresentationFormat>
  <Paragraphs>99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2023-11-03T06:28:22Z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